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8"/>
  </p:notesMasterIdLst>
  <p:sldIdLst>
    <p:sldId id="442" r:id="rId3"/>
    <p:sldId id="488" r:id="rId4"/>
    <p:sldId id="507" r:id="rId5"/>
    <p:sldId id="498" r:id="rId6"/>
    <p:sldId id="510" r:id="rId7"/>
    <p:sldId id="508" r:id="rId8"/>
    <p:sldId id="518" r:id="rId9"/>
    <p:sldId id="444" r:id="rId10"/>
    <p:sldId id="515" r:id="rId11"/>
    <p:sldId id="514" r:id="rId12"/>
    <p:sldId id="516" r:id="rId13"/>
    <p:sldId id="511" r:id="rId14"/>
    <p:sldId id="505" r:id="rId15"/>
    <p:sldId id="499" r:id="rId16"/>
    <p:sldId id="512" r:id="rId17"/>
    <p:sldId id="529" r:id="rId18"/>
    <p:sldId id="513" r:id="rId19"/>
    <p:sldId id="520" r:id="rId20"/>
    <p:sldId id="521" r:id="rId21"/>
    <p:sldId id="522" r:id="rId22"/>
    <p:sldId id="523" r:id="rId23"/>
    <p:sldId id="525" r:id="rId24"/>
    <p:sldId id="527" r:id="rId25"/>
    <p:sldId id="531" r:id="rId26"/>
    <p:sldId id="496" r:id="rId2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opley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00"/>
    <a:srgbClr val="4F16D4"/>
    <a:srgbClr val="E08704"/>
    <a:srgbClr val="201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8000" autoAdjust="0"/>
  </p:normalViewPr>
  <p:slideViewPr>
    <p:cSldViewPr snapToGrid="0" snapToObjects="1">
      <p:cViewPr>
        <p:scale>
          <a:sx n="50" d="100"/>
          <a:sy n="50" d="100"/>
        </p:scale>
        <p:origin x="-1086" y="-48"/>
      </p:cViewPr>
      <p:guideLst>
        <p:guide orient="horz" pos="2515"/>
        <p:guide orient="horz" pos="979"/>
        <p:guide orient="horz" pos="3658"/>
        <p:guide pos="2953"/>
        <p:guide/>
        <p:guide pos="434"/>
        <p:guide pos="5343"/>
        <p:guide pos="3893"/>
        <p:guide pos="2825"/>
        <p:guide pos="1995"/>
        <p:guide pos="21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400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0DBC4-265D-4273-8BB5-A2B3AE45454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54388F-2604-4379-B944-A79FEDF10E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b="1" dirty="0" smtClean="0"/>
            <a:t>Framework Guideline </a:t>
          </a:r>
        </a:p>
        <a:p>
          <a:pPr rtl="0"/>
          <a:r>
            <a:rPr lang="de-DE" b="1" dirty="0" smtClean="0"/>
            <a:t>CACM</a:t>
          </a:r>
        </a:p>
      </dgm:t>
    </dgm:pt>
    <dgm:pt modelId="{3307CF20-8A63-4640-B4AC-A4F7143525DC}" type="parTrans" cxnId="{45601ED2-67C7-438F-BE07-442D53803F21}">
      <dgm:prSet/>
      <dgm:spPr/>
      <dgm:t>
        <a:bodyPr/>
        <a:lstStyle/>
        <a:p>
          <a:endParaRPr lang="en-GB"/>
        </a:p>
      </dgm:t>
    </dgm:pt>
    <dgm:pt modelId="{11AE56A0-8F33-46BE-9508-03773C898965}" type="sibTrans" cxnId="{45601ED2-67C7-438F-BE07-442D53803F21}">
      <dgm:prSet/>
      <dgm:spPr/>
      <dgm:t>
        <a:bodyPr/>
        <a:lstStyle/>
        <a:p>
          <a:endParaRPr lang="en-GB"/>
        </a:p>
      </dgm:t>
    </dgm:pt>
    <dgm:pt modelId="{07CE2749-1747-4208-8B0E-7701007BEE4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>
            <a:lnSpc>
              <a:spcPct val="100000"/>
            </a:lnSpc>
            <a:spcAft>
              <a:spcPts val="1200"/>
            </a:spcAft>
          </a:pPr>
          <a:r>
            <a:rPr lang="de-DE" sz="1800" b="1" i="1" dirty="0" smtClean="0"/>
            <a:t>CACM Code</a:t>
          </a:r>
          <a:br>
            <a:rPr lang="de-DE" sz="1800" b="1" i="1" dirty="0" smtClean="0"/>
          </a:br>
          <a:r>
            <a:rPr lang="de-DE" sz="1800" b="1" i="1" dirty="0" smtClean="0"/>
            <a:t>  - Cap </a:t>
          </a:r>
          <a:r>
            <a:rPr lang="de-DE" sz="1800" b="1" i="1" dirty="0" err="1" smtClean="0"/>
            <a:t>Calc</a:t>
          </a:r>
          <a:r>
            <a:rPr lang="de-DE" sz="1800" b="1" i="1" dirty="0" smtClean="0"/>
            <a:t> </a:t>
          </a:r>
          <a:br>
            <a:rPr lang="de-DE" sz="1800" b="1" i="1" dirty="0" smtClean="0"/>
          </a:br>
          <a:r>
            <a:rPr lang="de-DE" sz="1800" b="1" i="1" dirty="0" smtClean="0"/>
            <a:t>  - Day-</a:t>
          </a:r>
          <a:r>
            <a:rPr lang="de-DE" sz="1800" b="1" i="1" dirty="0" err="1" smtClean="0"/>
            <a:t>ahead</a:t>
          </a:r>
          <a:r>
            <a:rPr lang="de-DE" sz="1800" b="1" i="1" dirty="0" smtClean="0"/>
            <a:t/>
          </a:r>
          <a:br>
            <a:rPr lang="de-DE" sz="1800" b="1" i="1" dirty="0" smtClean="0"/>
          </a:br>
          <a:r>
            <a:rPr lang="de-DE" sz="1800" b="1" i="1" dirty="0" smtClean="0"/>
            <a:t>  - Intra-Day</a:t>
          </a:r>
          <a:endParaRPr lang="en-GB" sz="1800" dirty="0"/>
        </a:p>
      </dgm:t>
    </dgm:pt>
    <dgm:pt modelId="{4EF0A83D-EB39-423C-B5B2-A94DA80930B8}" type="parTrans" cxnId="{65D841A5-495D-45BB-B16F-94FC6AAC1391}">
      <dgm:prSet/>
      <dgm:spPr/>
      <dgm:t>
        <a:bodyPr/>
        <a:lstStyle/>
        <a:p>
          <a:endParaRPr lang="en-GB"/>
        </a:p>
      </dgm:t>
    </dgm:pt>
    <dgm:pt modelId="{FDF3D4EF-4E3A-4BB9-AC9B-99F7BC9F3EA6}" type="sibTrans" cxnId="{65D841A5-495D-45BB-B16F-94FC6AAC1391}">
      <dgm:prSet/>
      <dgm:spPr/>
      <dgm:t>
        <a:bodyPr/>
        <a:lstStyle/>
        <a:p>
          <a:endParaRPr lang="en-GB"/>
        </a:p>
      </dgm:t>
    </dgm:pt>
    <dgm:pt modelId="{BB15E00E-90B7-470C-98CE-12B60D970251}" type="pres">
      <dgm:prSet presAssocID="{70D0DBC4-265D-4273-8BB5-A2B3AE45454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B9DD7A1-592A-407B-ABBF-90BE33C8D511}" type="pres">
      <dgm:prSet presAssocID="{8854388F-2604-4379-B944-A79FEDF10E70}" presName="composite" presStyleCnt="0"/>
      <dgm:spPr/>
    </dgm:pt>
    <dgm:pt modelId="{774C63EC-8321-4B3E-AC67-F05E1982814F}" type="pres">
      <dgm:prSet presAssocID="{8854388F-2604-4379-B944-A79FEDF10E70}" presName="bentUpArrow1" presStyleLbl="alignImgPlace1" presStyleIdx="0" presStyleCnt="1" custLinFactNeighborX="22208" custLinFactNeighborY="-25282"/>
      <dgm:spPr/>
    </dgm:pt>
    <dgm:pt modelId="{12C5177C-F6FD-4EC7-938D-B3DDC951D8A0}" type="pres">
      <dgm:prSet presAssocID="{8854388F-2604-4379-B944-A79FEDF10E70}" presName="ParentText" presStyleLbl="node1" presStyleIdx="0" presStyleCnt="2" custScaleX="68359" custScaleY="81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59A1D-916F-49FD-B606-4EBDE35F81F1}" type="pres">
      <dgm:prSet presAssocID="{8854388F-2604-4379-B944-A79FEDF10E70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ECF1AA5-7C1E-4E7F-8F10-3CE81CD3534C}" type="pres">
      <dgm:prSet presAssocID="{11AE56A0-8F33-46BE-9508-03773C898965}" presName="sibTrans" presStyleCnt="0"/>
      <dgm:spPr/>
    </dgm:pt>
    <dgm:pt modelId="{0D6B4351-4ABB-4639-A482-A701D6666CB1}" type="pres">
      <dgm:prSet presAssocID="{07CE2749-1747-4208-8B0E-7701007BEE40}" presName="composite" presStyleCnt="0"/>
      <dgm:spPr/>
    </dgm:pt>
    <dgm:pt modelId="{A2751690-2700-4D97-9CBA-E4A4C96D0E34}" type="pres">
      <dgm:prSet presAssocID="{07CE2749-1747-4208-8B0E-7701007BEE40}" presName="ParentText" presStyleLbl="node1" presStyleIdx="1" presStyleCnt="2" custScaleX="76956" custScaleY="84237" custLinFactNeighborX="-5235" custLinFactNeighborY="-290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B8FC18-A62E-4B66-8572-AD1A8B4B8D42}" type="presOf" srcId="{8854388F-2604-4379-B944-A79FEDF10E70}" destId="{12C5177C-F6FD-4EC7-938D-B3DDC951D8A0}" srcOrd="0" destOrd="0" presId="urn:microsoft.com/office/officeart/2005/8/layout/StepDownProcess"/>
    <dgm:cxn modelId="{65D841A5-495D-45BB-B16F-94FC6AAC1391}" srcId="{70D0DBC4-265D-4273-8BB5-A2B3AE45454F}" destId="{07CE2749-1747-4208-8B0E-7701007BEE40}" srcOrd="1" destOrd="0" parTransId="{4EF0A83D-EB39-423C-B5B2-A94DA80930B8}" sibTransId="{FDF3D4EF-4E3A-4BB9-AC9B-99F7BC9F3EA6}"/>
    <dgm:cxn modelId="{45601ED2-67C7-438F-BE07-442D53803F21}" srcId="{70D0DBC4-265D-4273-8BB5-A2B3AE45454F}" destId="{8854388F-2604-4379-B944-A79FEDF10E70}" srcOrd="0" destOrd="0" parTransId="{3307CF20-8A63-4640-B4AC-A4F7143525DC}" sibTransId="{11AE56A0-8F33-46BE-9508-03773C898965}"/>
    <dgm:cxn modelId="{E8A509A7-A0BC-41ED-91AA-D048C987B8E0}" type="presOf" srcId="{07CE2749-1747-4208-8B0E-7701007BEE40}" destId="{A2751690-2700-4D97-9CBA-E4A4C96D0E34}" srcOrd="0" destOrd="0" presId="urn:microsoft.com/office/officeart/2005/8/layout/StepDownProcess"/>
    <dgm:cxn modelId="{86603A82-1F57-4D77-9E9D-C3B9B0DB608F}" type="presOf" srcId="{70D0DBC4-265D-4273-8BB5-A2B3AE45454F}" destId="{BB15E00E-90B7-470C-98CE-12B60D970251}" srcOrd="0" destOrd="0" presId="urn:microsoft.com/office/officeart/2005/8/layout/StepDownProcess"/>
    <dgm:cxn modelId="{BDB299C5-1F2F-4523-B35E-4A8407543BE6}" type="presParOf" srcId="{BB15E00E-90B7-470C-98CE-12B60D970251}" destId="{2B9DD7A1-592A-407B-ABBF-90BE33C8D511}" srcOrd="0" destOrd="0" presId="urn:microsoft.com/office/officeart/2005/8/layout/StepDownProcess"/>
    <dgm:cxn modelId="{1D41AEFF-23D7-4D26-9088-5FA003CEA5C4}" type="presParOf" srcId="{2B9DD7A1-592A-407B-ABBF-90BE33C8D511}" destId="{774C63EC-8321-4B3E-AC67-F05E1982814F}" srcOrd="0" destOrd="0" presId="urn:microsoft.com/office/officeart/2005/8/layout/StepDownProcess"/>
    <dgm:cxn modelId="{3EB48760-CB3D-436B-9C34-5C83770FF7F0}" type="presParOf" srcId="{2B9DD7A1-592A-407B-ABBF-90BE33C8D511}" destId="{12C5177C-F6FD-4EC7-938D-B3DDC951D8A0}" srcOrd="1" destOrd="0" presId="urn:microsoft.com/office/officeart/2005/8/layout/StepDownProcess"/>
    <dgm:cxn modelId="{4548CD1D-665C-411A-9845-471E69E92961}" type="presParOf" srcId="{2B9DD7A1-592A-407B-ABBF-90BE33C8D511}" destId="{0CF59A1D-916F-49FD-B606-4EBDE35F81F1}" srcOrd="2" destOrd="0" presId="urn:microsoft.com/office/officeart/2005/8/layout/StepDownProcess"/>
    <dgm:cxn modelId="{27D8E3E1-C23A-4C4F-8602-8BD21E5FF6BA}" type="presParOf" srcId="{BB15E00E-90B7-470C-98CE-12B60D970251}" destId="{DECF1AA5-7C1E-4E7F-8F10-3CE81CD3534C}" srcOrd="1" destOrd="0" presId="urn:microsoft.com/office/officeart/2005/8/layout/StepDownProcess"/>
    <dgm:cxn modelId="{14074106-4D4F-4225-922D-04C0835B2E27}" type="presParOf" srcId="{BB15E00E-90B7-470C-98CE-12B60D970251}" destId="{0D6B4351-4ABB-4639-A482-A701D6666CB1}" srcOrd="2" destOrd="0" presId="urn:microsoft.com/office/officeart/2005/8/layout/StepDownProcess"/>
    <dgm:cxn modelId="{3E442872-39EC-44E1-ADF4-7A9B23B7B3AF}" type="presParOf" srcId="{0D6B4351-4ABB-4639-A482-A701D6666CB1}" destId="{A2751690-2700-4D97-9CBA-E4A4C96D0E3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BA873-E721-428F-90DC-A2ADB114D0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D596DA-AD7B-4BC2-800E-2580EBAAF20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de-DE" sz="2000" dirty="0" smtClean="0">
              <a:solidFill>
                <a:schemeClr val="tx1"/>
              </a:solidFill>
            </a:rPr>
            <a:t>CWE Flow </a:t>
          </a:r>
          <a:r>
            <a:rPr lang="de-DE" sz="2000" dirty="0" err="1" smtClean="0">
              <a:solidFill>
                <a:schemeClr val="tx1"/>
              </a:solidFill>
            </a:rPr>
            <a:t>Based</a:t>
          </a:r>
          <a:r>
            <a:rPr lang="de-DE" sz="2000" dirty="0" smtClean="0">
              <a:solidFill>
                <a:schemeClr val="tx1"/>
              </a:solidFill>
            </a:rPr>
            <a:t> Project</a:t>
          </a:r>
          <a:endParaRPr lang="en-GB" sz="2000" dirty="0">
            <a:solidFill>
              <a:schemeClr val="tx1"/>
            </a:solidFill>
          </a:endParaRPr>
        </a:p>
      </dgm:t>
    </dgm:pt>
    <dgm:pt modelId="{5D90166B-6F07-4737-8372-144D4DC14AD6}" type="parTrans" cxnId="{D105F0A9-5963-495E-BFF5-55BBAB1DC2B5}">
      <dgm:prSet/>
      <dgm:spPr/>
      <dgm:t>
        <a:bodyPr/>
        <a:lstStyle/>
        <a:p>
          <a:endParaRPr lang="en-GB"/>
        </a:p>
      </dgm:t>
    </dgm:pt>
    <dgm:pt modelId="{683AA01C-D533-42BF-858D-C3406DE8BFE5}" type="sibTrans" cxnId="{D105F0A9-5963-495E-BFF5-55BBAB1DC2B5}">
      <dgm:prSet/>
      <dgm:spPr/>
      <dgm:t>
        <a:bodyPr/>
        <a:lstStyle/>
        <a:p>
          <a:endParaRPr lang="en-GB"/>
        </a:p>
      </dgm:t>
    </dgm:pt>
    <dgm:pt modelId="{B4A79C15-59A8-4D8D-9B4B-3F48ABA9878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de-DE" sz="2000" smtClean="0">
              <a:solidFill>
                <a:schemeClr val="tx1"/>
              </a:solidFill>
            </a:rPr>
            <a:t>NWE Day-Ahead</a:t>
          </a:r>
          <a:endParaRPr lang="en-GB" sz="2000">
            <a:solidFill>
              <a:schemeClr val="tx1"/>
            </a:solidFill>
          </a:endParaRPr>
        </a:p>
      </dgm:t>
    </dgm:pt>
    <dgm:pt modelId="{C979FF56-AFEA-4AB9-83B8-6FC36B5E942E}" type="parTrans" cxnId="{D18E9F77-CC56-4ED2-8C98-167485495D09}">
      <dgm:prSet/>
      <dgm:spPr/>
      <dgm:t>
        <a:bodyPr/>
        <a:lstStyle/>
        <a:p>
          <a:endParaRPr lang="en-GB"/>
        </a:p>
      </dgm:t>
    </dgm:pt>
    <dgm:pt modelId="{3EBB1D4A-2C5C-46B6-BD9E-D6B9FE9D8882}" type="sibTrans" cxnId="{D18E9F77-CC56-4ED2-8C98-167485495D09}">
      <dgm:prSet/>
      <dgm:spPr/>
      <dgm:t>
        <a:bodyPr/>
        <a:lstStyle/>
        <a:p>
          <a:endParaRPr lang="en-GB"/>
        </a:p>
      </dgm:t>
    </dgm:pt>
    <dgm:pt modelId="{478A7215-A17D-44D4-AB39-EA62F0D20D8A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de-DE" sz="2000" dirty="0" smtClean="0">
              <a:solidFill>
                <a:schemeClr val="tx1"/>
              </a:solidFill>
            </a:rPr>
            <a:t>NWE </a:t>
          </a:r>
          <a:r>
            <a:rPr lang="de-DE" sz="2000" dirty="0" err="1" smtClean="0">
              <a:solidFill>
                <a:schemeClr val="tx1"/>
              </a:solidFill>
            </a:rPr>
            <a:t>Intra</a:t>
          </a:r>
          <a:r>
            <a:rPr lang="de-DE" sz="2000" dirty="0" smtClean="0">
              <a:solidFill>
                <a:schemeClr val="tx1"/>
              </a:solidFill>
            </a:rPr>
            <a:t>-Day </a:t>
          </a:r>
          <a:r>
            <a:rPr lang="de-DE" sz="2000" dirty="0" err="1" smtClean="0">
              <a:solidFill>
                <a:schemeClr val="tx1"/>
              </a:solidFill>
            </a:rPr>
            <a:t>interim</a:t>
          </a:r>
          <a:endParaRPr lang="en-GB" sz="2000" dirty="0">
            <a:solidFill>
              <a:schemeClr val="tx1"/>
            </a:solidFill>
          </a:endParaRPr>
        </a:p>
      </dgm:t>
    </dgm:pt>
    <dgm:pt modelId="{825A594C-AC87-4BA7-92E4-1F78C41E6BF6}" type="parTrans" cxnId="{A6EBDEE3-C7B8-4C1F-98FE-D8C432716949}">
      <dgm:prSet/>
      <dgm:spPr/>
      <dgm:t>
        <a:bodyPr/>
        <a:lstStyle/>
        <a:p>
          <a:endParaRPr lang="en-GB"/>
        </a:p>
      </dgm:t>
    </dgm:pt>
    <dgm:pt modelId="{F207EECE-8022-4013-9069-E3DD934D1B3F}" type="sibTrans" cxnId="{A6EBDEE3-C7B8-4C1F-98FE-D8C432716949}">
      <dgm:prSet/>
      <dgm:spPr/>
      <dgm:t>
        <a:bodyPr/>
        <a:lstStyle/>
        <a:p>
          <a:endParaRPr lang="en-GB"/>
        </a:p>
      </dgm:t>
    </dgm:pt>
    <dgm:pt modelId="{2995B0E9-EF07-4E9A-9561-956958BF1557}" type="pres">
      <dgm:prSet presAssocID="{67ABA873-E721-428F-90DC-A2ADB114D0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397F72D-FF9C-4B42-95C1-1B90003EFB9B}" type="pres">
      <dgm:prSet presAssocID="{1ED596DA-AD7B-4BC2-800E-2580EBAAF208}" presName="horFlow" presStyleCnt="0"/>
      <dgm:spPr/>
    </dgm:pt>
    <dgm:pt modelId="{B0E08962-8910-42D1-B0A4-D2C1E7BBB9AC}" type="pres">
      <dgm:prSet presAssocID="{1ED596DA-AD7B-4BC2-800E-2580EBAAF208}" presName="bigChev" presStyleLbl="node1" presStyleIdx="0" presStyleCnt="3" custScaleX="603240" custLinFactNeighborX="-95699" custLinFactNeighborY="-115"/>
      <dgm:spPr/>
      <dgm:t>
        <a:bodyPr/>
        <a:lstStyle/>
        <a:p>
          <a:endParaRPr lang="en-GB"/>
        </a:p>
      </dgm:t>
    </dgm:pt>
    <dgm:pt modelId="{58768D02-B9DF-466F-B885-61FF11548C2D}" type="pres">
      <dgm:prSet presAssocID="{1ED596DA-AD7B-4BC2-800E-2580EBAAF208}" presName="vSp" presStyleCnt="0"/>
      <dgm:spPr/>
    </dgm:pt>
    <dgm:pt modelId="{BB72370D-E957-4F44-A186-D298A08A3600}" type="pres">
      <dgm:prSet presAssocID="{B4A79C15-59A8-4D8D-9B4B-3F48ABA98781}" presName="horFlow" presStyleCnt="0"/>
      <dgm:spPr/>
    </dgm:pt>
    <dgm:pt modelId="{7E23A681-2FCA-42DC-8C6C-5EA27AF2DCD6}" type="pres">
      <dgm:prSet presAssocID="{B4A79C15-59A8-4D8D-9B4B-3F48ABA98781}" presName="bigChev" presStyleLbl="node1" presStyleIdx="1" presStyleCnt="3" custScaleX="396111" custLinFactNeighborX="-98058"/>
      <dgm:spPr/>
      <dgm:t>
        <a:bodyPr/>
        <a:lstStyle/>
        <a:p>
          <a:endParaRPr lang="en-GB"/>
        </a:p>
      </dgm:t>
    </dgm:pt>
    <dgm:pt modelId="{F10BE6B1-3A2C-4F81-BAEF-118F05C23674}" type="pres">
      <dgm:prSet presAssocID="{B4A79C15-59A8-4D8D-9B4B-3F48ABA98781}" presName="vSp" presStyleCnt="0"/>
      <dgm:spPr/>
    </dgm:pt>
    <dgm:pt modelId="{5E3391DB-5B58-4C62-A293-16CE845F0B17}" type="pres">
      <dgm:prSet presAssocID="{478A7215-A17D-44D4-AB39-EA62F0D20D8A}" presName="horFlow" presStyleCnt="0"/>
      <dgm:spPr/>
    </dgm:pt>
    <dgm:pt modelId="{5E1C5CCD-0F4A-47F7-9269-7380EAE91645}" type="pres">
      <dgm:prSet presAssocID="{478A7215-A17D-44D4-AB39-EA62F0D20D8A}" presName="bigChev" presStyleLbl="node1" presStyleIdx="2" presStyleCnt="3" custScaleX="366709" custLinFactNeighborX="-98090" custLinFactNeighborY="115"/>
      <dgm:spPr/>
      <dgm:t>
        <a:bodyPr/>
        <a:lstStyle/>
        <a:p>
          <a:endParaRPr lang="en-GB"/>
        </a:p>
      </dgm:t>
    </dgm:pt>
  </dgm:ptLst>
  <dgm:cxnLst>
    <dgm:cxn modelId="{D18E9F77-CC56-4ED2-8C98-167485495D09}" srcId="{67ABA873-E721-428F-90DC-A2ADB114D017}" destId="{B4A79C15-59A8-4D8D-9B4B-3F48ABA98781}" srcOrd="1" destOrd="0" parTransId="{C979FF56-AFEA-4AB9-83B8-6FC36B5E942E}" sibTransId="{3EBB1D4A-2C5C-46B6-BD9E-D6B9FE9D8882}"/>
    <dgm:cxn modelId="{32F42DD2-F03D-4982-8048-6A81AFECC253}" type="presOf" srcId="{478A7215-A17D-44D4-AB39-EA62F0D20D8A}" destId="{5E1C5CCD-0F4A-47F7-9269-7380EAE91645}" srcOrd="0" destOrd="0" presId="urn:microsoft.com/office/officeart/2005/8/layout/lProcess3"/>
    <dgm:cxn modelId="{A6EBDEE3-C7B8-4C1F-98FE-D8C432716949}" srcId="{67ABA873-E721-428F-90DC-A2ADB114D017}" destId="{478A7215-A17D-44D4-AB39-EA62F0D20D8A}" srcOrd="2" destOrd="0" parTransId="{825A594C-AC87-4BA7-92E4-1F78C41E6BF6}" sibTransId="{F207EECE-8022-4013-9069-E3DD934D1B3F}"/>
    <dgm:cxn modelId="{BA84500C-60AA-4D8D-A3DA-4E515F723465}" type="presOf" srcId="{67ABA873-E721-428F-90DC-A2ADB114D017}" destId="{2995B0E9-EF07-4E9A-9561-956958BF1557}" srcOrd="0" destOrd="0" presId="urn:microsoft.com/office/officeart/2005/8/layout/lProcess3"/>
    <dgm:cxn modelId="{D105F0A9-5963-495E-BFF5-55BBAB1DC2B5}" srcId="{67ABA873-E721-428F-90DC-A2ADB114D017}" destId="{1ED596DA-AD7B-4BC2-800E-2580EBAAF208}" srcOrd="0" destOrd="0" parTransId="{5D90166B-6F07-4737-8372-144D4DC14AD6}" sibTransId="{683AA01C-D533-42BF-858D-C3406DE8BFE5}"/>
    <dgm:cxn modelId="{9E0ACA5C-625A-4B52-B3F2-62055BCAF074}" type="presOf" srcId="{1ED596DA-AD7B-4BC2-800E-2580EBAAF208}" destId="{B0E08962-8910-42D1-B0A4-D2C1E7BBB9AC}" srcOrd="0" destOrd="0" presId="urn:microsoft.com/office/officeart/2005/8/layout/lProcess3"/>
    <dgm:cxn modelId="{3BB18878-2190-4768-A064-6B867F05C2E0}" type="presOf" srcId="{B4A79C15-59A8-4D8D-9B4B-3F48ABA98781}" destId="{7E23A681-2FCA-42DC-8C6C-5EA27AF2DCD6}" srcOrd="0" destOrd="0" presId="urn:microsoft.com/office/officeart/2005/8/layout/lProcess3"/>
    <dgm:cxn modelId="{DFC0A9F4-0F66-482D-8238-4DD2E0EB34A1}" type="presParOf" srcId="{2995B0E9-EF07-4E9A-9561-956958BF1557}" destId="{7397F72D-FF9C-4B42-95C1-1B90003EFB9B}" srcOrd="0" destOrd="0" presId="urn:microsoft.com/office/officeart/2005/8/layout/lProcess3"/>
    <dgm:cxn modelId="{2487AE1E-3DED-4B26-A369-4D0DADF0DC16}" type="presParOf" srcId="{7397F72D-FF9C-4B42-95C1-1B90003EFB9B}" destId="{B0E08962-8910-42D1-B0A4-D2C1E7BBB9AC}" srcOrd="0" destOrd="0" presId="urn:microsoft.com/office/officeart/2005/8/layout/lProcess3"/>
    <dgm:cxn modelId="{24C8ABC2-4FC3-403B-981B-28EAD2E504C9}" type="presParOf" srcId="{2995B0E9-EF07-4E9A-9561-956958BF1557}" destId="{58768D02-B9DF-466F-B885-61FF11548C2D}" srcOrd="1" destOrd="0" presId="urn:microsoft.com/office/officeart/2005/8/layout/lProcess3"/>
    <dgm:cxn modelId="{E5AC3362-37D7-4B4E-A6DA-400668D25CC5}" type="presParOf" srcId="{2995B0E9-EF07-4E9A-9561-956958BF1557}" destId="{BB72370D-E957-4F44-A186-D298A08A3600}" srcOrd="2" destOrd="0" presId="urn:microsoft.com/office/officeart/2005/8/layout/lProcess3"/>
    <dgm:cxn modelId="{51E158AE-11B5-4B31-8645-8496CC16E02B}" type="presParOf" srcId="{BB72370D-E957-4F44-A186-D298A08A3600}" destId="{7E23A681-2FCA-42DC-8C6C-5EA27AF2DCD6}" srcOrd="0" destOrd="0" presId="urn:microsoft.com/office/officeart/2005/8/layout/lProcess3"/>
    <dgm:cxn modelId="{55330370-F584-48D4-8C86-DB80E9711577}" type="presParOf" srcId="{2995B0E9-EF07-4E9A-9561-956958BF1557}" destId="{F10BE6B1-3A2C-4F81-BAEF-118F05C23674}" srcOrd="3" destOrd="0" presId="urn:microsoft.com/office/officeart/2005/8/layout/lProcess3"/>
    <dgm:cxn modelId="{F877B753-8CE8-4994-830F-B03E47A5342F}" type="presParOf" srcId="{2995B0E9-EF07-4E9A-9561-956958BF1557}" destId="{5E3391DB-5B58-4C62-A293-16CE845F0B17}" srcOrd="4" destOrd="0" presId="urn:microsoft.com/office/officeart/2005/8/layout/lProcess3"/>
    <dgm:cxn modelId="{D052131A-2892-4D54-8205-AD0306032A36}" type="presParOf" srcId="{5E3391DB-5B58-4C62-A293-16CE845F0B17}" destId="{5E1C5CCD-0F4A-47F7-9269-7380EAE91645}" srcOrd="0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BA873-E721-428F-90DC-A2ADB114D0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A7215-A17D-44D4-AB39-EA62F0D20D8A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de-DE" sz="2000" smtClean="0">
              <a:solidFill>
                <a:schemeClr val="tx1"/>
              </a:solidFill>
            </a:rPr>
            <a:t>Intra-Day enduring</a:t>
          </a:r>
          <a:endParaRPr lang="en-GB" sz="2000">
            <a:solidFill>
              <a:schemeClr val="tx1"/>
            </a:solidFill>
          </a:endParaRPr>
        </a:p>
      </dgm:t>
    </dgm:pt>
    <dgm:pt modelId="{825A594C-AC87-4BA7-92E4-1F78C41E6BF6}" type="parTrans" cxnId="{A6EBDEE3-C7B8-4C1F-98FE-D8C432716949}">
      <dgm:prSet/>
      <dgm:spPr/>
      <dgm:t>
        <a:bodyPr/>
        <a:lstStyle/>
        <a:p>
          <a:endParaRPr lang="en-GB"/>
        </a:p>
      </dgm:t>
    </dgm:pt>
    <dgm:pt modelId="{F207EECE-8022-4013-9069-E3DD934D1B3F}" type="sibTrans" cxnId="{A6EBDEE3-C7B8-4C1F-98FE-D8C432716949}">
      <dgm:prSet/>
      <dgm:spPr/>
      <dgm:t>
        <a:bodyPr/>
        <a:lstStyle/>
        <a:p>
          <a:endParaRPr lang="en-GB"/>
        </a:p>
      </dgm:t>
    </dgm:pt>
    <dgm:pt modelId="{2995B0E9-EF07-4E9A-9561-956958BF1557}" type="pres">
      <dgm:prSet presAssocID="{67ABA873-E721-428F-90DC-A2ADB114D0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E3391DB-5B58-4C62-A293-16CE845F0B17}" type="pres">
      <dgm:prSet presAssocID="{478A7215-A17D-44D4-AB39-EA62F0D20D8A}" presName="horFlow" presStyleCnt="0"/>
      <dgm:spPr/>
    </dgm:pt>
    <dgm:pt modelId="{5E1C5CCD-0F4A-47F7-9269-7380EAE91645}" type="pres">
      <dgm:prSet presAssocID="{478A7215-A17D-44D4-AB39-EA62F0D20D8A}" presName="bigChev" presStyleLbl="node1" presStyleIdx="0" presStyleCnt="1" custScaleX="257935" custScaleY="67940" custLinFactNeighborX="-20567" custLinFactNeighborY="-41"/>
      <dgm:spPr/>
      <dgm:t>
        <a:bodyPr/>
        <a:lstStyle/>
        <a:p>
          <a:endParaRPr lang="en-GB"/>
        </a:p>
      </dgm:t>
    </dgm:pt>
  </dgm:ptLst>
  <dgm:cxnLst>
    <dgm:cxn modelId="{A6EBDEE3-C7B8-4C1F-98FE-D8C432716949}" srcId="{67ABA873-E721-428F-90DC-A2ADB114D017}" destId="{478A7215-A17D-44D4-AB39-EA62F0D20D8A}" srcOrd="0" destOrd="0" parTransId="{825A594C-AC87-4BA7-92E4-1F78C41E6BF6}" sibTransId="{F207EECE-8022-4013-9069-E3DD934D1B3F}"/>
    <dgm:cxn modelId="{A29611A0-F577-41F6-98CA-1C04E8A3DD56}" type="presOf" srcId="{478A7215-A17D-44D4-AB39-EA62F0D20D8A}" destId="{5E1C5CCD-0F4A-47F7-9269-7380EAE91645}" srcOrd="0" destOrd="0" presId="urn:microsoft.com/office/officeart/2005/8/layout/lProcess3"/>
    <dgm:cxn modelId="{14A30607-E911-42DB-8135-3488964A0141}" type="presOf" srcId="{67ABA873-E721-428F-90DC-A2ADB114D017}" destId="{2995B0E9-EF07-4E9A-9561-956958BF1557}" srcOrd="0" destOrd="0" presId="urn:microsoft.com/office/officeart/2005/8/layout/lProcess3"/>
    <dgm:cxn modelId="{4EEDE65A-84AF-4ADD-B1C3-35913B99F452}" type="presParOf" srcId="{2995B0E9-EF07-4E9A-9561-956958BF1557}" destId="{5E3391DB-5B58-4C62-A293-16CE845F0B17}" srcOrd="0" destOrd="0" presId="urn:microsoft.com/office/officeart/2005/8/layout/lProcess3"/>
    <dgm:cxn modelId="{3FF1112F-F92E-48F8-9E45-792E4AED050B}" type="presParOf" srcId="{5E3391DB-5B58-4C62-A293-16CE845F0B17}" destId="{5E1C5CCD-0F4A-47F7-9269-7380EAE9164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BA873-E721-428F-90DC-A2ADB114D0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A7215-A17D-44D4-AB39-EA62F0D20D8A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de-DE" sz="2000" smtClean="0">
              <a:solidFill>
                <a:schemeClr val="tx1"/>
              </a:solidFill>
            </a:rPr>
            <a:t>Day-Ahead enduring</a:t>
          </a:r>
          <a:endParaRPr lang="en-GB" sz="2000">
            <a:solidFill>
              <a:schemeClr val="tx1"/>
            </a:solidFill>
          </a:endParaRPr>
        </a:p>
      </dgm:t>
    </dgm:pt>
    <dgm:pt modelId="{825A594C-AC87-4BA7-92E4-1F78C41E6BF6}" type="parTrans" cxnId="{A6EBDEE3-C7B8-4C1F-98FE-D8C432716949}">
      <dgm:prSet/>
      <dgm:spPr/>
      <dgm:t>
        <a:bodyPr/>
        <a:lstStyle/>
        <a:p>
          <a:endParaRPr lang="en-GB"/>
        </a:p>
      </dgm:t>
    </dgm:pt>
    <dgm:pt modelId="{F207EECE-8022-4013-9069-E3DD934D1B3F}" type="sibTrans" cxnId="{A6EBDEE3-C7B8-4C1F-98FE-D8C432716949}">
      <dgm:prSet/>
      <dgm:spPr/>
      <dgm:t>
        <a:bodyPr/>
        <a:lstStyle/>
        <a:p>
          <a:endParaRPr lang="en-GB"/>
        </a:p>
      </dgm:t>
    </dgm:pt>
    <dgm:pt modelId="{2995B0E9-EF07-4E9A-9561-956958BF1557}" type="pres">
      <dgm:prSet presAssocID="{67ABA873-E721-428F-90DC-A2ADB114D0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E3391DB-5B58-4C62-A293-16CE845F0B17}" type="pres">
      <dgm:prSet presAssocID="{478A7215-A17D-44D4-AB39-EA62F0D20D8A}" presName="horFlow" presStyleCnt="0"/>
      <dgm:spPr/>
    </dgm:pt>
    <dgm:pt modelId="{5E1C5CCD-0F4A-47F7-9269-7380EAE91645}" type="pres">
      <dgm:prSet presAssocID="{478A7215-A17D-44D4-AB39-EA62F0D20D8A}" presName="bigChev" presStyleLbl="node1" presStyleIdx="0" presStyleCnt="1" custScaleX="257935" custScaleY="67940" custLinFactNeighborX="-20567" custLinFactNeighborY="-2387"/>
      <dgm:spPr/>
      <dgm:t>
        <a:bodyPr/>
        <a:lstStyle/>
        <a:p>
          <a:endParaRPr lang="en-GB"/>
        </a:p>
      </dgm:t>
    </dgm:pt>
  </dgm:ptLst>
  <dgm:cxnLst>
    <dgm:cxn modelId="{A6EBDEE3-C7B8-4C1F-98FE-D8C432716949}" srcId="{67ABA873-E721-428F-90DC-A2ADB114D017}" destId="{478A7215-A17D-44D4-AB39-EA62F0D20D8A}" srcOrd="0" destOrd="0" parTransId="{825A594C-AC87-4BA7-92E4-1F78C41E6BF6}" sibTransId="{F207EECE-8022-4013-9069-E3DD934D1B3F}"/>
    <dgm:cxn modelId="{BCC8DF50-AD16-409B-BD0C-A258B8B9056F}" type="presOf" srcId="{478A7215-A17D-44D4-AB39-EA62F0D20D8A}" destId="{5E1C5CCD-0F4A-47F7-9269-7380EAE91645}" srcOrd="0" destOrd="0" presId="urn:microsoft.com/office/officeart/2005/8/layout/lProcess3"/>
    <dgm:cxn modelId="{836F3436-92AE-42C4-A0C9-04CBCF6E5191}" type="presOf" srcId="{67ABA873-E721-428F-90DC-A2ADB114D017}" destId="{2995B0E9-EF07-4E9A-9561-956958BF1557}" srcOrd="0" destOrd="0" presId="urn:microsoft.com/office/officeart/2005/8/layout/lProcess3"/>
    <dgm:cxn modelId="{6E389D89-B1DC-4352-834A-646A52192AFD}" type="presParOf" srcId="{2995B0E9-EF07-4E9A-9561-956958BF1557}" destId="{5E3391DB-5B58-4C62-A293-16CE845F0B17}" srcOrd="0" destOrd="0" presId="urn:microsoft.com/office/officeart/2005/8/layout/lProcess3"/>
    <dgm:cxn modelId="{B0B2167B-2637-4C8B-9276-889A3BAB71DD}" type="presParOf" srcId="{5E3391DB-5B58-4C62-A293-16CE845F0B17}" destId="{5E1C5CCD-0F4A-47F7-9269-7380EAE9164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ABA873-E721-428F-90DC-A2ADB114D0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A7215-A17D-44D4-AB39-EA62F0D20D8A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de-DE" sz="2000" smtClean="0">
              <a:solidFill>
                <a:schemeClr val="tx1"/>
              </a:solidFill>
            </a:rPr>
            <a:t>FB enduring</a:t>
          </a:r>
          <a:endParaRPr lang="en-GB" sz="2000">
            <a:solidFill>
              <a:schemeClr val="tx1"/>
            </a:solidFill>
          </a:endParaRPr>
        </a:p>
      </dgm:t>
    </dgm:pt>
    <dgm:pt modelId="{825A594C-AC87-4BA7-92E4-1F78C41E6BF6}" type="parTrans" cxnId="{A6EBDEE3-C7B8-4C1F-98FE-D8C432716949}">
      <dgm:prSet/>
      <dgm:spPr/>
      <dgm:t>
        <a:bodyPr/>
        <a:lstStyle/>
        <a:p>
          <a:endParaRPr lang="en-GB"/>
        </a:p>
      </dgm:t>
    </dgm:pt>
    <dgm:pt modelId="{F207EECE-8022-4013-9069-E3DD934D1B3F}" type="sibTrans" cxnId="{A6EBDEE3-C7B8-4C1F-98FE-D8C432716949}">
      <dgm:prSet/>
      <dgm:spPr/>
      <dgm:t>
        <a:bodyPr/>
        <a:lstStyle/>
        <a:p>
          <a:endParaRPr lang="en-GB"/>
        </a:p>
      </dgm:t>
    </dgm:pt>
    <dgm:pt modelId="{2995B0E9-EF07-4E9A-9561-956958BF1557}" type="pres">
      <dgm:prSet presAssocID="{67ABA873-E721-428F-90DC-A2ADB114D0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E3391DB-5B58-4C62-A293-16CE845F0B17}" type="pres">
      <dgm:prSet presAssocID="{478A7215-A17D-44D4-AB39-EA62F0D20D8A}" presName="horFlow" presStyleCnt="0"/>
      <dgm:spPr/>
    </dgm:pt>
    <dgm:pt modelId="{5E1C5CCD-0F4A-47F7-9269-7380EAE91645}" type="pres">
      <dgm:prSet presAssocID="{478A7215-A17D-44D4-AB39-EA62F0D20D8A}" presName="bigChev" presStyleLbl="node1" presStyleIdx="0" presStyleCnt="1" custScaleX="257935" custScaleY="131093" custLinFactNeighborX="1655" custLinFactNeighborY="-41"/>
      <dgm:spPr/>
      <dgm:t>
        <a:bodyPr/>
        <a:lstStyle/>
        <a:p>
          <a:endParaRPr lang="en-GB"/>
        </a:p>
      </dgm:t>
    </dgm:pt>
  </dgm:ptLst>
  <dgm:cxnLst>
    <dgm:cxn modelId="{A6EBDEE3-C7B8-4C1F-98FE-D8C432716949}" srcId="{67ABA873-E721-428F-90DC-A2ADB114D017}" destId="{478A7215-A17D-44D4-AB39-EA62F0D20D8A}" srcOrd="0" destOrd="0" parTransId="{825A594C-AC87-4BA7-92E4-1F78C41E6BF6}" sibTransId="{F207EECE-8022-4013-9069-E3DD934D1B3F}"/>
    <dgm:cxn modelId="{D61DCB3A-C756-4866-BAAA-3D8021076A65}" type="presOf" srcId="{478A7215-A17D-44D4-AB39-EA62F0D20D8A}" destId="{5E1C5CCD-0F4A-47F7-9269-7380EAE91645}" srcOrd="0" destOrd="0" presId="urn:microsoft.com/office/officeart/2005/8/layout/lProcess3"/>
    <dgm:cxn modelId="{F69F8C4F-2BA2-4212-9CF6-4A212248DA67}" type="presOf" srcId="{67ABA873-E721-428F-90DC-A2ADB114D017}" destId="{2995B0E9-EF07-4E9A-9561-956958BF1557}" srcOrd="0" destOrd="0" presId="urn:microsoft.com/office/officeart/2005/8/layout/lProcess3"/>
    <dgm:cxn modelId="{77A9F43F-FCAE-4B4C-84A4-133E6441B191}" type="presParOf" srcId="{2995B0E9-EF07-4E9A-9561-956958BF1557}" destId="{5E3391DB-5B58-4C62-A293-16CE845F0B17}" srcOrd="0" destOrd="0" presId="urn:microsoft.com/office/officeart/2005/8/layout/lProcess3"/>
    <dgm:cxn modelId="{68DFF213-B641-4017-A81A-B156E4AA3318}" type="presParOf" srcId="{5E3391DB-5B58-4C62-A293-16CE845F0B17}" destId="{5E1C5CCD-0F4A-47F7-9269-7380EAE9164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C3CF41-FBA9-45E0-85A8-8A79BC5937D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A2133-EC26-4A0B-9604-26631E791294}">
      <dgm:prSet phldrT="[Text]" custT="1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  <a:tileRect/>
        </a:gradFill>
      </dgm:spPr>
      <dgm:t>
        <a:bodyPr/>
        <a:lstStyle/>
        <a:p>
          <a:r>
            <a:rPr lang="en-US" sz="1050" dirty="0" smtClean="0"/>
            <a:t>Request to draft a FWGL</a:t>
          </a:r>
          <a:endParaRPr lang="en-US" sz="1050" dirty="0"/>
        </a:p>
      </dgm:t>
    </dgm:pt>
    <dgm:pt modelId="{0D57890C-EFFA-4D28-90D0-90F02659AA7A}" type="parTrans" cxnId="{20562BFA-9360-412A-8C27-196D7D02642D}">
      <dgm:prSet/>
      <dgm:spPr/>
      <dgm:t>
        <a:bodyPr/>
        <a:lstStyle/>
        <a:p>
          <a:endParaRPr lang="en-US"/>
        </a:p>
      </dgm:t>
    </dgm:pt>
    <dgm:pt modelId="{702FCDB4-D392-46B9-8DB7-F0EE016E8ADA}" type="sibTrans" cxnId="{20562BFA-9360-412A-8C27-196D7D02642D}">
      <dgm:prSet/>
      <dgm:spPr/>
      <dgm:t>
        <a:bodyPr/>
        <a:lstStyle/>
        <a:p>
          <a:endParaRPr lang="en-US"/>
        </a:p>
      </dgm:t>
    </dgm:pt>
    <dgm:pt modelId="{BE08587F-5885-4824-BD3A-5348F5527126}">
      <dgm:prSet phldrT="[Text]" custT="1"/>
      <dgm:spPr/>
      <dgm:t>
        <a:bodyPr/>
        <a:lstStyle/>
        <a:p>
          <a:r>
            <a:rPr lang="en-US" sz="900" dirty="0" smtClean="0"/>
            <a:t>EC</a:t>
          </a:r>
          <a:endParaRPr lang="en-US" sz="900" dirty="0"/>
        </a:p>
      </dgm:t>
    </dgm:pt>
    <dgm:pt modelId="{DB89D8BE-AC56-421F-9C36-AE04C9D3905A}" type="parTrans" cxnId="{93680876-9640-487B-8F64-084473C86F10}">
      <dgm:prSet/>
      <dgm:spPr/>
      <dgm:t>
        <a:bodyPr/>
        <a:lstStyle/>
        <a:p>
          <a:endParaRPr lang="en-US"/>
        </a:p>
      </dgm:t>
    </dgm:pt>
    <dgm:pt modelId="{DCE4D6BC-78D4-4E18-AF6F-0601E711E20F}" type="sibTrans" cxnId="{93680876-9640-487B-8F64-084473C86F10}">
      <dgm:prSet/>
      <dgm:spPr/>
      <dgm:t>
        <a:bodyPr/>
        <a:lstStyle/>
        <a:p>
          <a:endParaRPr lang="en-US"/>
        </a:p>
      </dgm:t>
    </dgm:pt>
    <dgm:pt modelId="{46927043-72E8-4E22-AA3C-C2464BED3364}">
      <dgm:prSet phldrT="[Text]" custT="1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r>
            <a:rPr lang="en-US" sz="1050" dirty="0" smtClean="0"/>
            <a:t>Development of the  FWGL (</a:t>
          </a:r>
          <a:r>
            <a:rPr lang="en-US" sz="1050" b="1" dirty="0" smtClean="0">
              <a:solidFill>
                <a:srgbClr val="FFFF00"/>
              </a:solidFill>
            </a:rPr>
            <a:t>6 month period</a:t>
          </a:r>
          <a:r>
            <a:rPr lang="en-US" sz="1050" dirty="0" smtClean="0"/>
            <a:t>)</a:t>
          </a:r>
          <a:endParaRPr lang="en-US" sz="1050" dirty="0"/>
        </a:p>
      </dgm:t>
    </dgm:pt>
    <dgm:pt modelId="{EE1A0172-03AF-4365-A44F-1158B8DF9A23}" type="parTrans" cxnId="{7EC94D9E-4254-441F-92AD-E52BBA08DEED}">
      <dgm:prSet/>
      <dgm:spPr/>
      <dgm:t>
        <a:bodyPr/>
        <a:lstStyle/>
        <a:p>
          <a:endParaRPr lang="en-US"/>
        </a:p>
      </dgm:t>
    </dgm:pt>
    <dgm:pt modelId="{9E2238B1-81A6-4A9B-A388-9BDF16DC536E}" type="sibTrans" cxnId="{7EC94D9E-4254-441F-92AD-E52BBA08DEED}">
      <dgm:prSet/>
      <dgm:spPr/>
      <dgm:t>
        <a:bodyPr/>
        <a:lstStyle/>
        <a:p>
          <a:endParaRPr lang="en-US"/>
        </a:p>
      </dgm:t>
    </dgm:pt>
    <dgm:pt modelId="{6729BC60-DC37-4BFF-9EB8-331AAEE12334}">
      <dgm:prSet phldrT="[Text]" custT="1"/>
      <dgm:spPr/>
      <dgm:t>
        <a:bodyPr/>
        <a:lstStyle/>
        <a:p>
          <a:r>
            <a:rPr lang="en-US" sz="900" dirty="0" smtClean="0"/>
            <a:t>ACER (ERGEG)</a:t>
          </a:r>
          <a:endParaRPr lang="en-US" sz="900" dirty="0"/>
        </a:p>
      </dgm:t>
    </dgm:pt>
    <dgm:pt modelId="{0700E4E9-1BC8-46C3-8873-94BF8E6D553A}" type="parTrans" cxnId="{A03EA1AE-526B-49F0-8109-0C0083195C9D}">
      <dgm:prSet/>
      <dgm:spPr/>
      <dgm:t>
        <a:bodyPr/>
        <a:lstStyle/>
        <a:p>
          <a:endParaRPr lang="en-US"/>
        </a:p>
      </dgm:t>
    </dgm:pt>
    <dgm:pt modelId="{E5EAD614-BD7E-43A2-8EF9-5C8C0F73C66A}" type="sibTrans" cxnId="{A03EA1AE-526B-49F0-8109-0C0083195C9D}">
      <dgm:prSet/>
      <dgm:spPr/>
      <dgm:t>
        <a:bodyPr/>
        <a:lstStyle/>
        <a:p>
          <a:endParaRPr lang="en-US"/>
        </a:p>
      </dgm:t>
    </dgm:pt>
    <dgm:pt modelId="{90B32171-F11D-4692-8530-14C6119F07E2}">
      <dgm:prSet phldrT="[Text]" custT="1"/>
      <dgm:spPr/>
      <dgm:t>
        <a:bodyPr/>
        <a:lstStyle/>
        <a:p>
          <a:r>
            <a:rPr lang="en-US" sz="900" dirty="0" smtClean="0"/>
            <a:t>In consultation with ENTSO-E, </a:t>
          </a:r>
          <a:r>
            <a:rPr lang="en-US" sz="900" dirty="0" smtClean="0">
              <a:solidFill>
                <a:srgbClr val="0000FF"/>
              </a:solidFill>
            </a:rPr>
            <a:t>stakeholders </a:t>
          </a:r>
          <a:r>
            <a:rPr lang="en-US" sz="900" dirty="0" smtClean="0"/>
            <a:t>+ input from Expert Group</a:t>
          </a:r>
          <a:endParaRPr lang="en-US" sz="900" dirty="0"/>
        </a:p>
      </dgm:t>
    </dgm:pt>
    <dgm:pt modelId="{F4E0CDE5-2768-4454-8A36-3CAED02E3293}" type="parTrans" cxnId="{DEE656CA-89B4-4303-A640-69AD0172EB9A}">
      <dgm:prSet/>
      <dgm:spPr/>
      <dgm:t>
        <a:bodyPr/>
        <a:lstStyle/>
        <a:p>
          <a:endParaRPr lang="en-US"/>
        </a:p>
      </dgm:t>
    </dgm:pt>
    <dgm:pt modelId="{558B6421-8796-439A-9DEB-506A9460A3A3}" type="sibTrans" cxnId="{DEE656CA-89B4-4303-A640-69AD0172EB9A}">
      <dgm:prSet/>
      <dgm:spPr/>
      <dgm:t>
        <a:bodyPr/>
        <a:lstStyle/>
        <a:p>
          <a:endParaRPr lang="en-US"/>
        </a:p>
      </dgm:t>
    </dgm:pt>
    <dgm:pt modelId="{D77514F6-719E-4968-A8A2-E8ED9E9DA099}">
      <dgm:prSet phldrT="[Text]" custT="1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pPr>
            <a:spcAft>
              <a:spcPts val="420"/>
            </a:spcAft>
          </a:pPr>
          <a:r>
            <a:rPr lang="en-US" sz="1050" dirty="0" smtClean="0"/>
            <a:t>Period in which ENTSO-E can develop a NC (</a:t>
          </a:r>
          <a:r>
            <a:rPr lang="en-US" sz="1050" b="1" dirty="0" smtClean="0">
              <a:solidFill>
                <a:srgbClr val="FFFF00"/>
              </a:solidFill>
            </a:rPr>
            <a:t>12 month period</a:t>
          </a:r>
          <a:r>
            <a:rPr lang="en-US" sz="1050" dirty="0" smtClean="0"/>
            <a:t>)</a:t>
          </a:r>
          <a:endParaRPr lang="en-US" sz="1050" dirty="0"/>
        </a:p>
      </dgm:t>
    </dgm:pt>
    <dgm:pt modelId="{87FFDE67-7DC6-40D0-BC3D-0C6236AA50A9}" type="parTrans" cxnId="{2A871993-9005-4ED2-82D8-820ED7ECE2E2}">
      <dgm:prSet/>
      <dgm:spPr/>
      <dgm:t>
        <a:bodyPr/>
        <a:lstStyle/>
        <a:p>
          <a:endParaRPr lang="en-US"/>
        </a:p>
      </dgm:t>
    </dgm:pt>
    <dgm:pt modelId="{93D8ACAB-7A97-4C8D-8F93-2E3FCA4AE774}" type="sibTrans" cxnId="{2A871993-9005-4ED2-82D8-820ED7ECE2E2}">
      <dgm:prSet/>
      <dgm:spPr/>
      <dgm:t>
        <a:bodyPr/>
        <a:lstStyle/>
        <a:p>
          <a:endParaRPr lang="en-US"/>
        </a:p>
      </dgm:t>
    </dgm:pt>
    <dgm:pt modelId="{6BA2DDC9-BBB7-43FC-A020-63AFF87F5E37}">
      <dgm:prSet phldrT="[Text]" custT="1"/>
      <dgm:spPr/>
      <dgm:t>
        <a:bodyPr/>
        <a:lstStyle/>
        <a:p>
          <a:r>
            <a:rPr lang="en-US" sz="900" dirty="0" smtClean="0"/>
            <a:t>In consultation with </a:t>
          </a:r>
          <a:r>
            <a:rPr lang="en-US" sz="900" dirty="0" smtClean="0">
              <a:solidFill>
                <a:srgbClr val="0000FF"/>
              </a:solidFill>
            </a:rPr>
            <a:t>stakeholders</a:t>
          </a:r>
          <a:r>
            <a:rPr lang="en-US" sz="900" dirty="0" smtClean="0"/>
            <a:t> according to FWGL</a:t>
          </a:r>
          <a:endParaRPr lang="en-US" sz="900" dirty="0"/>
        </a:p>
      </dgm:t>
    </dgm:pt>
    <dgm:pt modelId="{74A37D70-89E9-4E7A-B4E4-DB30B9F0BCD0}" type="parTrans" cxnId="{913D3D7E-F1D9-4533-9D5D-5AD9E503E663}">
      <dgm:prSet/>
      <dgm:spPr/>
      <dgm:t>
        <a:bodyPr/>
        <a:lstStyle/>
        <a:p>
          <a:endParaRPr lang="en-US"/>
        </a:p>
      </dgm:t>
    </dgm:pt>
    <dgm:pt modelId="{6A586256-893C-43F3-B992-17C7F8E20AC6}" type="sibTrans" cxnId="{913D3D7E-F1D9-4533-9D5D-5AD9E503E663}">
      <dgm:prSet/>
      <dgm:spPr/>
      <dgm:t>
        <a:bodyPr/>
        <a:lstStyle/>
        <a:p>
          <a:endParaRPr lang="en-US"/>
        </a:p>
      </dgm:t>
    </dgm:pt>
    <dgm:pt modelId="{34574BB3-BA44-4F95-B354-45C4C5083839}">
      <dgm:prSet phldrT="[Text]" custT="1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r>
            <a:rPr lang="en-US" sz="1050" dirty="0" smtClean="0"/>
            <a:t>Assessment of NC</a:t>
          </a:r>
          <a:endParaRPr lang="en-US" sz="1050" dirty="0"/>
        </a:p>
      </dgm:t>
    </dgm:pt>
    <dgm:pt modelId="{649BB319-26C7-4828-9B24-FE722342A546}" type="parTrans" cxnId="{0FA07480-A6BE-4CB1-94AC-5F1F7DD0911B}">
      <dgm:prSet/>
      <dgm:spPr/>
      <dgm:t>
        <a:bodyPr/>
        <a:lstStyle/>
        <a:p>
          <a:endParaRPr lang="en-US"/>
        </a:p>
      </dgm:t>
    </dgm:pt>
    <dgm:pt modelId="{4199FE98-6371-4A9C-86B2-DF946E298965}" type="sibTrans" cxnId="{0FA07480-A6BE-4CB1-94AC-5F1F7DD0911B}">
      <dgm:prSet/>
      <dgm:spPr/>
      <dgm:t>
        <a:bodyPr/>
        <a:lstStyle/>
        <a:p>
          <a:endParaRPr lang="en-US"/>
        </a:p>
      </dgm:t>
    </dgm:pt>
    <dgm:pt modelId="{1D2B59D8-7309-4473-93DF-0BACACAD908C}">
      <dgm:prSet phldrT="[Text]" custT="1"/>
      <dgm:spPr/>
      <dgm:t>
        <a:bodyPr/>
        <a:lstStyle/>
        <a:p>
          <a:r>
            <a:rPr lang="en-US" sz="900" dirty="0" smtClean="0"/>
            <a:t>ACER</a:t>
          </a:r>
          <a:endParaRPr lang="en-US" sz="900" dirty="0"/>
        </a:p>
      </dgm:t>
    </dgm:pt>
    <dgm:pt modelId="{07681267-6064-4595-939A-98C115CEEEBD}" type="parTrans" cxnId="{8A9A16B0-B502-420C-BD04-95C8B6334057}">
      <dgm:prSet/>
      <dgm:spPr/>
      <dgm:t>
        <a:bodyPr/>
        <a:lstStyle/>
        <a:p>
          <a:endParaRPr lang="en-US"/>
        </a:p>
      </dgm:t>
    </dgm:pt>
    <dgm:pt modelId="{5DC20E05-54E7-4EF7-A12E-FEFBA714FC36}" type="sibTrans" cxnId="{8A9A16B0-B502-420C-BD04-95C8B6334057}">
      <dgm:prSet/>
      <dgm:spPr/>
      <dgm:t>
        <a:bodyPr/>
        <a:lstStyle/>
        <a:p>
          <a:endParaRPr lang="en-US"/>
        </a:p>
      </dgm:t>
    </dgm:pt>
    <dgm:pt modelId="{333BC678-F72A-4D6D-B0F4-C1CAE446FAA0}">
      <dgm:prSet phldrT="[Text]" custT="1"/>
      <dgm:spPr/>
      <dgm:t>
        <a:bodyPr/>
        <a:lstStyle/>
        <a:p>
          <a:r>
            <a:rPr lang="en-US" sz="900" dirty="0" smtClean="0"/>
            <a:t>Recommendation of NC to EC</a:t>
          </a:r>
          <a:endParaRPr lang="en-US" sz="900" dirty="0"/>
        </a:p>
      </dgm:t>
    </dgm:pt>
    <dgm:pt modelId="{E71B5E22-15CC-47E3-876A-6BF803B6FFD7}" type="parTrans" cxnId="{00508E11-04C7-445F-8A66-2A4DD71C5F37}">
      <dgm:prSet/>
      <dgm:spPr/>
      <dgm:t>
        <a:bodyPr/>
        <a:lstStyle/>
        <a:p>
          <a:endParaRPr lang="en-US"/>
        </a:p>
      </dgm:t>
    </dgm:pt>
    <dgm:pt modelId="{B0AB1F88-CD4C-47B6-8DB9-A399D510438B}" type="sibTrans" cxnId="{00508E11-04C7-445F-8A66-2A4DD71C5F37}">
      <dgm:prSet/>
      <dgm:spPr/>
      <dgm:t>
        <a:bodyPr/>
        <a:lstStyle/>
        <a:p>
          <a:endParaRPr lang="en-US"/>
        </a:p>
      </dgm:t>
    </dgm:pt>
    <dgm:pt modelId="{5FD5F000-0035-410F-AEB0-3D66A21B9300}">
      <dgm:prSet phldrT="[Text]" custT="1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</dgm:spPr>
      <dgm:t>
        <a:bodyPr/>
        <a:lstStyle/>
        <a:p>
          <a:r>
            <a:rPr lang="en-US" sz="1050" dirty="0" err="1" smtClean="0"/>
            <a:t>Comitology</a:t>
          </a:r>
          <a:r>
            <a:rPr lang="en-US" sz="1050" dirty="0" smtClean="0"/>
            <a:t>  Process (where appropriate, </a:t>
          </a:r>
          <a:r>
            <a:rPr lang="en-US" sz="1050" b="1" dirty="0" smtClean="0">
              <a:solidFill>
                <a:srgbClr val="FFFF00"/>
              </a:solidFill>
            </a:rPr>
            <a:t>duration?</a:t>
          </a:r>
          <a:r>
            <a:rPr lang="en-US" sz="1050" dirty="0" smtClean="0"/>
            <a:t>)</a:t>
          </a:r>
          <a:endParaRPr lang="en-US" sz="1050" dirty="0"/>
        </a:p>
      </dgm:t>
    </dgm:pt>
    <dgm:pt modelId="{F4FFB54B-7884-4A89-B40A-CBE09A7CFB00}" type="parTrans" cxnId="{640EA40C-A0EC-44C0-814E-71A51082AFA7}">
      <dgm:prSet/>
      <dgm:spPr/>
      <dgm:t>
        <a:bodyPr/>
        <a:lstStyle/>
        <a:p>
          <a:endParaRPr lang="en-US"/>
        </a:p>
      </dgm:t>
    </dgm:pt>
    <dgm:pt modelId="{628CD530-E30E-4A89-A243-BD000CEC46E2}" type="sibTrans" cxnId="{640EA40C-A0EC-44C0-814E-71A51082AFA7}">
      <dgm:prSet/>
      <dgm:spPr/>
      <dgm:t>
        <a:bodyPr/>
        <a:lstStyle/>
        <a:p>
          <a:endParaRPr lang="en-US"/>
        </a:p>
      </dgm:t>
    </dgm:pt>
    <dgm:pt modelId="{D3A49C10-BF3F-4188-BED7-B396CB3B88F4}">
      <dgm:prSet phldrT="[Text]" custT="1"/>
      <dgm:spPr/>
      <dgm:t>
        <a:bodyPr/>
        <a:lstStyle/>
        <a:p>
          <a:r>
            <a:rPr lang="en-US" sz="900" dirty="0" smtClean="0"/>
            <a:t>EC</a:t>
          </a:r>
          <a:endParaRPr lang="en-US" sz="900" dirty="0"/>
        </a:p>
      </dgm:t>
    </dgm:pt>
    <dgm:pt modelId="{151C4A1D-97D0-4C4D-9F2D-021C41AB7873}" type="parTrans" cxnId="{BDF893A8-C489-4279-9DA9-B879D364E23B}">
      <dgm:prSet/>
      <dgm:spPr/>
      <dgm:t>
        <a:bodyPr/>
        <a:lstStyle/>
        <a:p>
          <a:endParaRPr lang="en-US"/>
        </a:p>
      </dgm:t>
    </dgm:pt>
    <dgm:pt modelId="{AD8A8A73-FB95-44D1-A611-537BE33A1EF7}" type="sibTrans" cxnId="{BDF893A8-C489-4279-9DA9-B879D364E23B}">
      <dgm:prSet/>
      <dgm:spPr/>
      <dgm:t>
        <a:bodyPr/>
        <a:lstStyle/>
        <a:p>
          <a:endParaRPr lang="en-US"/>
        </a:p>
      </dgm:t>
    </dgm:pt>
    <dgm:pt modelId="{D0DFA87E-73C1-48A6-9143-B5747A681C09}">
      <dgm:prSet phldrT="[Text]" custT="1"/>
      <dgm:spPr/>
      <dgm:t>
        <a:bodyPr/>
        <a:lstStyle/>
        <a:p>
          <a:r>
            <a:rPr lang="en-US" sz="900" dirty="0" smtClean="0"/>
            <a:t>In consultation with all </a:t>
          </a:r>
          <a:r>
            <a:rPr lang="en-US" sz="900" dirty="0" smtClean="0">
              <a:solidFill>
                <a:srgbClr val="0000FF"/>
              </a:solidFill>
            </a:rPr>
            <a:t>stakeholders</a:t>
          </a:r>
          <a:r>
            <a:rPr lang="en-US" sz="900" dirty="0" smtClean="0"/>
            <a:t> resulting in legally binding NC</a:t>
          </a:r>
          <a:endParaRPr lang="en-US" sz="900" dirty="0"/>
        </a:p>
      </dgm:t>
    </dgm:pt>
    <dgm:pt modelId="{4623E788-C1DA-4967-A02F-40C61A3FF6C5}" type="parTrans" cxnId="{11464128-A270-4CE4-A97F-E52F854F3AA2}">
      <dgm:prSet/>
      <dgm:spPr/>
      <dgm:t>
        <a:bodyPr/>
        <a:lstStyle/>
        <a:p>
          <a:endParaRPr lang="en-US"/>
        </a:p>
      </dgm:t>
    </dgm:pt>
    <dgm:pt modelId="{399051B7-5EC8-4A65-BF4A-5FFFDFD9637D}" type="sibTrans" cxnId="{11464128-A270-4CE4-A97F-E52F854F3AA2}">
      <dgm:prSet/>
      <dgm:spPr/>
      <dgm:t>
        <a:bodyPr/>
        <a:lstStyle/>
        <a:p>
          <a:endParaRPr lang="en-US"/>
        </a:p>
      </dgm:t>
    </dgm:pt>
    <dgm:pt modelId="{CBC355C7-E487-4467-AA97-E98C24017706}">
      <dgm:prSet phldrT="[Text]" custT="1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r>
            <a:rPr lang="en-US" sz="1050" dirty="0" smtClean="0"/>
            <a:t>Request for ENTSO-E to draft a network code</a:t>
          </a:r>
          <a:endParaRPr lang="en-US" sz="1050" dirty="0"/>
        </a:p>
      </dgm:t>
    </dgm:pt>
    <dgm:pt modelId="{AAFB50C7-B810-49AE-85B5-D8650CC290DA}" type="parTrans" cxnId="{9D707AC4-2B57-4D11-ACF8-D7E8F546E409}">
      <dgm:prSet/>
      <dgm:spPr/>
      <dgm:t>
        <a:bodyPr/>
        <a:lstStyle/>
        <a:p>
          <a:endParaRPr lang="en-US"/>
        </a:p>
      </dgm:t>
    </dgm:pt>
    <dgm:pt modelId="{1CDC37DC-61B4-463B-8059-8DEDAF41DEFE}" type="sibTrans" cxnId="{9D707AC4-2B57-4D11-ACF8-D7E8F546E409}">
      <dgm:prSet/>
      <dgm:spPr/>
      <dgm:t>
        <a:bodyPr/>
        <a:lstStyle/>
        <a:p>
          <a:endParaRPr lang="en-US"/>
        </a:p>
      </dgm:t>
    </dgm:pt>
    <dgm:pt modelId="{D8136F65-E002-4776-B1BE-F807F92E9D0B}">
      <dgm:prSet phldrT="[Text]" custT="1"/>
      <dgm:spPr/>
      <dgm:t>
        <a:bodyPr/>
        <a:lstStyle/>
        <a:p>
          <a:r>
            <a:rPr lang="en-US" sz="900" dirty="0" smtClean="0"/>
            <a:t>EC</a:t>
          </a:r>
          <a:endParaRPr lang="en-US" sz="900" dirty="0"/>
        </a:p>
      </dgm:t>
    </dgm:pt>
    <dgm:pt modelId="{27A6205F-D8BC-4528-928B-C465DD891DA3}" type="parTrans" cxnId="{8D03CBAA-B1FE-4E9E-AD1D-5518B533A814}">
      <dgm:prSet/>
      <dgm:spPr/>
      <dgm:t>
        <a:bodyPr/>
        <a:lstStyle/>
        <a:p>
          <a:endParaRPr lang="en-US"/>
        </a:p>
      </dgm:t>
    </dgm:pt>
    <dgm:pt modelId="{AD04CA44-1FCE-4A82-9C4C-8CCA08F14256}" type="sibTrans" cxnId="{8D03CBAA-B1FE-4E9E-AD1D-5518B533A814}">
      <dgm:prSet/>
      <dgm:spPr/>
      <dgm:t>
        <a:bodyPr/>
        <a:lstStyle/>
        <a:p>
          <a:endParaRPr lang="en-US"/>
        </a:p>
      </dgm:t>
    </dgm:pt>
    <dgm:pt modelId="{582B07DA-C363-4542-A6F4-41FAC60318B8}">
      <dgm:prSet phldrT="[Text]" custT="1"/>
      <dgm:spPr/>
      <dgm:t>
        <a:bodyPr/>
        <a:lstStyle/>
        <a:p>
          <a:r>
            <a:rPr lang="en-US" sz="900" dirty="0" smtClean="0"/>
            <a:t>According to FWGL submitted by ACER</a:t>
          </a:r>
          <a:endParaRPr lang="en-US" sz="900" dirty="0"/>
        </a:p>
      </dgm:t>
    </dgm:pt>
    <dgm:pt modelId="{8307A46A-7061-4BA8-820B-ECC4181C5114}" type="parTrans" cxnId="{27B83E5D-94B4-4FF7-AAEE-3B4EDD279846}">
      <dgm:prSet/>
      <dgm:spPr/>
      <dgm:t>
        <a:bodyPr/>
        <a:lstStyle/>
        <a:p>
          <a:endParaRPr lang="en-US"/>
        </a:p>
      </dgm:t>
    </dgm:pt>
    <dgm:pt modelId="{D45AC52D-7A9F-4EC3-9753-F74902781203}" type="sibTrans" cxnId="{27B83E5D-94B4-4FF7-AAEE-3B4EDD279846}">
      <dgm:prSet/>
      <dgm:spPr/>
      <dgm:t>
        <a:bodyPr/>
        <a:lstStyle/>
        <a:p>
          <a:endParaRPr lang="en-US"/>
        </a:p>
      </dgm:t>
    </dgm:pt>
    <dgm:pt modelId="{AE80C901-06F3-4DE2-989A-F388659A1A73}">
      <dgm:prSet phldrT="[Text]" custT="1"/>
      <dgm:spPr/>
      <dgm:t>
        <a:bodyPr/>
        <a:lstStyle/>
        <a:p>
          <a:r>
            <a:rPr lang="en-US" sz="900" dirty="0" smtClean="0"/>
            <a:t>ENTSO-E</a:t>
          </a:r>
          <a:endParaRPr lang="en-US" sz="900" dirty="0"/>
        </a:p>
      </dgm:t>
    </dgm:pt>
    <dgm:pt modelId="{CC7B2879-7249-4CEB-B851-4D854E6FC4C0}" type="sibTrans" cxnId="{4A6B377B-9526-4FF6-B02A-40D5EF673AA7}">
      <dgm:prSet/>
      <dgm:spPr/>
      <dgm:t>
        <a:bodyPr/>
        <a:lstStyle/>
        <a:p>
          <a:endParaRPr lang="en-US"/>
        </a:p>
      </dgm:t>
    </dgm:pt>
    <dgm:pt modelId="{2D59D90A-23FB-423A-A99F-2EB8B59724FC}" type="parTrans" cxnId="{4A6B377B-9526-4FF6-B02A-40D5EF673AA7}">
      <dgm:prSet/>
      <dgm:spPr/>
      <dgm:t>
        <a:bodyPr/>
        <a:lstStyle/>
        <a:p>
          <a:endParaRPr lang="en-US"/>
        </a:p>
      </dgm:t>
    </dgm:pt>
    <dgm:pt modelId="{466D051E-A08E-47FD-A284-EA6901678B0B}">
      <dgm:prSet phldrT="[Text]" custT="1"/>
      <dgm:spPr/>
      <dgm:t>
        <a:bodyPr/>
        <a:lstStyle/>
        <a:p>
          <a:r>
            <a:rPr lang="en-US" sz="900" dirty="0" smtClean="0"/>
            <a:t>On a topic identified in art.8 (6) of Regulation EC 714/2009</a:t>
          </a:r>
          <a:endParaRPr lang="en-US" sz="900" dirty="0"/>
        </a:p>
      </dgm:t>
    </dgm:pt>
    <dgm:pt modelId="{FEA61FAF-E2C6-4917-A9A1-1D6C3F8E1307}" type="parTrans" cxnId="{F3772B56-F399-4B09-9106-49C33646AC2A}">
      <dgm:prSet/>
      <dgm:spPr/>
      <dgm:t>
        <a:bodyPr/>
        <a:lstStyle/>
        <a:p>
          <a:endParaRPr lang="en-US"/>
        </a:p>
      </dgm:t>
    </dgm:pt>
    <dgm:pt modelId="{B684B497-C5F1-4CD9-BCF1-3CAAD75823E3}" type="sibTrans" cxnId="{F3772B56-F399-4B09-9106-49C33646AC2A}">
      <dgm:prSet/>
      <dgm:spPr/>
      <dgm:t>
        <a:bodyPr/>
        <a:lstStyle/>
        <a:p>
          <a:endParaRPr lang="en-US"/>
        </a:p>
      </dgm:t>
    </dgm:pt>
    <dgm:pt modelId="{2757779C-A9EE-4397-9BCB-CFA1F08D63C2}" type="pres">
      <dgm:prSet presAssocID="{4BC3CF41-FBA9-45E0-85A8-8A79BC5937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FF416-1ED6-4763-B439-FE41A259C30F}" type="pres">
      <dgm:prSet presAssocID="{5FD5F000-0035-410F-AEB0-3D66A21B9300}" presName="boxAndChildren" presStyleCnt="0"/>
      <dgm:spPr/>
    </dgm:pt>
    <dgm:pt modelId="{424483ED-85F2-4F84-9139-431E2A65535E}" type="pres">
      <dgm:prSet presAssocID="{5FD5F000-0035-410F-AEB0-3D66A21B9300}" presName="parentTextBox" presStyleLbl="node1" presStyleIdx="0" presStyleCnt="6"/>
      <dgm:spPr/>
      <dgm:t>
        <a:bodyPr/>
        <a:lstStyle/>
        <a:p>
          <a:endParaRPr lang="en-US"/>
        </a:p>
      </dgm:t>
    </dgm:pt>
    <dgm:pt modelId="{B6BFC3B2-F143-4C6E-AD67-D0719387537D}" type="pres">
      <dgm:prSet presAssocID="{5FD5F000-0035-410F-AEB0-3D66A21B9300}" presName="entireBox" presStyleLbl="node1" presStyleIdx="0" presStyleCnt="6"/>
      <dgm:spPr/>
      <dgm:t>
        <a:bodyPr/>
        <a:lstStyle/>
        <a:p>
          <a:endParaRPr lang="en-US"/>
        </a:p>
      </dgm:t>
    </dgm:pt>
    <dgm:pt modelId="{0E6084D6-21F8-4676-A278-7EB8EA1610C4}" type="pres">
      <dgm:prSet presAssocID="{5FD5F000-0035-410F-AEB0-3D66A21B9300}" presName="descendantBox" presStyleCnt="0"/>
      <dgm:spPr/>
    </dgm:pt>
    <dgm:pt modelId="{114EC155-979D-4E7D-8F5A-4D70EC9F5877}" type="pres">
      <dgm:prSet presAssocID="{D3A49C10-BF3F-4188-BED7-B396CB3B88F4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21C5-943D-438B-B695-56483B8604E7}" type="pres">
      <dgm:prSet presAssocID="{D0DFA87E-73C1-48A6-9143-B5747A681C09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4F3B-3009-4C28-B6FF-A7574EAC596E}" type="pres">
      <dgm:prSet presAssocID="{4199FE98-6371-4A9C-86B2-DF946E298965}" presName="sp" presStyleCnt="0"/>
      <dgm:spPr/>
    </dgm:pt>
    <dgm:pt modelId="{711C6AE8-B1DA-4E72-A871-87B8AA7E7A06}" type="pres">
      <dgm:prSet presAssocID="{34574BB3-BA44-4F95-B354-45C4C5083839}" presName="arrowAndChildren" presStyleCnt="0"/>
      <dgm:spPr/>
    </dgm:pt>
    <dgm:pt modelId="{C93F8BBF-5E22-477B-9783-83AD87EA5FD5}" type="pres">
      <dgm:prSet presAssocID="{34574BB3-BA44-4F95-B354-45C4C5083839}" presName="parentTextArrow" presStyleLbl="node1" presStyleIdx="0" presStyleCnt="6"/>
      <dgm:spPr/>
      <dgm:t>
        <a:bodyPr/>
        <a:lstStyle/>
        <a:p>
          <a:endParaRPr lang="en-US"/>
        </a:p>
      </dgm:t>
    </dgm:pt>
    <dgm:pt modelId="{5E177954-1006-4F4A-AD66-4930A13ED70D}" type="pres">
      <dgm:prSet presAssocID="{34574BB3-BA44-4F95-B354-45C4C5083839}" presName="arrow" presStyleLbl="node1" presStyleIdx="1" presStyleCnt="6" custLinFactNeighborX="-1190"/>
      <dgm:spPr/>
      <dgm:t>
        <a:bodyPr/>
        <a:lstStyle/>
        <a:p>
          <a:endParaRPr lang="en-US"/>
        </a:p>
      </dgm:t>
    </dgm:pt>
    <dgm:pt modelId="{4D57BA58-AC26-4AD5-996A-87C4DA220014}" type="pres">
      <dgm:prSet presAssocID="{34574BB3-BA44-4F95-B354-45C4C5083839}" presName="descendantArrow" presStyleCnt="0"/>
      <dgm:spPr/>
    </dgm:pt>
    <dgm:pt modelId="{F87AB839-D72F-47BD-B06E-71B8E600A5DD}" type="pres">
      <dgm:prSet presAssocID="{1D2B59D8-7309-4473-93DF-0BACACAD908C}" presName="childTextArrow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D7F7-EAB0-473D-80F4-F638A8B3DA57}" type="pres">
      <dgm:prSet presAssocID="{333BC678-F72A-4D6D-B0F4-C1CAE446FAA0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AC6E2-2D66-447D-B1D1-D99CC43377F6}" type="pres">
      <dgm:prSet presAssocID="{93D8ACAB-7A97-4C8D-8F93-2E3FCA4AE774}" presName="sp" presStyleCnt="0"/>
      <dgm:spPr/>
    </dgm:pt>
    <dgm:pt modelId="{8EB4880C-BA52-462B-97CC-7F5990F5EA94}" type="pres">
      <dgm:prSet presAssocID="{D77514F6-719E-4968-A8A2-E8ED9E9DA099}" presName="arrowAndChildren" presStyleCnt="0"/>
      <dgm:spPr/>
    </dgm:pt>
    <dgm:pt modelId="{3D0CC74B-3E2F-4CB1-A4D1-80A970040B5E}" type="pres">
      <dgm:prSet presAssocID="{D77514F6-719E-4968-A8A2-E8ED9E9DA099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FB9CB62A-8BA0-4250-A403-1BAD6AE8A84D}" type="pres">
      <dgm:prSet presAssocID="{D77514F6-719E-4968-A8A2-E8ED9E9DA099}" presName="arrow" presStyleLbl="node1" presStyleIdx="2" presStyleCnt="6" custLinFactNeighborY="-984"/>
      <dgm:spPr/>
      <dgm:t>
        <a:bodyPr/>
        <a:lstStyle/>
        <a:p>
          <a:endParaRPr lang="en-US"/>
        </a:p>
      </dgm:t>
    </dgm:pt>
    <dgm:pt modelId="{FCE41DCE-C7CF-4C39-ACA1-4D020398EF7F}" type="pres">
      <dgm:prSet presAssocID="{D77514F6-719E-4968-A8A2-E8ED9E9DA099}" presName="descendantArrow" presStyleCnt="0"/>
      <dgm:spPr/>
    </dgm:pt>
    <dgm:pt modelId="{53778064-817C-45F1-9044-2B1BEE334E1F}" type="pres">
      <dgm:prSet presAssocID="{AE80C901-06F3-4DE2-989A-F388659A1A73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1D2E2-9585-4660-B4AE-0B68B039F3BE}" type="pres">
      <dgm:prSet presAssocID="{6BA2DDC9-BBB7-43FC-A020-63AFF87F5E37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09B7B-8A9B-45A9-A7D1-3E3E68895B2C}" type="pres">
      <dgm:prSet presAssocID="{1CDC37DC-61B4-463B-8059-8DEDAF41DEFE}" presName="sp" presStyleCnt="0"/>
      <dgm:spPr/>
    </dgm:pt>
    <dgm:pt modelId="{D6428B9A-B9BF-4271-9F5F-CA900BED32F5}" type="pres">
      <dgm:prSet presAssocID="{CBC355C7-E487-4467-AA97-E98C24017706}" presName="arrowAndChildren" presStyleCnt="0"/>
      <dgm:spPr/>
    </dgm:pt>
    <dgm:pt modelId="{0DB353CB-D23A-4A9A-B311-0350DD2203E3}" type="pres">
      <dgm:prSet presAssocID="{CBC355C7-E487-4467-AA97-E98C24017706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AE767BD0-88E3-47FB-94FC-214C198DB1BB}" type="pres">
      <dgm:prSet presAssocID="{CBC355C7-E487-4467-AA97-E98C24017706}" presName="arrow" presStyleLbl="node1" presStyleIdx="3" presStyleCnt="6" custLinFactNeighborX="210"/>
      <dgm:spPr/>
      <dgm:t>
        <a:bodyPr/>
        <a:lstStyle/>
        <a:p>
          <a:endParaRPr lang="en-US"/>
        </a:p>
      </dgm:t>
    </dgm:pt>
    <dgm:pt modelId="{FE6589A2-F828-485C-8FD9-BAFC54DBE06D}" type="pres">
      <dgm:prSet presAssocID="{CBC355C7-E487-4467-AA97-E98C24017706}" presName="descendantArrow" presStyleCnt="0"/>
      <dgm:spPr/>
    </dgm:pt>
    <dgm:pt modelId="{662CDEAD-6F62-4AC8-86F6-2B38537FE792}" type="pres">
      <dgm:prSet presAssocID="{D8136F65-E002-4776-B1BE-F807F92E9D0B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C51B3-35A9-444D-A505-0F8FA86FA55B}" type="pres">
      <dgm:prSet presAssocID="{582B07DA-C363-4542-A6F4-41FAC60318B8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3223A-4DD6-4A7D-AA38-6B5F1656F431}" type="pres">
      <dgm:prSet presAssocID="{9E2238B1-81A6-4A9B-A388-9BDF16DC536E}" presName="sp" presStyleCnt="0"/>
      <dgm:spPr/>
    </dgm:pt>
    <dgm:pt modelId="{ABD579BF-3252-47C0-9AED-480E6CDC45C9}" type="pres">
      <dgm:prSet presAssocID="{46927043-72E8-4E22-AA3C-C2464BED3364}" presName="arrowAndChildren" presStyleCnt="0"/>
      <dgm:spPr/>
    </dgm:pt>
    <dgm:pt modelId="{AC8909F9-68A2-4BE7-8DDD-4C2FE817A199}" type="pres">
      <dgm:prSet presAssocID="{46927043-72E8-4E22-AA3C-C2464BED3364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D0EC563E-B989-4FC2-87B4-4CD7F9DF7467}" type="pres">
      <dgm:prSet presAssocID="{46927043-72E8-4E22-AA3C-C2464BED3364}" presName="arrow" presStyleLbl="node1" presStyleIdx="4" presStyleCnt="6" custLinFactNeighborX="-1099" custLinFactNeighborY="830"/>
      <dgm:spPr/>
      <dgm:t>
        <a:bodyPr/>
        <a:lstStyle/>
        <a:p>
          <a:endParaRPr lang="en-US"/>
        </a:p>
      </dgm:t>
    </dgm:pt>
    <dgm:pt modelId="{0804EAB1-5B14-4407-BE49-2FDA08920E31}" type="pres">
      <dgm:prSet presAssocID="{46927043-72E8-4E22-AA3C-C2464BED3364}" presName="descendantArrow" presStyleCnt="0"/>
      <dgm:spPr/>
    </dgm:pt>
    <dgm:pt modelId="{FE8BEED4-BE7D-4440-AAB8-8CFAD676FC1E}" type="pres">
      <dgm:prSet presAssocID="{6729BC60-DC37-4BFF-9EB8-331AAEE12334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B406D-4734-4752-9FB4-A7228E536AA1}" type="pres">
      <dgm:prSet presAssocID="{90B32171-F11D-4692-8530-14C6119F07E2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2B760-5404-4E5B-BBD1-B9BB1470E409}" type="pres">
      <dgm:prSet presAssocID="{702FCDB4-D392-46B9-8DB7-F0EE016E8ADA}" presName="sp" presStyleCnt="0"/>
      <dgm:spPr/>
    </dgm:pt>
    <dgm:pt modelId="{00EFBB7A-643A-455D-95AA-A59A35607666}" type="pres">
      <dgm:prSet presAssocID="{069A2133-EC26-4A0B-9604-26631E791294}" presName="arrowAndChildren" presStyleCnt="0"/>
      <dgm:spPr/>
    </dgm:pt>
    <dgm:pt modelId="{39C08F33-F658-4F1B-8487-1486E93F1926}" type="pres">
      <dgm:prSet presAssocID="{069A2133-EC26-4A0B-9604-26631E791294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CE6CD5FF-161B-4D7E-A2AF-A67E4914BBBB}" type="pres">
      <dgm:prSet presAssocID="{069A2133-EC26-4A0B-9604-26631E791294}" presName="arrow" presStyleLbl="node1" presStyleIdx="5" presStyleCnt="6" custLinFactY="-17007" custLinFactNeighborX="22727" custLinFactNeighborY="-100000"/>
      <dgm:spPr/>
      <dgm:t>
        <a:bodyPr/>
        <a:lstStyle/>
        <a:p>
          <a:endParaRPr lang="en-US"/>
        </a:p>
      </dgm:t>
    </dgm:pt>
    <dgm:pt modelId="{CD8DB9DC-4649-4548-99FE-4C32819D623A}" type="pres">
      <dgm:prSet presAssocID="{069A2133-EC26-4A0B-9604-26631E791294}" presName="descendantArrow" presStyleCnt="0"/>
      <dgm:spPr/>
    </dgm:pt>
    <dgm:pt modelId="{0F3FF7A3-B0F7-446C-99D6-8512B940B5F3}" type="pres">
      <dgm:prSet presAssocID="{BE08587F-5885-4824-BD3A-5348F5527126}" presName="childTextArrow" presStyleLbl="fgAccFollowNode1" presStyleIdx="10" presStyleCnt="12" custLinFactNeighborX="0" custLinFactNeighborY="-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EC5A4-2D8A-430B-90B1-4E8635EE71A5}" type="pres">
      <dgm:prSet presAssocID="{466D051E-A08E-47FD-A284-EA6901678B0B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9FAF4-DC49-014E-8360-DA131500CFB4}" type="presOf" srcId="{333BC678-F72A-4D6D-B0F4-C1CAE446FAA0}" destId="{127DD7F7-EAB0-473D-80F4-F638A8B3DA57}" srcOrd="0" destOrd="0" presId="urn:microsoft.com/office/officeart/2005/8/layout/process4"/>
    <dgm:cxn modelId="{276CC292-7149-954E-9ECB-5460214E7FE9}" type="presOf" srcId="{6BA2DDC9-BBB7-43FC-A020-63AFF87F5E37}" destId="{1791D2E2-9585-4660-B4AE-0B68B039F3BE}" srcOrd="0" destOrd="0" presId="urn:microsoft.com/office/officeart/2005/8/layout/process4"/>
    <dgm:cxn modelId="{07549C78-DA1B-2847-A816-9A1FA2BFB9D9}" type="presOf" srcId="{BE08587F-5885-4824-BD3A-5348F5527126}" destId="{0F3FF7A3-B0F7-446C-99D6-8512B940B5F3}" srcOrd="0" destOrd="0" presId="urn:microsoft.com/office/officeart/2005/8/layout/process4"/>
    <dgm:cxn modelId="{2A871993-9005-4ED2-82D8-820ED7ECE2E2}" srcId="{4BC3CF41-FBA9-45E0-85A8-8A79BC5937D2}" destId="{D77514F6-719E-4968-A8A2-E8ED9E9DA099}" srcOrd="3" destOrd="0" parTransId="{87FFDE67-7DC6-40D0-BC3D-0C6236AA50A9}" sibTransId="{93D8ACAB-7A97-4C8D-8F93-2E3FCA4AE774}"/>
    <dgm:cxn modelId="{4A6B377B-9526-4FF6-B02A-40D5EF673AA7}" srcId="{D77514F6-719E-4968-A8A2-E8ED9E9DA099}" destId="{AE80C901-06F3-4DE2-989A-F388659A1A73}" srcOrd="0" destOrd="0" parTransId="{2D59D90A-23FB-423A-A99F-2EB8B59724FC}" sibTransId="{CC7B2879-7249-4CEB-B851-4D854E6FC4C0}"/>
    <dgm:cxn modelId="{20562BFA-9360-412A-8C27-196D7D02642D}" srcId="{4BC3CF41-FBA9-45E0-85A8-8A79BC5937D2}" destId="{069A2133-EC26-4A0B-9604-26631E791294}" srcOrd="0" destOrd="0" parTransId="{0D57890C-EFFA-4D28-90D0-90F02659AA7A}" sibTransId="{702FCDB4-D392-46B9-8DB7-F0EE016E8ADA}"/>
    <dgm:cxn modelId="{EBAB85EE-9803-A346-B99A-2B57F50445FE}" type="presOf" srcId="{D0DFA87E-73C1-48A6-9143-B5747A681C09}" destId="{26ED21C5-943D-438B-B695-56483B8604E7}" srcOrd="0" destOrd="0" presId="urn:microsoft.com/office/officeart/2005/8/layout/process4"/>
    <dgm:cxn modelId="{E48B175B-99EE-214C-8A06-A1220EC35682}" type="presOf" srcId="{D3A49C10-BF3F-4188-BED7-B396CB3B88F4}" destId="{114EC155-979D-4E7D-8F5A-4D70EC9F5877}" srcOrd="0" destOrd="0" presId="urn:microsoft.com/office/officeart/2005/8/layout/process4"/>
    <dgm:cxn modelId="{7EC94D9E-4254-441F-92AD-E52BBA08DEED}" srcId="{4BC3CF41-FBA9-45E0-85A8-8A79BC5937D2}" destId="{46927043-72E8-4E22-AA3C-C2464BED3364}" srcOrd="1" destOrd="0" parTransId="{EE1A0172-03AF-4365-A44F-1158B8DF9A23}" sibTransId="{9E2238B1-81A6-4A9B-A388-9BDF16DC536E}"/>
    <dgm:cxn modelId="{6B45DA0E-4FAF-A040-B14B-E77AF1B2DD78}" type="presOf" srcId="{D8136F65-E002-4776-B1BE-F807F92E9D0B}" destId="{662CDEAD-6F62-4AC8-86F6-2B38537FE792}" srcOrd="0" destOrd="0" presId="urn:microsoft.com/office/officeart/2005/8/layout/process4"/>
    <dgm:cxn modelId="{93680876-9640-487B-8F64-084473C86F10}" srcId="{069A2133-EC26-4A0B-9604-26631E791294}" destId="{BE08587F-5885-4824-BD3A-5348F5527126}" srcOrd="0" destOrd="0" parTransId="{DB89D8BE-AC56-421F-9C36-AE04C9D3905A}" sibTransId="{DCE4D6BC-78D4-4E18-AF6F-0601E711E20F}"/>
    <dgm:cxn modelId="{AB0DD7ED-C9AE-2443-85ED-9075A5DF3E99}" type="presOf" srcId="{34574BB3-BA44-4F95-B354-45C4C5083839}" destId="{C93F8BBF-5E22-477B-9783-83AD87EA5FD5}" srcOrd="0" destOrd="0" presId="urn:microsoft.com/office/officeart/2005/8/layout/process4"/>
    <dgm:cxn modelId="{0FCF2859-2D59-C24B-A2B8-E275D6051501}" type="presOf" srcId="{5FD5F000-0035-410F-AEB0-3D66A21B9300}" destId="{B6BFC3B2-F143-4C6E-AD67-D0719387537D}" srcOrd="1" destOrd="0" presId="urn:microsoft.com/office/officeart/2005/8/layout/process4"/>
    <dgm:cxn modelId="{901AEBF0-20BF-214C-8EC9-FD962712D41D}" type="presOf" srcId="{466D051E-A08E-47FD-A284-EA6901678B0B}" destId="{774EC5A4-2D8A-430B-90B1-4E8635EE71A5}" srcOrd="0" destOrd="0" presId="urn:microsoft.com/office/officeart/2005/8/layout/process4"/>
    <dgm:cxn modelId="{913D3D7E-F1D9-4533-9D5D-5AD9E503E663}" srcId="{D77514F6-719E-4968-A8A2-E8ED9E9DA099}" destId="{6BA2DDC9-BBB7-43FC-A020-63AFF87F5E37}" srcOrd="1" destOrd="0" parTransId="{74A37D70-89E9-4E7A-B4E4-DB30B9F0BCD0}" sibTransId="{6A586256-893C-43F3-B992-17C7F8E20AC6}"/>
    <dgm:cxn modelId="{40AB7B4C-EC1F-884D-B0EA-4702B6B3FB15}" type="presOf" srcId="{34574BB3-BA44-4F95-B354-45C4C5083839}" destId="{5E177954-1006-4F4A-AD66-4930A13ED70D}" srcOrd="1" destOrd="0" presId="urn:microsoft.com/office/officeart/2005/8/layout/process4"/>
    <dgm:cxn modelId="{640EA40C-A0EC-44C0-814E-71A51082AFA7}" srcId="{4BC3CF41-FBA9-45E0-85A8-8A79BC5937D2}" destId="{5FD5F000-0035-410F-AEB0-3D66A21B9300}" srcOrd="5" destOrd="0" parTransId="{F4FFB54B-7884-4A89-B40A-CBE09A7CFB00}" sibTransId="{628CD530-E30E-4A89-A243-BD000CEC46E2}"/>
    <dgm:cxn modelId="{F3772B56-F399-4B09-9106-49C33646AC2A}" srcId="{069A2133-EC26-4A0B-9604-26631E791294}" destId="{466D051E-A08E-47FD-A284-EA6901678B0B}" srcOrd="1" destOrd="0" parTransId="{FEA61FAF-E2C6-4917-A9A1-1D6C3F8E1307}" sibTransId="{B684B497-C5F1-4CD9-BCF1-3CAAD75823E3}"/>
    <dgm:cxn modelId="{F4774A86-2DA4-F24C-9EE0-4465560660D0}" type="presOf" srcId="{AE80C901-06F3-4DE2-989A-F388659A1A73}" destId="{53778064-817C-45F1-9044-2B1BEE334E1F}" srcOrd="0" destOrd="0" presId="urn:microsoft.com/office/officeart/2005/8/layout/process4"/>
    <dgm:cxn modelId="{16700EA1-B7A0-214E-9188-F698B121AAE0}" type="presOf" srcId="{D77514F6-719E-4968-A8A2-E8ED9E9DA099}" destId="{FB9CB62A-8BA0-4250-A403-1BAD6AE8A84D}" srcOrd="1" destOrd="0" presId="urn:microsoft.com/office/officeart/2005/8/layout/process4"/>
    <dgm:cxn modelId="{2825A6CA-E79D-A345-BB07-6804EFB6910B}" type="presOf" srcId="{46927043-72E8-4E22-AA3C-C2464BED3364}" destId="{D0EC563E-B989-4FC2-87B4-4CD7F9DF7467}" srcOrd="1" destOrd="0" presId="urn:microsoft.com/office/officeart/2005/8/layout/process4"/>
    <dgm:cxn modelId="{BDF893A8-C489-4279-9DA9-B879D364E23B}" srcId="{5FD5F000-0035-410F-AEB0-3D66A21B9300}" destId="{D3A49C10-BF3F-4188-BED7-B396CB3B88F4}" srcOrd="0" destOrd="0" parTransId="{151C4A1D-97D0-4C4D-9F2D-021C41AB7873}" sibTransId="{AD8A8A73-FB95-44D1-A611-537BE33A1EF7}"/>
    <dgm:cxn modelId="{5FEBD8A1-DE96-DB42-B04F-3E32D093CAB9}" type="presOf" srcId="{4BC3CF41-FBA9-45E0-85A8-8A79BC5937D2}" destId="{2757779C-A9EE-4397-9BCB-CFA1F08D63C2}" srcOrd="0" destOrd="0" presId="urn:microsoft.com/office/officeart/2005/8/layout/process4"/>
    <dgm:cxn modelId="{7D0C6473-D3B8-B348-B79B-5A5C2968A449}" type="presOf" srcId="{90B32171-F11D-4692-8530-14C6119F07E2}" destId="{561B406D-4734-4752-9FB4-A7228E536AA1}" srcOrd="0" destOrd="0" presId="urn:microsoft.com/office/officeart/2005/8/layout/process4"/>
    <dgm:cxn modelId="{0FA07480-A6BE-4CB1-94AC-5F1F7DD0911B}" srcId="{4BC3CF41-FBA9-45E0-85A8-8A79BC5937D2}" destId="{34574BB3-BA44-4F95-B354-45C4C5083839}" srcOrd="4" destOrd="0" parTransId="{649BB319-26C7-4828-9B24-FE722342A546}" sibTransId="{4199FE98-6371-4A9C-86B2-DF946E298965}"/>
    <dgm:cxn modelId="{A9374AFF-8CC4-E545-9AA3-07CA169BA719}" type="presOf" srcId="{CBC355C7-E487-4467-AA97-E98C24017706}" destId="{AE767BD0-88E3-47FB-94FC-214C198DB1BB}" srcOrd="1" destOrd="0" presId="urn:microsoft.com/office/officeart/2005/8/layout/process4"/>
    <dgm:cxn modelId="{27B83E5D-94B4-4FF7-AAEE-3B4EDD279846}" srcId="{CBC355C7-E487-4467-AA97-E98C24017706}" destId="{582B07DA-C363-4542-A6F4-41FAC60318B8}" srcOrd="1" destOrd="0" parTransId="{8307A46A-7061-4BA8-820B-ECC4181C5114}" sibTransId="{D45AC52D-7A9F-4EC3-9753-F74902781203}"/>
    <dgm:cxn modelId="{18D6A8C7-1A40-814A-8472-BA8A75206971}" type="presOf" srcId="{5FD5F000-0035-410F-AEB0-3D66A21B9300}" destId="{424483ED-85F2-4F84-9139-431E2A65535E}" srcOrd="0" destOrd="0" presId="urn:microsoft.com/office/officeart/2005/8/layout/process4"/>
    <dgm:cxn modelId="{B65E3B02-8683-484F-8F9D-60A9E4E23CED}" type="presOf" srcId="{6729BC60-DC37-4BFF-9EB8-331AAEE12334}" destId="{FE8BEED4-BE7D-4440-AAB8-8CFAD676FC1E}" srcOrd="0" destOrd="0" presId="urn:microsoft.com/office/officeart/2005/8/layout/process4"/>
    <dgm:cxn modelId="{DEE656CA-89B4-4303-A640-69AD0172EB9A}" srcId="{46927043-72E8-4E22-AA3C-C2464BED3364}" destId="{90B32171-F11D-4692-8530-14C6119F07E2}" srcOrd="1" destOrd="0" parTransId="{F4E0CDE5-2768-4454-8A36-3CAED02E3293}" sibTransId="{558B6421-8796-439A-9DEB-506A9460A3A3}"/>
    <dgm:cxn modelId="{8D03CBAA-B1FE-4E9E-AD1D-5518B533A814}" srcId="{CBC355C7-E487-4467-AA97-E98C24017706}" destId="{D8136F65-E002-4776-B1BE-F807F92E9D0B}" srcOrd="0" destOrd="0" parTransId="{27A6205F-D8BC-4528-928B-C465DD891DA3}" sibTransId="{AD04CA44-1FCE-4A82-9C4C-8CCA08F14256}"/>
    <dgm:cxn modelId="{9D707AC4-2B57-4D11-ACF8-D7E8F546E409}" srcId="{4BC3CF41-FBA9-45E0-85A8-8A79BC5937D2}" destId="{CBC355C7-E487-4467-AA97-E98C24017706}" srcOrd="2" destOrd="0" parTransId="{AAFB50C7-B810-49AE-85B5-D8650CC290DA}" sibTransId="{1CDC37DC-61B4-463B-8059-8DEDAF41DEFE}"/>
    <dgm:cxn modelId="{107C3936-4C9B-E648-9721-96AAEBA96791}" type="presOf" srcId="{D77514F6-719E-4968-A8A2-E8ED9E9DA099}" destId="{3D0CC74B-3E2F-4CB1-A4D1-80A970040B5E}" srcOrd="0" destOrd="0" presId="urn:microsoft.com/office/officeart/2005/8/layout/process4"/>
    <dgm:cxn modelId="{B2C4BEB7-A91F-E641-8309-A967F3B0A001}" type="presOf" srcId="{CBC355C7-E487-4467-AA97-E98C24017706}" destId="{0DB353CB-D23A-4A9A-B311-0350DD2203E3}" srcOrd="0" destOrd="0" presId="urn:microsoft.com/office/officeart/2005/8/layout/process4"/>
    <dgm:cxn modelId="{A03EA1AE-526B-49F0-8109-0C0083195C9D}" srcId="{46927043-72E8-4E22-AA3C-C2464BED3364}" destId="{6729BC60-DC37-4BFF-9EB8-331AAEE12334}" srcOrd="0" destOrd="0" parTransId="{0700E4E9-1BC8-46C3-8873-94BF8E6D553A}" sibTransId="{E5EAD614-BD7E-43A2-8EF9-5C8C0F73C66A}"/>
    <dgm:cxn modelId="{00508E11-04C7-445F-8A66-2A4DD71C5F37}" srcId="{34574BB3-BA44-4F95-B354-45C4C5083839}" destId="{333BC678-F72A-4D6D-B0F4-C1CAE446FAA0}" srcOrd="1" destOrd="0" parTransId="{E71B5E22-15CC-47E3-876A-6BF803B6FFD7}" sibTransId="{B0AB1F88-CD4C-47B6-8DB9-A399D510438B}"/>
    <dgm:cxn modelId="{307466B4-EDAF-194B-A68C-37A834AC37EE}" type="presOf" srcId="{069A2133-EC26-4A0B-9604-26631E791294}" destId="{CE6CD5FF-161B-4D7E-A2AF-A67E4914BBBB}" srcOrd="1" destOrd="0" presId="urn:microsoft.com/office/officeart/2005/8/layout/process4"/>
    <dgm:cxn modelId="{8A9A16B0-B502-420C-BD04-95C8B6334057}" srcId="{34574BB3-BA44-4F95-B354-45C4C5083839}" destId="{1D2B59D8-7309-4473-93DF-0BACACAD908C}" srcOrd="0" destOrd="0" parTransId="{07681267-6064-4595-939A-98C115CEEEBD}" sibTransId="{5DC20E05-54E7-4EF7-A12E-FEFBA714FC36}"/>
    <dgm:cxn modelId="{11464128-A270-4CE4-A97F-E52F854F3AA2}" srcId="{5FD5F000-0035-410F-AEB0-3D66A21B9300}" destId="{D0DFA87E-73C1-48A6-9143-B5747A681C09}" srcOrd="1" destOrd="0" parTransId="{4623E788-C1DA-4967-A02F-40C61A3FF6C5}" sibTransId="{399051B7-5EC8-4A65-BF4A-5FFFDFD9637D}"/>
    <dgm:cxn modelId="{FB3535EA-EBE9-4040-B1AB-BE996F866B2A}" type="presOf" srcId="{1D2B59D8-7309-4473-93DF-0BACACAD908C}" destId="{F87AB839-D72F-47BD-B06E-71B8E600A5DD}" srcOrd="0" destOrd="0" presId="urn:microsoft.com/office/officeart/2005/8/layout/process4"/>
    <dgm:cxn modelId="{E762F367-2971-1347-A209-16691750026B}" type="presOf" srcId="{069A2133-EC26-4A0B-9604-26631E791294}" destId="{39C08F33-F658-4F1B-8487-1486E93F1926}" srcOrd="0" destOrd="0" presId="urn:microsoft.com/office/officeart/2005/8/layout/process4"/>
    <dgm:cxn modelId="{CC62662D-7D4F-F844-A5A8-82C294275DA6}" type="presOf" srcId="{582B07DA-C363-4542-A6F4-41FAC60318B8}" destId="{ECBC51B3-35A9-444D-A505-0F8FA86FA55B}" srcOrd="0" destOrd="0" presId="urn:microsoft.com/office/officeart/2005/8/layout/process4"/>
    <dgm:cxn modelId="{69A475EA-9B56-194D-8BEE-4BD8670D3951}" type="presOf" srcId="{46927043-72E8-4E22-AA3C-C2464BED3364}" destId="{AC8909F9-68A2-4BE7-8DDD-4C2FE817A199}" srcOrd="0" destOrd="0" presId="urn:microsoft.com/office/officeart/2005/8/layout/process4"/>
    <dgm:cxn modelId="{9F235C44-93BB-9445-8C9F-08DC9837056B}" type="presParOf" srcId="{2757779C-A9EE-4397-9BCB-CFA1F08D63C2}" destId="{D71FF416-1ED6-4763-B439-FE41A259C30F}" srcOrd="0" destOrd="0" presId="urn:microsoft.com/office/officeart/2005/8/layout/process4"/>
    <dgm:cxn modelId="{B7BD31D8-EBE4-F146-808F-AABD677F18A7}" type="presParOf" srcId="{D71FF416-1ED6-4763-B439-FE41A259C30F}" destId="{424483ED-85F2-4F84-9139-431E2A65535E}" srcOrd="0" destOrd="0" presId="urn:microsoft.com/office/officeart/2005/8/layout/process4"/>
    <dgm:cxn modelId="{DE3CFE60-EC33-2A4D-BEF4-F0DF10E090D1}" type="presParOf" srcId="{D71FF416-1ED6-4763-B439-FE41A259C30F}" destId="{B6BFC3B2-F143-4C6E-AD67-D0719387537D}" srcOrd="1" destOrd="0" presId="urn:microsoft.com/office/officeart/2005/8/layout/process4"/>
    <dgm:cxn modelId="{3C3CBF77-299B-084A-A6C7-CC950A4368E2}" type="presParOf" srcId="{D71FF416-1ED6-4763-B439-FE41A259C30F}" destId="{0E6084D6-21F8-4676-A278-7EB8EA1610C4}" srcOrd="2" destOrd="0" presId="urn:microsoft.com/office/officeart/2005/8/layout/process4"/>
    <dgm:cxn modelId="{C00F9CA6-6F18-3241-A4F9-6F6DCF0B1E74}" type="presParOf" srcId="{0E6084D6-21F8-4676-A278-7EB8EA1610C4}" destId="{114EC155-979D-4E7D-8F5A-4D70EC9F5877}" srcOrd="0" destOrd="0" presId="urn:microsoft.com/office/officeart/2005/8/layout/process4"/>
    <dgm:cxn modelId="{546E197B-6E03-AC45-B366-A68A8FC15548}" type="presParOf" srcId="{0E6084D6-21F8-4676-A278-7EB8EA1610C4}" destId="{26ED21C5-943D-438B-B695-56483B8604E7}" srcOrd="1" destOrd="0" presId="urn:microsoft.com/office/officeart/2005/8/layout/process4"/>
    <dgm:cxn modelId="{3DA2DB28-B33C-9A4B-A1D9-B94398307D9E}" type="presParOf" srcId="{2757779C-A9EE-4397-9BCB-CFA1F08D63C2}" destId="{19524F3B-3009-4C28-B6FF-A7574EAC596E}" srcOrd="1" destOrd="0" presId="urn:microsoft.com/office/officeart/2005/8/layout/process4"/>
    <dgm:cxn modelId="{6D97A4D9-67A5-B64A-B31D-12FBC4475945}" type="presParOf" srcId="{2757779C-A9EE-4397-9BCB-CFA1F08D63C2}" destId="{711C6AE8-B1DA-4E72-A871-87B8AA7E7A06}" srcOrd="2" destOrd="0" presId="urn:microsoft.com/office/officeart/2005/8/layout/process4"/>
    <dgm:cxn modelId="{C1935A5A-0349-F24D-BF28-9C293E944CA0}" type="presParOf" srcId="{711C6AE8-B1DA-4E72-A871-87B8AA7E7A06}" destId="{C93F8BBF-5E22-477B-9783-83AD87EA5FD5}" srcOrd="0" destOrd="0" presId="urn:microsoft.com/office/officeart/2005/8/layout/process4"/>
    <dgm:cxn modelId="{20F8C874-E275-B74A-AA5C-75F7B88B4990}" type="presParOf" srcId="{711C6AE8-B1DA-4E72-A871-87B8AA7E7A06}" destId="{5E177954-1006-4F4A-AD66-4930A13ED70D}" srcOrd="1" destOrd="0" presId="urn:microsoft.com/office/officeart/2005/8/layout/process4"/>
    <dgm:cxn modelId="{0C33DBDD-6EBE-6845-A6F2-00DCFF6D4598}" type="presParOf" srcId="{711C6AE8-B1DA-4E72-A871-87B8AA7E7A06}" destId="{4D57BA58-AC26-4AD5-996A-87C4DA220014}" srcOrd="2" destOrd="0" presId="urn:microsoft.com/office/officeart/2005/8/layout/process4"/>
    <dgm:cxn modelId="{8CC9A8E2-8140-8B4A-989D-C6AD5022AA7D}" type="presParOf" srcId="{4D57BA58-AC26-4AD5-996A-87C4DA220014}" destId="{F87AB839-D72F-47BD-B06E-71B8E600A5DD}" srcOrd="0" destOrd="0" presId="urn:microsoft.com/office/officeart/2005/8/layout/process4"/>
    <dgm:cxn modelId="{C2B22369-EBB8-804F-9F67-AF8D12A0D4DB}" type="presParOf" srcId="{4D57BA58-AC26-4AD5-996A-87C4DA220014}" destId="{127DD7F7-EAB0-473D-80F4-F638A8B3DA57}" srcOrd="1" destOrd="0" presId="urn:microsoft.com/office/officeart/2005/8/layout/process4"/>
    <dgm:cxn modelId="{D4AEED4F-0A87-ED42-A0FA-29B5C6FC8367}" type="presParOf" srcId="{2757779C-A9EE-4397-9BCB-CFA1F08D63C2}" destId="{AD5AC6E2-2D66-447D-B1D1-D99CC43377F6}" srcOrd="3" destOrd="0" presId="urn:microsoft.com/office/officeart/2005/8/layout/process4"/>
    <dgm:cxn modelId="{7F707EAF-7EB6-2B43-B2C2-4A76B2E7F835}" type="presParOf" srcId="{2757779C-A9EE-4397-9BCB-CFA1F08D63C2}" destId="{8EB4880C-BA52-462B-97CC-7F5990F5EA94}" srcOrd="4" destOrd="0" presId="urn:microsoft.com/office/officeart/2005/8/layout/process4"/>
    <dgm:cxn modelId="{BA03C6A0-C649-1E40-9F81-7E50001F540C}" type="presParOf" srcId="{8EB4880C-BA52-462B-97CC-7F5990F5EA94}" destId="{3D0CC74B-3E2F-4CB1-A4D1-80A970040B5E}" srcOrd="0" destOrd="0" presId="urn:microsoft.com/office/officeart/2005/8/layout/process4"/>
    <dgm:cxn modelId="{54064296-2E96-2843-AEED-204406DE7F27}" type="presParOf" srcId="{8EB4880C-BA52-462B-97CC-7F5990F5EA94}" destId="{FB9CB62A-8BA0-4250-A403-1BAD6AE8A84D}" srcOrd="1" destOrd="0" presId="urn:microsoft.com/office/officeart/2005/8/layout/process4"/>
    <dgm:cxn modelId="{A7D74339-4C8E-584F-86F7-D86D1FB1AFEC}" type="presParOf" srcId="{8EB4880C-BA52-462B-97CC-7F5990F5EA94}" destId="{FCE41DCE-C7CF-4C39-ACA1-4D020398EF7F}" srcOrd="2" destOrd="0" presId="urn:microsoft.com/office/officeart/2005/8/layout/process4"/>
    <dgm:cxn modelId="{B95FB9E9-221E-624D-97DA-60EFADE15964}" type="presParOf" srcId="{FCE41DCE-C7CF-4C39-ACA1-4D020398EF7F}" destId="{53778064-817C-45F1-9044-2B1BEE334E1F}" srcOrd="0" destOrd="0" presId="urn:microsoft.com/office/officeart/2005/8/layout/process4"/>
    <dgm:cxn modelId="{548376E6-9F5A-AF4A-A174-44592FDC3B25}" type="presParOf" srcId="{FCE41DCE-C7CF-4C39-ACA1-4D020398EF7F}" destId="{1791D2E2-9585-4660-B4AE-0B68B039F3BE}" srcOrd="1" destOrd="0" presId="urn:microsoft.com/office/officeart/2005/8/layout/process4"/>
    <dgm:cxn modelId="{BE332B4B-8D25-F848-B294-96AE8D4DC8DA}" type="presParOf" srcId="{2757779C-A9EE-4397-9BCB-CFA1F08D63C2}" destId="{3D009B7B-8A9B-45A9-A7D1-3E3E68895B2C}" srcOrd="5" destOrd="0" presId="urn:microsoft.com/office/officeart/2005/8/layout/process4"/>
    <dgm:cxn modelId="{33F9864E-2472-9B43-8085-4A9B692170F5}" type="presParOf" srcId="{2757779C-A9EE-4397-9BCB-CFA1F08D63C2}" destId="{D6428B9A-B9BF-4271-9F5F-CA900BED32F5}" srcOrd="6" destOrd="0" presId="urn:microsoft.com/office/officeart/2005/8/layout/process4"/>
    <dgm:cxn modelId="{70CC1C22-A5D9-5D42-82AE-C7FC3C3187B5}" type="presParOf" srcId="{D6428B9A-B9BF-4271-9F5F-CA900BED32F5}" destId="{0DB353CB-D23A-4A9A-B311-0350DD2203E3}" srcOrd="0" destOrd="0" presId="urn:microsoft.com/office/officeart/2005/8/layout/process4"/>
    <dgm:cxn modelId="{2B2C789F-CEE5-EF49-AA6A-28695CA45282}" type="presParOf" srcId="{D6428B9A-B9BF-4271-9F5F-CA900BED32F5}" destId="{AE767BD0-88E3-47FB-94FC-214C198DB1BB}" srcOrd="1" destOrd="0" presId="urn:microsoft.com/office/officeart/2005/8/layout/process4"/>
    <dgm:cxn modelId="{2C9FE140-93F8-8441-96E5-1BF7DF47EA3C}" type="presParOf" srcId="{D6428B9A-B9BF-4271-9F5F-CA900BED32F5}" destId="{FE6589A2-F828-485C-8FD9-BAFC54DBE06D}" srcOrd="2" destOrd="0" presId="urn:microsoft.com/office/officeart/2005/8/layout/process4"/>
    <dgm:cxn modelId="{D2838AFF-49ED-1E46-8EA7-289DEFAE1E10}" type="presParOf" srcId="{FE6589A2-F828-485C-8FD9-BAFC54DBE06D}" destId="{662CDEAD-6F62-4AC8-86F6-2B38537FE792}" srcOrd="0" destOrd="0" presId="urn:microsoft.com/office/officeart/2005/8/layout/process4"/>
    <dgm:cxn modelId="{8C1D3C09-84B1-D148-80E5-A49C41EA44A1}" type="presParOf" srcId="{FE6589A2-F828-485C-8FD9-BAFC54DBE06D}" destId="{ECBC51B3-35A9-444D-A505-0F8FA86FA55B}" srcOrd="1" destOrd="0" presId="urn:microsoft.com/office/officeart/2005/8/layout/process4"/>
    <dgm:cxn modelId="{94950CA1-1843-724C-93C0-5817AD4793B4}" type="presParOf" srcId="{2757779C-A9EE-4397-9BCB-CFA1F08D63C2}" destId="{E1A3223A-4DD6-4A7D-AA38-6B5F1656F431}" srcOrd="7" destOrd="0" presId="urn:microsoft.com/office/officeart/2005/8/layout/process4"/>
    <dgm:cxn modelId="{A283F659-3AF9-4B49-B9B6-1907CB43D7DB}" type="presParOf" srcId="{2757779C-A9EE-4397-9BCB-CFA1F08D63C2}" destId="{ABD579BF-3252-47C0-9AED-480E6CDC45C9}" srcOrd="8" destOrd="0" presId="urn:microsoft.com/office/officeart/2005/8/layout/process4"/>
    <dgm:cxn modelId="{A26C9F73-0665-CB41-AE98-17DACFFC9F56}" type="presParOf" srcId="{ABD579BF-3252-47C0-9AED-480E6CDC45C9}" destId="{AC8909F9-68A2-4BE7-8DDD-4C2FE817A199}" srcOrd="0" destOrd="0" presId="urn:microsoft.com/office/officeart/2005/8/layout/process4"/>
    <dgm:cxn modelId="{2862DEF1-6063-2742-A8F4-635149A98107}" type="presParOf" srcId="{ABD579BF-3252-47C0-9AED-480E6CDC45C9}" destId="{D0EC563E-B989-4FC2-87B4-4CD7F9DF7467}" srcOrd="1" destOrd="0" presId="urn:microsoft.com/office/officeart/2005/8/layout/process4"/>
    <dgm:cxn modelId="{F3BAD12C-E904-D34A-B554-464C76AF864E}" type="presParOf" srcId="{ABD579BF-3252-47C0-9AED-480E6CDC45C9}" destId="{0804EAB1-5B14-4407-BE49-2FDA08920E31}" srcOrd="2" destOrd="0" presId="urn:microsoft.com/office/officeart/2005/8/layout/process4"/>
    <dgm:cxn modelId="{99E806E4-817D-A04D-A97A-EE70D6D4698C}" type="presParOf" srcId="{0804EAB1-5B14-4407-BE49-2FDA08920E31}" destId="{FE8BEED4-BE7D-4440-AAB8-8CFAD676FC1E}" srcOrd="0" destOrd="0" presId="urn:microsoft.com/office/officeart/2005/8/layout/process4"/>
    <dgm:cxn modelId="{3BF61DAB-94A9-DC4A-8081-6B59002865E0}" type="presParOf" srcId="{0804EAB1-5B14-4407-BE49-2FDA08920E31}" destId="{561B406D-4734-4752-9FB4-A7228E536AA1}" srcOrd="1" destOrd="0" presId="urn:microsoft.com/office/officeart/2005/8/layout/process4"/>
    <dgm:cxn modelId="{4D537AEF-4CA5-1F4A-A86E-F882C0641FA7}" type="presParOf" srcId="{2757779C-A9EE-4397-9BCB-CFA1F08D63C2}" destId="{0B22B760-5404-4E5B-BBD1-B9BB1470E409}" srcOrd="9" destOrd="0" presId="urn:microsoft.com/office/officeart/2005/8/layout/process4"/>
    <dgm:cxn modelId="{DA700EF8-B4EB-E44B-8B74-938FF503F1CC}" type="presParOf" srcId="{2757779C-A9EE-4397-9BCB-CFA1F08D63C2}" destId="{00EFBB7A-643A-455D-95AA-A59A35607666}" srcOrd="10" destOrd="0" presId="urn:microsoft.com/office/officeart/2005/8/layout/process4"/>
    <dgm:cxn modelId="{5159A2CE-9950-6544-897A-0F6E8A44E54A}" type="presParOf" srcId="{00EFBB7A-643A-455D-95AA-A59A35607666}" destId="{39C08F33-F658-4F1B-8487-1486E93F1926}" srcOrd="0" destOrd="0" presId="urn:microsoft.com/office/officeart/2005/8/layout/process4"/>
    <dgm:cxn modelId="{8C3743B8-0585-1946-8DC1-9F2A9E9D27C6}" type="presParOf" srcId="{00EFBB7A-643A-455D-95AA-A59A35607666}" destId="{CE6CD5FF-161B-4D7E-A2AF-A67E4914BBBB}" srcOrd="1" destOrd="0" presId="urn:microsoft.com/office/officeart/2005/8/layout/process4"/>
    <dgm:cxn modelId="{F9B22B22-03B2-5848-B169-5823C7C8B383}" type="presParOf" srcId="{00EFBB7A-643A-455D-95AA-A59A35607666}" destId="{CD8DB9DC-4649-4548-99FE-4C32819D623A}" srcOrd="2" destOrd="0" presId="urn:microsoft.com/office/officeart/2005/8/layout/process4"/>
    <dgm:cxn modelId="{582DF43E-999C-3D4C-9457-D298DDB69D71}" type="presParOf" srcId="{CD8DB9DC-4649-4548-99FE-4C32819D623A}" destId="{0F3FF7A3-B0F7-446C-99D6-8512B940B5F3}" srcOrd="0" destOrd="0" presId="urn:microsoft.com/office/officeart/2005/8/layout/process4"/>
    <dgm:cxn modelId="{2191051B-8422-E445-A185-B033D312BA88}" type="presParOf" srcId="{CD8DB9DC-4649-4548-99FE-4C32819D623A}" destId="{774EC5A4-2D8A-430B-90B1-4E8635EE71A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5E9E1A-6C42-4F22-AB14-759EBEC0763E}" type="doc">
      <dgm:prSet loTypeId="urn:microsoft.com/office/officeart/2005/8/layout/lProcess2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EFFAAC2-A85D-49AA-80C7-933D3C77716F}">
      <dgm:prSet phldrT="[Text]" custT="1"/>
      <dgm:spPr/>
      <dgm:t>
        <a:bodyPr/>
        <a:lstStyle/>
        <a:p>
          <a:r>
            <a:rPr lang="en-US" sz="1800" dirty="0" smtClean="0"/>
            <a:t>Markets</a:t>
          </a:r>
          <a:endParaRPr lang="nl-BE" sz="1800" dirty="0"/>
        </a:p>
      </dgm:t>
    </dgm:pt>
    <dgm:pt modelId="{8EFE9537-86B9-4482-AEC8-D1CB5EDDF8D7}" type="parTrans" cxnId="{928DC358-4472-44DC-878B-E9E103C35DE8}">
      <dgm:prSet/>
      <dgm:spPr/>
      <dgm:t>
        <a:bodyPr/>
        <a:lstStyle/>
        <a:p>
          <a:endParaRPr lang="nl-BE"/>
        </a:p>
      </dgm:t>
    </dgm:pt>
    <dgm:pt modelId="{AB7B412B-6AAB-47C9-8098-63FB63EA34C8}" type="sibTrans" cxnId="{928DC358-4472-44DC-878B-E9E103C35DE8}">
      <dgm:prSet/>
      <dgm:spPr/>
      <dgm:t>
        <a:bodyPr/>
        <a:lstStyle/>
        <a:p>
          <a:endParaRPr lang="nl-BE"/>
        </a:p>
      </dgm:t>
    </dgm:pt>
    <dgm:pt modelId="{4EF741E3-4EA7-4970-977F-1C37ACAAB74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Capacity Allocation &amp; Congestion Management</a:t>
          </a:r>
          <a:endParaRPr lang="nl-BE" dirty="0"/>
        </a:p>
      </dgm:t>
    </dgm:pt>
    <dgm:pt modelId="{4CCBB1C2-C616-48EA-A98B-0C51F15A48F8}" type="parTrans" cxnId="{B7BAEAC0-2643-474E-8162-A7507C7A17B3}">
      <dgm:prSet/>
      <dgm:spPr/>
      <dgm:t>
        <a:bodyPr/>
        <a:lstStyle/>
        <a:p>
          <a:endParaRPr lang="nl-BE"/>
        </a:p>
      </dgm:t>
    </dgm:pt>
    <dgm:pt modelId="{73B281D8-8F43-4B45-8E1F-8F06F48A8802}" type="sibTrans" cxnId="{B7BAEAC0-2643-474E-8162-A7507C7A17B3}">
      <dgm:prSet/>
      <dgm:spPr/>
      <dgm:t>
        <a:bodyPr/>
        <a:lstStyle/>
        <a:p>
          <a:endParaRPr lang="nl-BE"/>
        </a:p>
      </dgm:t>
    </dgm:pt>
    <dgm:pt modelId="{445E9A67-48C1-4D64-ABAD-B0CCF598E61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Forward Markets</a:t>
          </a:r>
          <a:endParaRPr lang="nl-BE" dirty="0"/>
        </a:p>
      </dgm:t>
    </dgm:pt>
    <dgm:pt modelId="{CCD1F4AB-0B13-40F5-80AB-AC4FE98DBA11}" type="parTrans" cxnId="{FFAD9BC5-4C0E-4038-A001-8D304F712E16}">
      <dgm:prSet/>
      <dgm:spPr/>
      <dgm:t>
        <a:bodyPr/>
        <a:lstStyle/>
        <a:p>
          <a:endParaRPr lang="nl-BE"/>
        </a:p>
      </dgm:t>
    </dgm:pt>
    <dgm:pt modelId="{FABFDB75-FFCC-43F2-BB7D-E0E366D98C87}" type="sibTrans" cxnId="{FFAD9BC5-4C0E-4038-A001-8D304F712E16}">
      <dgm:prSet/>
      <dgm:spPr/>
      <dgm:t>
        <a:bodyPr/>
        <a:lstStyle/>
        <a:p>
          <a:endParaRPr lang="nl-BE"/>
        </a:p>
      </dgm:t>
    </dgm:pt>
    <dgm:pt modelId="{91A15093-0F19-47FF-BB7B-1D99BE93091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 smtClean="0"/>
            <a:t>System operations FG</a:t>
          </a:r>
        </a:p>
      </dgm:t>
    </dgm:pt>
    <dgm:pt modelId="{09A14D01-62A2-47E9-96D8-0328145242C6}" type="parTrans" cxnId="{94D85487-6D70-4D16-966C-4B874F55BD1C}">
      <dgm:prSet/>
      <dgm:spPr/>
      <dgm:t>
        <a:bodyPr/>
        <a:lstStyle/>
        <a:p>
          <a:endParaRPr lang="nl-BE"/>
        </a:p>
      </dgm:t>
    </dgm:pt>
    <dgm:pt modelId="{AD3CBD25-371C-4372-A57D-ACD5F85E570A}" type="sibTrans" cxnId="{94D85487-6D70-4D16-966C-4B874F55BD1C}">
      <dgm:prSet/>
      <dgm:spPr/>
      <dgm:t>
        <a:bodyPr/>
        <a:lstStyle/>
        <a:p>
          <a:endParaRPr lang="nl-BE"/>
        </a:p>
      </dgm:t>
    </dgm:pt>
    <dgm:pt modelId="{2888245F-3F9A-4317-BDEE-90254D87D988}">
      <dgm:prSet phldrT="[Text]"/>
      <dgm:spPr/>
      <dgm:t>
        <a:bodyPr/>
        <a:lstStyle/>
        <a:p>
          <a:r>
            <a:rPr lang="en-US" dirty="0" smtClean="0"/>
            <a:t>Operational Security</a:t>
          </a:r>
          <a:endParaRPr lang="nl-BE" dirty="0"/>
        </a:p>
      </dgm:t>
    </dgm:pt>
    <dgm:pt modelId="{4CCCB589-1193-44FF-922A-BEB47CA00439}" type="parTrans" cxnId="{527203AF-6189-40C4-81F7-B656E677690E}">
      <dgm:prSet/>
      <dgm:spPr/>
      <dgm:t>
        <a:bodyPr/>
        <a:lstStyle/>
        <a:p>
          <a:endParaRPr lang="nl-BE"/>
        </a:p>
      </dgm:t>
    </dgm:pt>
    <dgm:pt modelId="{813C170A-F29B-4031-9A59-F5EADDA341EA}" type="sibTrans" cxnId="{527203AF-6189-40C4-81F7-B656E677690E}">
      <dgm:prSet/>
      <dgm:spPr/>
      <dgm:t>
        <a:bodyPr/>
        <a:lstStyle/>
        <a:p>
          <a:endParaRPr lang="nl-BE"/>
        </a:p>
      </dgm:t>
    </dgm:pt>
    <dgm:pt modelId="{2F251E8E-0B2A-423B-A692-3FDDA687EAE3}">
      <dgm:prSet phldrT="[Text]"/>
      <dgm:spPr/>
      <dgm:t>
        <a:bodyPr/>
        <a:lstStyle/>
        <a:p>
          <a:r>
            <a:rPr lang="en-US" dirty="0" smtClean="0"/>
            <a:t>Load Frequency Control &amp; Reserves</a:t>
          </a:r>
          <a:endParaRPr lang="nl-BE" dirty="0"/>
        </a:p>
      </dgm:t>
    </dgm:pt>
    <dgm:pt modelId="{E8B2F279-850A-48B0-A002-4DC67B5ED104}" type="parTrans" cxnId="{AB744F2C-F3C8-4E86-9ED8-7F9EEE63BFD0}">
      <dgm:prSet/>
      <dgm:spPr/>
      <dgm:t>
        <a:bodyPr/>
        <a:lstStyle/>
        <a:p>
          <a:endParaRPr lang="nl-BE"/>
        </a:p>
      </dgm:t>
    </dgm:pt>
    <dgm:pt modelId="{2DCA9ACA-F72C-4E46-B147-4F07FF03DC0C}" type="sibTrans" cxnId="{AB744F2C-F3C8-4E86-9ED8-7F9EEE63BFD0}">
      <dgm:prSet/>
      <dgm:spPr/>
      <dgm:t>
        <a:bodyPr/>
        <a:lstStyle/>
        <a:p>
          <a:endParaRPr lang="nl-BE"/>
        </a:p>
      </dgm:t>
    </dgm:pt>
    <dgm:pt modelId="{2996B5F7-BC1F-4096-866E-94B95CC8E6DA}">
      <dgm:prSet phldrT="[Text]" custT="1"/>
      <dgm:spPr>
        <a:solidFill>
          <a:srgbClr val="FFC000"/>
        </a:solidFill>
      </dgm:spPr>
      <dgm:t>
        <a:bodyPr/>
        <a:lstStyle/>
        <a:p>
          <a:r>
            <a:rPr lang="nl-BE" sz="1800" dirty="0" smtClean="0"/>
            <a:t>Connection FG</a:t>
          </a:r>
        </a:p>
      </dgm:t>
    </dgm:pt>
    <dgm:pt modelId="{EC2E99A6-7D87-414E-A43E-55AD9A773DCD}" type="parTrans" cxnId="{BD56FB21-61A3-450D-A10C-447934E45605}">
      <dgm:prSet/>
      <dgm:spPr/>
      <dgm:t>
        <a:bodyPr/>
        <a:lstStyle/>
        <a:p>
          <a:endParaRPr lang="nl-BE"/>
        </a:p>
      </dgm:t>
    </dgm:pt>
    <dgm:pt modelId="{23D106FD-CB9B-4218-ACD2-D3988FEF6A4D}" type="sibTrans" cxnId="{BD56FB21-61A3-450D-A10C-447934E45605}">
      <dgm:prSet/>
      <dgm:spPr/>
      <dgm:t>
        <a:bodyPr/>
        <a:lstStyle/>
        <a:p>
          <a:endParaRPr lang="nl-BE"/>
        </a:p>
      </dgm:t>
    </dgm:pt>
    <dgm:pt modelId="{A11DCF15-BD95-4DC8-8906-37CF4BD592D1}">
      <dgm:prSet phldrT="[Text]"/>
      <dgm:spPr/>
      <dgm:t>
        <a:bodyPr/>
        <a:lstStyle/>
        <a:p>
          <a:r>
            <a:rPr lang="en-US" dirty="0" smtClean="0"/>
            <a:t>Generation Connection</a:t>
          </a:r>
          <a:endParaRPr lang="nl-BE" dirty="0"/>
        </a:p>
      </dgm:t>
    </dgm:pt>
    <dgm:pt modelId="{1DBC32A5-CBD2-466E-886F-A696F224BE29}" type="parTrans" cxnId="{4E8DA17B-CF37-4999-A3D8-0B5EB806EC17}">
      <dgm:prSet/>
      <dgm:spPr/>
      <dgm:t>
        <a:bodyPr/>
        <a:lstStyle/>
        <a:p>
          <a:endParaRPr lang="nl-BE"/>
        </a:p>
      </dgm:t>
    </dgm:pt>
    <dgm:pt modelId="{0C81C18C-1209-44E2-A8D0-0FCF29246734}" type="sibTrans" cxnId="{4E8DA17B-CF37-4999-A3D8-0B5EB806EC17}">
      <dgm:prSet/>
      <dgm:spPr/>
      <dgm:t>
        <a:bodyPr/>
        <a:lstStyle/>
        <a:p>
          <a:endParaRPr lang="nl-BE"/>
        </a:p>
      </dgm:t>
    </dgm:pt>
    <dgm:pt modelId="{30923592-F755-40BA-B3C4-01490418ECDA}">
      <dgm:prSet phldrT="[Text]"/>
      <dgm:spPr/>
      <dgm:t>
        <a:bodyPr/>
        <a:lstStyle/>
        <a:p>
          <a:r>
            <a:rPr lang="en-US" dirty="0" smtClean="0"/>
            <a:t>Demand Connection</a:t>
          </a:r>
          <a:endParaRPr lang="nl-BE" dirty="0"/>
        </a:p>
      </dgm:t>
    </dgm:pt>
    <dgm:pt modelId="{F6C351D7-C387-4EC0-8254-44D183E9FA60}" type="parTrans" cxnId="{C12E21E7-8825-4492-825E-F3241C38C21B}">
      <dgm:prSet/>
      <dgm:spPr/>
      <dgm:t>
        <a:bodyPr/>
        <a:lstStyle/>
        <a:p>
          <a:endParaRPr lang="nl-BE"/>
        </a:p>
      </dgm:t>
    </dgm:pt>
    <dgm:pt modelId="{61BCC588-CBBC-4A21-86D6-51BBB188B4BA}" type="sibTrans" cxnId="{C12E21E7-8825-4492-825E-F3241C38C21B}">
      <dgm:prSet/>
      <dgm:spPr/>
      <dgm:t>
        <a:bodyPr/>
        <a:lstStyle/>
        <a:p>
          <a:endParaRPr lang="nl-BE"/>
        </a:p>
      </dgm:t>
    </dgm:pt>
    <dgm:pt modelId="{FB436517-87BD-4EBB-B5AC-07F879FE6938}">
      <dgm:prSet phldrT="[Text]"/>
      <dgm:spPr/>
      <dgm:t>
        <a:bodyPr/>
        <a:lstStyle/>
        <a:p>
          <a:r>
            <a:rPr lang="en-US" dirty="0" smtClean="0"/>
            <a:t>Operational Planning &amp; Scheduling</a:t>
          </a:r>
          <a:endParaRPr lang="nl-BE" dirty="0"/>
        </a:p>
      </dgm:t>
    </dgm:pt>
    <dgm:pt modelId="{5732518E-7FB9-4C47-B245-D71F2FFEB10A}" type="parTrans" cxnId="{13A6074F-A597-4E06-8887-AC999084F51B}">
      <dgm:prSet/>
      <dgm:spPr/>
      <dgm:t>
        <a:bodyPr/>
        <a:lstStyle/>
        <a:p>
          <a:endParaRPr lang="nl-BE"/>
        </a:p>
      </dgm:t>
    </dgm:pt>
    <dgm:pt modelId="{3E90947F-9845-4D88-8843-91966AEB857B}" type="sibTrans" cxnId="{13A6074F-A597-4E06-8887-AC999084F51B}">
      <dgm:prSet/>
      <dgm:spPr/>
      <dgm:t>
        <a:bodyPr/>
        <a:lstStyle/>
        <a:p>
          <a:endParaRPr lang="nl-BE"/>
        </a:p>
      </dgm:t>
    </dgm:pt>
    <dgm:pt modelId="{8FA6EC8C-1184-41CC-BC3A-C887B47DFAAF}">
      <dgm:prSet phldrT="[Text]"/>
      <dgm:spPr/>
      <dgm:t>
        <a:bodyPr/>
        <a:lstStyle/>
        <a:p>
          <a:r>
            <a:rPr lang="en-US" dirty="0" smtClean="0"/>
            <a:t>Balancing</a:t>
          </a:r>
          <a:endParaRPr lang="nl-BE" dirty="0"/>
        </a:p>
      </dgm:t>
    </dgm:pt>
    <dgm:pt modelId="{1BD36B23-5ACC-4E73-AC96-04D7132EFA80}" type="parTrans" cxnId="{A6DAC2B0-9EFF-4637-B2E1-AA12B609637E}">
      <dgm:prSet/>
      <dgm:spPr/>
      <dgm:t>
        <a:bodyPr/>
        <a:lstStyle/>
        <a:p>
          <a:endParaRPr lang="nl-BE"/>
        </a:p>
      </dgm:t>
    </dgm:pt>
    <dgm:pt modelId="{EB2BD967-ADBB-4DC8-B689-9BBF39640DB9}" type="sibTrans" cxnId="{A6DAC2B0-9EFF-4637-B2E1-AA12B609637E}">
      <dgm:prSet/>
      <dgm:spPr/>
      <dgm:t>
        <a:bodyPr/>
        <a:lstStyle/>
        <a:p>
          <a:endParaRPr lang="nl-BE"/>
        </a:p>
      </dgm:t>
    </dgm:pt>
    <dgm:pt modelId="{1E61FA8E-A6FA-4260-9A86-97645360655B}" type="pres">
      <dgm:prSet presAssocID="{E45E9E1A-6C42-4F22-AB14-759EBEC0763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8AF24334-EFDD-4441-94A8-CB72D3AE5DF4}" type="pres">
      <dgm:prSet presAssocID="{4EFFAAC2-A85D-49AA-80C7-933D3C77716F}" presName="compNode" presStyleCnt="0"/>
      <dgm:spPr/>
    </dgm:pt>
    <dgm:pt modelId="{6C1CFD12-C2B6-4B76-B558-F7E3D1DEE1E8}" type="pres">
      <dgm:prSet presAssocID="{4EFFAAC2-A85D-49AA-80C7-933D3C77716F}" presName="aNode" presStyleLbl="bgShp" presStyleIdx="0" presStyleCnt="3"/>
      <dgm:spPr/>
      <dgm:t>
        <a:bodyPr/>
        <a:lstStyle/>
        <a:p>
          <a:endParaRPr lang="nl-BE"/>
        </a:p>
      </dgm:t>
    </dgm:pt>
    <dgm:pt modelId="{E3E740D4-848D-456C-B09A-BDAAFCC84E19}" type="pres">
      <dgm:prSet presAssocID="{4EFFAAC2-A85D-49AA-80C7-933D3C77716F}" presName="textNode" presStyleLbl="bgShp" presStyleIdx="0" presStyleCnt="3"/>
      <dgm:spPr/>
      <dgm:t>
        <a:bodyPr/>
        <a:lstStyle/>
        <a:p>
          <a:endParaRPr lang="nl-BE"/>
        </a:p>
      </dgm:t>
    </dgm:pt>
    <dgm:pt modelId="{6B7A845E-9AF6-4B82-A9FF-5C36B957D9CE}" type="pres">
      <dgm:prSet presAssocID="{4EFFAAC2-A85D-49AA-80C7-933D3C77716F}" presName="compChildNode" presStyleCnt="0"/>
      <dgm:spPr/>
    </dgm:pt>
    <dgm:pt modelId="{B488368B-5339-43AB-BD57-90725E622A9A}" type="pres">
      <dgm:prSet presAssocID="{4EFFAAC2-A85D-49AA-80C7-933D3C77716F}" presName="theInnerList" presStyleCnt="0"/>
      <dgm:spPr/>
    </dgm:pt>
    <dgm:pt modelId="{9605DF7E-15AD-467A-8608-4382DA94EEBA}" type="pres">
      <dgm:prSet presAssocID="{4EF741E3-4EA7-4970-977F-1C37ACAAB74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7409F9-D466-4C0C-861E-9DEE6A9CAD28}" type="pres">
      <dgm:prSet presAssocID="{4EF741E3-4EA7-4970-977F-1C37ACAAB744}" presName="aSpace2" presStyleCnt="0"/>
      <dgm:spPr/>
    </dgm:pt>
    <dgm:pt modelId="{29760AE3-F9C6-4D19-A977-CCC9585D857C}" type="pres">
      <dgm:prSet presAssocID="{445E9A67-48C1-4D64-ABAD-B0CCF598E615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E0A35B4-2C7E-45CC-9F98-2AEDA03EF4E0}" type="pres">
      <dgm:prSet presAssocID="{445E9A67-48C1-4D64-ABAD-B0CCF598E615}" presName="aSpace2" presStyleCnt="0"/>
      <dgm:spPr/>
    </dgm:pt>
    <dgm:pt modelId="{9E1ACC5A-C13D-41ED-96E8-FD5D3FF1126D}" type="pres">
      <dgm:prSet presAssocID="{8FA6EC8C-1184-41CC-BC3A-C887B47DFAAF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356D97B-457C-46C6-9A31-DBAC8174B24C}" type="pres">
      <dgm:prSet presAssocID="{4EFFAAC2-A85D-49AA-80C7-933D3C77716F}" presName="aSpace" presStyleCnt="0"/>
      <dgm:spPr/>
    </dgm:pt>
    <dgm:pt modelId="{E5B4B571-3EA3-4E9C-98C2-D50AA14F3052}" type="pres">
      <dgm:prSet presAssocID="{91A15093-0F19-47FF-BB7B-1D99BE93091F}" presName="compNode" presStyleCnt="0"/>
      <dgm:spPr/>
    </dgm:pt>
    <dgm:pt modelId="{BCF36E45-B286-4CA3-9A28-B40B5334C926}" type="pres">
      <dgm:prSet presAssocID="{91A15093-0F19-47FF-BB7B-1D99BE93091F}" presName="aNode" presStyleLbl="bgShp" presStyleIdx="1" presStyleCnt="3"/>
      <dgm:spPr/>
      <dgm:t>
        <a:bodyPr/>
        <a:lstStyle/>
        <a:p>
          <a:endParaRPr lang="nl-BE"/>
        </a:p>
      </dgm:t>
    </dgm:pt>
    <dgm:pt modelId="{A5F4F8D7-BE4B-4EF6-96B0-93AAA23C6FDD}" type="pres">
      <dgm:prSet presAssocID="{91A15093-0F19-47FF-BB7B-1D99BE93091F}" presName="textNode" presStyleLbl="bgShp" presStyleIdx="1" presStyleCnt="3"/>
      <dgm:spPr/>
      <dgm:t>
        <a:bodyPr/>
        <a:lstStyle/>
        <a:p>
          <a:endParaRPr lang="nl-BE"/>
        </a:p>
      </dgm:t>
    </dgm:pt>
    <dgm:pt modelId="{43FF74E4-ADC1-4251-B8A8-80C3139DDFC5}" type="pres">
      <dgm:prSet presAssocID="{91A15093-0F19-47FF-BB7B-1D99BE93091F}" presName="compChildNode" presStyleCnt="0"/>
      <dgm:spPr/>
    </dgm:pt>
    <dgm:pt modelId="{3FED2900-56E8-4B06-83B5-85767B2903EA}" type="pres">
      <dgm:prSet presAssocID="{91A15093-0F19-47FF-BB7B-1D99BE93091F}" presName="theInnerList" presStyleCnt="0"/>
      <dgm:spPr/>
    </dgm:pt>
    <dgm:pt modelId="{561C9442-B2A5-4CE3-8107-2972F9C28A3C}" type="pres">
      <dgm:prSet presAssocID="{2888245F-3F9A-4317-BDEE-90254D87D98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72EA1CF-678B-4132-B8EC-9D952C652B77}" type="pres">
      <dgm:prSet presAssocID="{2888245F-3F9A-4317-BDEE-90254D87D988}" presName="aSpace2" presStyleCnt="0"/>
      <dgm:spPr/>
    </dgm:pt>
    <dgm:pt modelId="{B70B85EA-DA4F-4BEE-8FD4-18046E9A5B64}" type="pres">
      <dgm:prSet presAssocID="{2F251E8E-0B2A-423B-A692-3FDDA687EAE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4076C0B-BFED-4902-8D1E-571064FEC6DD}" type="pres">
      <dgm:prSet presAssocID="{2F251E8E-0B2A-423B-A692-3FDDA687EAE3}" presName="aSpace2" presStyleCnt="0"/>
      <dgm:spPr/>
    </dgm:pt>
    <dgm:pt modelId="{8667C1B7-7E8B-4BEE-9BF1-6047FF3067ED}" type="pres">
      <dgm:prSet presAssocID="{FB436517-87BD-4EBB-B5AC-07F879FE6938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389E15-0B98-44F3-A33E-F60251008129}" type="pres">
      <dgm:prSet presAssocID="{91A15093-0F19-47FF-BB7B-1D99BE93091F}" presName="aSpace" presStyleCnt="0"/>
      <dgm:spPr/>
    </dgm:pt>
    <dgm:pt modelId="{3F157F3C-0D28-41DA-9039-35DB6A841FAF}" type="pres">
      <dgm:prSet presAssocID="{2996B5F7-BC1F-4096-866E-94B95CC8E6DA}" presName="compNode" presStyleCnt="0"/>
      <dgm:spPr/>
    </dgm:pt>
    <dgm:pt modelId="{599F6274-3F61-4366-BFE1-416FB0648CA9}" type="pres">
      <dgm:prSet presAssocID="{2996B5F7-BC1F-4096-866E-94B95CC8E6DA}" presName="aNode" presStyleLbl="bgShp" presStyleIdx="2" presStyleCnt="3"/>
      <dgm:spPr/>
      <dgm:t>
        <a:bodyPr/>
        <a:lstStyle/>
        <a:p>
          <a:endParaRPr lang="nl-BE"/>
        </a:p>
      </dgm:t>
    </dgm:pt>
    <dgm:pt modelId="{A43A00F3-8B58-4D8A-843A-EE0018021557}" type="pres">
      <dgm:prSet presAssocID="{2996B5F7-BC1F-4096-866E-94B95CC8E6DA}" presName="textNode" presStyleLbl="bgShp" presStyleIdx="2" presStyleCnt="3"/>
      <dgm:spPr/>
      <dgm:t>
        <a:bodyPr/>
        <a:lstStyle/>
        <a:p>
          <a:endParaRPr lang="nl-BE"/>
        </a:p>
      </dgm:t>
    </dgm:pt>
    <dgm:pt modelId="{C332AD6C-0E46-4AEB-9106-5B5C9984D795}" type="pres">
      <dgm:prSet presAssocID="{2996B5F7-BC1F-4096-866E-94B95CC8E6DA}" presName="compChildNode" presStyleCnt="0"/>
      <dgm:spPr/>
    </dgm:pt>
    <dgm:pt modelId="{4788771C-51D1-48B0-89B7-BF033327C18F}" type="pres">
      <dgm:prSet presAssocID="{2996B5F7-BC1F-4096-866E-94B95CC8E6DA}" presName="theInnerList" presStyleCnt="0"/>
      <dgm:spPr/>
    </dgm:pt>
    <dgm:pt modelId="{1D3953CE-4A7B-49D4-909B-ACAE76BED3FE}" type="pres">
      <dgm:prSet presAssocID="{A11DCF15-BD95-4DC8-8906-37CF4BD592D1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6D10C7C-7F40-430B-AEB7-FB2B7D88E463}" type="pres">
      <dgm:prSet presAssocID="{A11DCF15-BD95-4DC8-8906-37CF4BD592D1}" presName="aSpace2" presStyleCnt="0"/>
      <dgm:spPr/>
    </dgm:pt>
    <dgm:pt modelId="{7B97F372-4FCA-4566-A5B6-FA60829D37F6}" type="pres">
      <dgm:prSet presAssocID="{30923592-F755-40BA-B3C4-01490418ECD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BAA7137-6D7D-A142-98EE-DB1939859E51}" type="presOf" srcId="{30923592-F755-40BA-B3C4-01490418ECDA}" destId="{7B97F372-4FCA-4566-A5B6-FA60829D37F6}" srcOrd="0" destOrd="0" presId="urn:microsoft.com/office/officeart/2005/8/layout/lProcess2"/>
    <dgm:cxn modelId="{5FBC1727-9803-BA45-920B-CACB50AF0293}" type="presOf" srcId="{4EFFAAC2-A85D-49AA-80C7-933D3C77716F}" destId="{6C1CFD12-C2B6-4B76-B558-F7E3D1DEE1E8}" srcOrd="0" destOrd="0" presId="urn:microsoft.com/office/officeart/2005/8/layout/lProcess2"/>
    <dgm:cxn modelId="{A97AC75D-095C-A949-BEA1-8505C7F8943E}" type="presOf" srcId="{2F251E8E-0B2A-423B-A692-3FDDA687EAE3}" destId="{B70B85EA-DA4F-4BEE-8FD4-18046E9A5B64}" srcOrd="0" destOrd="0" presId="urn:microsoft.com/office/officeart/2005/8/layout/lProcess2"/>
    <dgm:cxn modelId="{AB744F2C-F3C8-4E86-9ED8-7F9EEE63BFD0}" srcId="{91A15093-0F19-47FF-BB7B-1D99BE93091F}" destId="{2F251E8E-0B2A-423B-A692-3FDDA687EAE3}" srcOrd="1" destOrd="0" parTransId="{E8B2F279-850A-48B0-A002-4DC67B5ED104}" sibTransId="{2DCA9ACA-F72C-4E46-B147-4F07FF03DC0C}"/>
    <dgm:cxn modelId="{527203AF-6189-40C4-81F7-B656E677690E}" srcId="{91A15093-0F19-47FF-BB7B-1D99BE93091F}" destId="{2888245F-3F9A-4317-BDEE-90254D87D988}" srcOrd="0" destOrd="0" parTransId="{4CCCB589-1193-44FF-922A-BEB47CA00439}" sibTransId="{813C170A-F29B-4031-9A59-F5EADDA341EA}"/>
    <dgm:cxn modelId="{62D8A9B6-E62C-C64C-AF5D-6657E72E6EB6}" type="presOf" srcId="{445E9A67-48C1-4D64-ABAD-B0CCF598E615}" destId="{29760AE3-F9C6-4D19-A977-CCC9585D857C}" srcOrd="0" destOrd="0" presId="urn:microsoft.com/office/officeart/2005/8/layout/lProcess2"/>
    <dgm:cxn modelId="{6F46E347-9D87-0B40-9029-3AECB8EB341E}" type="presOf" srcId="{2996B5F7-BC1F-4096-866E-94B95CC8E6DA}" destId="{A43A00F3-8B58-4D8A-843A-EE0018021557}" srcOrd="1" destOrd="0" presId="urn:microsoft.com/office/officeart/2005/8/layout/lProcess2"/>
    <dgm:cxn modelId="{BEA16161-C61C-5E4D-A79C-006226D2DA52}" type="presOf" srcId="{4EF741E3-4EA7-4970-977F-1C37ACAAB744}" destId="{9605DF7E-15AD-467A-8608-4382DA94EEBA}" srcOrd="0" destOrd="0" presId="urn:microsoft.com/office/officeart/2005/8/layout/lProcess2"/>
    <dgm:cxn modelId="{6BF3A451-4FE0-284D-8279-F0157A03A937}" type="presOf" srcId="{A11DCF15-BD95-4DC8-8906-37CF4BD592D1}" destId="{1D3953CE-4A7B-49D4-909B-ACAE76BED3FE}" srcOrd="0" destOrd="0" presId="urn:microsoft.com/office/officeart/2005/8/layout/lProcess2"/>
    <dgm:cxn modelId="{E2433194-C7C7-4C4D-A55F-8E3F2CEA3806}" type="presOf" srcId="{8FA6EC8C-1184-41CC-BC3A-C887B47DFAAF}" destId="{9E1ACC5A-C13D-41ED-96E8-FD5D3FF1126D}" srcOrd="0" destOrd="0" presId="urn:microsoft.com/office/officeart/2005/8/layout/lProcess2"/>
    <dgm:cxn modelId="{FFAD9BC5-4C0E-4038-A001-8D304F712E16}" srcId="{4EFFAAC2-A85D-49AA-80C7-933D3C77716F}" destId="{445E9A67-48C1-4D64-ABAD-B0CCF598E615}" srcOrd="1" destOrd="0" parTransId="{CCD1F4AB-0B13-40F5-80AB-AC4FE98DBA11}" sibTransId="{FABFDB75-FFCC-43F2-BB7D-E0E366D98C87}"/>
    <dgm:cxn modelId="{2FAC41F4-8C5A-6A43-8A1C-B86E95F490EF}" type="presOf" srcId="{91A15093-0F19-47FF-BB7B-1D99BE93091F}" destId="{A5F4F8D7-BE4B-4EF6-96B0-93AAA23C6FDD}" srcOrd="1" destOrd="0" presId="urn:microsoft.com/office/officeart/2005/8/layout/lProcess2"/>
    <dgm:cxn modelId="{99CB8DB4-642C-4742-9973-B3AD94FC341E}" type="presOf" srcId="{2996B5F7-BC1F-4096-866E-94B95CC8E6DA}" destId="{599F6274-3F61-4366-BFE1-416FB0648CA9}" srcOrd="0" destOrd="0" presId="urn:microsoft.com/office/officeart/2005/8/layout/lProcess2"/>
    <dgm:cxn modelId="{BD56FB21-61A3-450D-A10C-447934E45605}" srcId="{E45E9E1A-6C42-4F22-AB14-759EBEC0763E}" destId="{2996B5F7-BC1F-4096-866E-94B95CC8E6DA}" srcOrd="2" destOrd="0" parTransId="{EC2E99A6-7D87-414E-A43E-55AD9A773DCD}" sibTransId="{23D106FD-CB9B-4218-ACD2-D3988FEF6A4D}"/>
    <dgm:cxn modelId="{05748B62-0E05-D840-939E-B6D5B318CB9A}" type="presOf" srcId="{E45E9E1A-6C42-4F22-AB14-759EBEC0763E}" destId="{1E61FA8E-A6FA-4260-9A86-97645360655B}" srcOrd="0" destOrd="0" presId="urn:microsoft.com/office/officeart/2005/8/layout/lProcess2"/>
    <dgm:cxn modelId="{928DC358-4472-44DC-878B-E9E103C35DE8}" srcId="{E45E9E1A-6C42-4F22-AB14-759EBEC0763E}" destId="{4EFFAAC2-A85D-49AA-80C7-933D3C77716F}" srcOrd="0" destOrd="0" parTransId="{8EFE9537-86B9-4482-AEC8-D1CB5EDDF8D7}" sibTransId="{AB7B412B-6AAB-47C9-8098-63FB63EA34C8}"/>
    <dgm:cxn modelId="{9A6336D2-68AD-DA4E-A18F-406D297C5B89}" type="presOf" srcId="{4EFFAAC2-A85D-49AA-80C7-933D3C77716F}" destId="{E3E740D4-848D-456C-B09A-BDAAFCC84E19}" srcOrd="1" destOrd="0" presId="urn:microsoft.com/office/officeart/2005/8/layout/lProcess2"/>
    <dgm:cxn modelId="{B7BAEAC0-2643-474E-8162-A7507C7A17B3}" srcId="{4EFFAAC2-A85D-49AA-80C7-933D3C77716F}" destId="{4EF741E3-4EA7-4970-977F-1C37ACAAB744}" srcOrd="0" destOrd="0" parTransId="{4CCBB1C2-C616-48EA-A98B-0C51F15A48F8}" sibTransId="{73B281D8-8F43-4B45-8E1F-8F06F48A8802}"/>
    <dgm:cxn modelId="{A6DAC2B0-9EFF-4637-B2E1-AA12B609637E}" srcId="{4EFFAAC2-A85D-49AA-80C7-933D3C77716F}" destId="{8FA6EC8C-1184-41CC-BC3A-C887B47DFAAF}" srcOrd="2" destOrd="0" parTransId="{1BD36B23-5ACC-4E73-AC96-04D7132EFA80}" sibTransId="{EB2BD967-ADBB-4DC8-B689-9BBF39640DB9}"/>
    <dgm:cxn modelId="{02735084-44F2-F24D-9190-B323A9598B31}" type="presOf" srcId="{2888245F-3F9A-4317-BDEE-90254D87D988}" destId="{561C9442-B2A5-4CE3-8107-2972F9C28A3C}" srcOrd="0" destOrd="0" presId="urn:microsoft.com/office/officeart/2005/8/layout/lProcess2"/>
    <dgm:cxn modelId="{94D85487-6D70-4D16-966C-4B874F55BD1C}" srcId="{E45E9E1A-6C42-4F22-AB14-759EBEC0763E}" destId="{91A15093-0F19-47FF-BB7B-1D99BE93091F}" srcOrd="1" destOrd="0" parTransId="{09A14D01-62A2-47E9-96D8-0328145242C6}" sibTransId="{AD3CBD25-371C-4372-A57D-ACD5F85E570A}"/>
    <dgm:cxn modelId="{9C71C55C-3AE2-8B4C-A88A-778B27C0887A}" type="presOf" srcId="{91A15093-0F19-47FF-BB7B-1D99BE93091F}" destId="{BCF36E45-B286-4CA3-9A28-B40B5334C926}" srcOrd="0" destOrd="0" presId="urn:microsoft.com/office/officeart/2005/8/layout/lProcess2"/>
    <dgm:cxn modelId="{C12E21E7-8825-4492-825E-F3241C38C21B}" srcId="{2996B5F7-BC1F-4096-866E-94B95CC8E6DA}" destId="{30923592-F755-40BA-B3C4-01490418ECDA}" srcOrd="1" destOrd="0" parTransId="{F6C351D7-C387-4EC0-8254-44D183E9FA60}" sibTransId="{61BCC588-CBBC-4A21-86D6-51BBB188B4BA}"/>
    <dgm:cxn modelId="{559ECDB9-42F1-DB4C-9E8F-3BE0A08C762F}" type="presOf" srcId="{FB436517-87BD-4EBB-B5AC-07F879FE6938}" destId="{8667C1B7-7E8B-4BEE-9BF1-6047FF3067ED}" srcOrd="0" destOrd="0" presId="urn:microsoft.com/office/officeart/2005/8/layout/lProcess2"/>
    <dgm:cxn modelId="{13A6074F-A597-4E06-8887-AC999084F51B}" srcId="{91A15093-0F19-47FF-BB7B-1D99BE93091F}" destId="{FB436517-87BD-4EBB-B5AC-07F879FE6938}" srcOrd="2" destOrd="0" parTransId="{5732518E-7FB9-4C47-B245-D71F2FFEB10A}" sibTransId="{3E90947F-9845-4D88-8843-91966AEB857B}"/>
    <dgm:cxn modelId="{4E8DA17B-CF37-4999-A3D8-0B5EB806EC17}" srcId="{2996B5F7-BC1F-4096-866E-94B95CC8E6DA}" destId="{A11DCF15-BD95-4DC8-8906-37CF4BD592D1}" srcOrd="0" destOrd="0" parTransId="{1DBC32A5-CBD2-466E-886F-A696F224BE29}" sibTransId="{0C81C18C-1209-44E2-A8D0-0FCF29246734}"/>
    <dgm:cxn modelId="{E620082C-C190-5E43-B250-282C823C7841}" type="presParOf" srcId="{1E61FA8E-A6FA-4260-9A86-97645360655B}" destId="{8AF24334-EFDD-4441-94A8-CB72D3AE5DF4}" srcOrd="0" destOrd="0" presId="urn:microsoft.com/office/officeart/2005/8/layout/lProcess2"/>
    <dgm:cxn modelId="{BB723715-341D-BA4A-84FF-1A27915DFA1B}" type="presParOf" srcId="{8AF24334-EFDD-4441-94A8-CB72D3AE5DF4}" destId="{6C1CFD12-C2B6-4B76-B558-F7E3D1DEE1E8}" srcOrd="0" destOrd="0" presId="urn:microsoft.com/office/officeart/2005/8/layout/lProcess2"/>
    <dgm:cxn modelId="{F83B7051-F34C-0147-AD86-3F9D51E60D11}" type="presParOf" srcId="{8AF24334-EFDD-4441-94A8-CB72D3AE5DF4}" destId="{E3E740D4-848D-456C-B09A-BDAAFCC84E19}" srcOrd="1" destOrd="0" presId="urn:microsoft.com/office/officeart/2005/8/layout/lProcess2"/>
    <dgm:cxn modelId="{D360AF5E-F067-9E42-95D2-6F4539988C7A}" type="presParOf" srcId="{8AF24334-EFDD-4441-94A8-CB72D3AE5DF4}" destId="{6B7A845E-9AF6-4B82-A9FF-5C36B957D9CE}" srcOrd="2" destOrd="0" presId="urn:microsoft.com/office/officeart/2005/8/layout/lProcess2"/>
    <dgm:cxn modelId="{3A9B7BD1-62B0-1641-8FF0-6B39F42F0C2C}" type="presParOf" srcId="{6B7A845E-9AF6-4B82-A9FF-5C36B957D9CE}" destId="{B488368B-5339-43AB-BD57-90725E622A9A}" srcOrd="0" destOrd="0" presId="urn:microsoft.com/office/officeart/2005/8/layout/lProcess2"/>
    <dgm:cxn modelId="{8C3D1EAC-A36D-3341-A5EA-3D313EDC47F2}" type="presParOf" srcId="{B488368B-5339-43AB-BD57-90725E622A9A}" destId="{9605DF7E-15AD-467A-8608-4382DA94EEBA}" srcOrd="0" destOrd="0" presId="urn:microsoft.com/office/officeart/2005/8/layout/lProcess2"/>
    <dgm:cxn modelId="{790ABFDC-6C17-AC4C-90C4-9E789663864E}" type="presParOf" srcId="{B488368B-5339-43AB-BD57-90725E622A9A}" destId="{617409F9-D466-4C0C-861E-9DEE6A9CAD28}" srcOrd="1" destOrd="0" presId="urn:microsoft.com/office/officeart/2005/8/layout/lProcess2"/>
    <dgm:cxn modelId="{A53BDDC2-D72A-1F46-8BE8-899F7430BC8A}" type="presParOf" srcId="{B488368B-5339-43AB-BD57-90725E622A9A}" destId="{29760AE3-F9C6-4D19-A977-CCC9585D857C}" srcOrd="2" destOrd="0" presId="urn:microsoft.com/office/officeart/2005/8/layout/lProcess2"/>
    <dgm:cxn modelId="{EE2D4798-E8F1-0B4E-A3C6-3709E82B2EEE}" type="presParOf" srcId="{B488368B-5339-43AB-BD57-90725E622A9A}" destId="{DE0A35B4-2C7E-45CC-9F98-2AEDA03EF4E0}" srcOrd="3" destOrd="0" presId="urn:microsoft.com/office/officeart/2005/8/layout/lProcess2"/>
    <dgm:cxn modelId="{70D2A6EB-8CE8-3E43-841F-F8F1B1572115}" type="presParOf" srcId="{B488368B-5339-43AB-BD57-90725E622A9A}" destId="{9E1ACC5A-C13D-41ED-96E8-FD5D3FF1126D}" srcOrd="4" destOrd="0" presId="urn:microsoft.com/office/officeart/2005/8/layout/lProcess2"/>
    <dgm:cxn modelId="{D20251EC-8E4C-E440-BE3C-399AC3E8CB55}" type="presParOf" srcId="{1E61FA8E-A6FA-4260-9A86-97645360655B}" destId="{5356D97B-457C-46C6-9A31-DBAC8174B24C}" srcOrd="1" destOrd="0" presId="urn:microsoft.com/office/officeart/2005/8/layout/lProcess2"/>
    <dgm:cxn modelId="{6D26E244-F3AC-1046-BA96-CABB6F7A290F}" type="presParOf" srcId="{1E61FA8E-A6FA-4260-9A86-97645360655B}" destId="{E5B4B571-3EA3-4E9C-98C2-D50AA14F3052}" srcOrd="2" destOrd="0" presId="urn:microsoft.com/office/officeart/2005/8/layout/lProcess2"/>
    <dgm:cxn modelId="{422551D4-D314-9549-A4B0-06304076896E}" type="presParOf" srcId="{E5B4B571-3EA3-4E9C-98C2-D50AA14F3052}" destId="{BCF36E45-B286-4CA3-9A28-B40B5334C926}" srcOrd="0" destOrd="0" presId="urn:microsoft.com/office/officeart/2005/8/layout/lProcess2"/>
    <dgm:cxn modelId="{7FF19296-2E30-2F4A-923A-70A5A6B9043D}" type="presParOf" srcId="{E5B4B571-3EA3-4E9C-98C2-D50AA14F3052}" destId="{A5F4F8D7-BE4B-4EF6-96B0-93AAA23C6FDD}" srcOrd="1" destOrd="0" presId="urn:microsoft.com/office/officeart/2005/8/layout/lProcess2"/>
    <dgm:cxn modelId="{3A4769FE-E319-BB4B-A5C4-D917486577F6}" type="presParOf" srcId="{E5B4B571-3EA3-4E9C-98C2-D50AA14F3052}" destId="{43FF74E4-ADC1-4251-B8A8-80C3139DDFC5}" srcOrd="2" destOrd="0" presId="urn:microsoft.com/office/officeart/2005/8/layout/lProcess2"/>
    <dgm:cxn modelId="{D475CDDD-F07C-674B-9044-BBFC8B44DBEC}" type="presParOf" srcId="{43FF74E4-ADC1-4251-B8A8-80C3139DDFC5}" destId="{3FED2900-56E8-4B06-83B5-85767B2903EA}" srcOrd="0" destOrd="0" presId="urn:microsoft.com/office/officeart/2005/8/layout/lProcess2"/>
    <dgm:cxn modelId="{DF8DBF73-8239-6346-A267-27BA756E675E}" type="presParOf" srcId="{3FED2900-56E8-4B06-83B5-85767B2903EA}" destId="{561C9442-B2A5-4CE3-8107-2972F9C28A3C}" srcOrd="0" destOrd="0" presId="urn:microsoft.com/office/officeart/2005/8/layout/lProcess2"/>
    <dgm:cxn modelId="{BB23BCAC-4600-2F4B-BA65-A5FEF453B719}" type="presParOf" srcId="{3FED2900-56E8-4B06-83B5-85767B2903EA}" destId="{972EA1CF-678B-4132-B8EC-9D952C652B77}" srcOrd="1" destOrd="0" presId="urn:microsoft.com/office/officeart/2005/8/layout/lProcess2"/>
    <dgm:cxn modelId="{244A5346-8FA7-EF4A-AB60-A5B1EFCBB3EC}" type="presParOf" srcId="{3FED2900-56E8-4B06-83B5-85767B2903EA}" destId="{B70B85EA-DA4F-4BEE-8FD4-18046E9A5B64}" srcOrd="2" destOrd="0" presId="urn:microsoft.com/office/officeart/2005/8/layout/lProcess2"/>
    <dgm:cxn modelId="{CF635AB8-D6C2-7D4A-AC70-7B74C75182A7}" type="presParOf" srcId="{3FED2900-56E8-4B06-83B5-85767B2903EA}" destId="{C4076C0B-BFED-4902-8D1E-571064FEC6DD}" srcOrd="3" destOrd="0" presId="urn:microsoft.com/office/officeart/2005/8/layout/lProcess2"/>
    <dgm:cxn modelId="{2710FBF2-8324-A842-A40E-47EB04490661}" type="presParOf" srcId="{3FED2900-56E8-4B06-83B5-85767B2903EA}" destId="{8667C1B7-7E8B-4BEE-9BF1-6047FF3067ED}" srcOrd="4" destOrd="0" presId="urn:microsoft.com/office/officeart/2005/8/layout/lProcess2"/>
    <dgm:cxn modelId="{B454A1BB-3094-0040-998D-35F39BE7425F}" type="presParOf" srcId="{1E61FA8E-A6FA-4260-9A86-97645360655B}" destId="{21389E15-0B98-44F3-A33E-F60251008129}" srcOrd="3" destOrd="0" presId="urn:microsoft.com/office/officeart/2005/8/layout/lProcess2"/>
    <dgm:cxn modelId="{9B14E168-5269-8449-95AD-53F6CBE30964}" type="presParOf" srcId="{1E61FA8E-A6FA-4260-9A86-97645360655B}" destId="{3F157F3C-0D28-41DA-9039-35DB6A841FAF}" srcOrd="4" destOrd="0" presId="urn:microsoft.com/office/officeart/2005/8/layout/lProcess2"/>
    <dgm:cxn modelId="{99687772-3E7B-9846-B71F-4E726F1D9762}" type="presParOf" srcId="{3F157F3C-0D28-41DA-9039-35DB6A841FAF}" destId="{599F6274-3F61-4366-BFE1-416FB0648CA9}" srcOrd="0" destOrd="0" presId="urn:microsoft.com/office/officeart/2005/8/layout/lProcess2"/>
    <dgm:cxn modelId="{D266D0B9-0B1E-4D43-9D73-CBC2713033F7}" type="presParOf" srcId="{3F157F3C-0D28-41DA-9039-35DB6A841FAF}" destId="{A43A00F3-8B58-4D8A-843A-EE0018021557}" srcOrd="1" destOrd="0" presId="urn:microsoft.com/office/officeart/2005/8/layout/lProcess2"/>
    <dgm:cxn modelId="{2798D720-909D-AD48-B575-2AA773DBD440}" type="presParOf" srcId="{3F157F3C-0D28-41DA-9039-35DB6A841FAF}" destId="{C332AD6C-0E46-4AEB-9106-5B5C9984D795}" srcOrd="2" destOrd="0" presId="urn:microsoft.com/office/officeart/2005/8/layout/lProcess2"/>
    <dgm:cxn modelId="{A729AE7B-AAD3-8B46-B6F2-DAACD8225AB1}" type="presParOf" srcId="{C332AD6C-0E46-4AEB-9106-5B5C9984D795}" destId="{4788771C-51D1-48B0-89B7-BF033327C18F}" srcOrd="0" destOrd="0" presId="urn:microsoft.com/office/officeart/2005/8/layout/lProcess2"/>
    <dgm:cxn modelId="{AFEA6FD0-9477-5145-8E98-A7EA16559B89}" type="presParOf" srcId="{4788771C-51D1-48B0-89B7-BF033327C18F}" destId="{1D3953CE-4A7B-49D4-909B-ACAE76BED3FE}" srcOrd="0" destOrd="0" presId="urn:microsoft.com/office/officeart/2005/8/layout/lProcess2"/>
    <dgm:cxn modelId="{075EE228-18A5-C94F-85A2-00012A00BEC0}" type="presParOf" srcId="{4788771C-51D1-48B0-89B7-BF033327C18F}" destId="{D6D10C7C-7F40-430B-AEB7-FB2B7D88E463}" srcOrd="1" destOrd="0" presId="urn:microsoft.com/office/officeart/2005/8/layout/lProcess2"/>
    <dgm:cxn modelId="{6C795DF6-2A7F-0449-9407-39A47DA01EAE}" type="presParOf" srcId="{4788771C-51D1-48B0-89B7-BF033327C18F}" destId="{7B97F372-4FCA-4566-A5B6-FA60829D37F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E63D28-C43E-4C9D-B2E3-CCF495E58B05}" type="datetimeFigureOut">
              <a:rPr lang="nl-BE"/>
              <a:pPr>
                <a:defRPr/>
              </a:pPr>
              <a:t>23/11/2011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8AC91E-D2D1-4DE8-9CF9-62CE9D36886E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48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6650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40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40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CFC0C-124B-4645-B6F2-5FD49BFE68BB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40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0EE879-DE1D-41F4-BF1E-442D9146A24F}" type="slidenum">
              <a:rPr lang="nl-BE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24</a:t>
            </a:fld>
            <a:endParaRPr lang="nl-BE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However</a:t>
            </a:r>
            <a:r>
              <a:rPr lang="de-DE" smtClean="0"/>
              <a:t> the price zone issue is on the table, with all ist implications</a:t>
            </a:r>
          </a:p>
          <a:p>
            <a:r>
              <a:rPr lang="de-DE" smtClean="0"/>
              <a:t>elaborate…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27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5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0EE879-DE1D-41F4-BF1E-442D9146A24F}" type="slidenum">
              <a:rPr lang="nl-BE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</a:t>
            </a:fld>
            <a:endParaRPr lang="nl-B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AC91E-D2D1-4DE8-9CF9-62CE9D36886E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8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ufmacher_groß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773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3663"/>
            <a:ext cx="91424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8975" y="473075"/>
            <a:ext cx="7793038" cy="1984375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Space for Title</a:t>
            </a:r>
            <a:br>
              <a:rPr lang="de-DE"/>
            </a:br>
            <a:r>
              <a:rPr lang="de-DE"/>
              <a:t>of the Presentation</a:t>
            </a:r>
            <a:br>
              <a:rPr lang="de-DE"/>
            </a:br>
            <a:r>
              <a:rPr lang="de-DE"/>
              <a:t>(max. 3 lines)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943600"/>
            <a:ext cx="5180013" cy="3016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Use this space for a subheadline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2625" y="6584950"/>
            <a:ext cx="2133600" cy="16351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1770063"/>
            <a:ext cx="1949450" cy="3032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770063"/>
            <a:ext cx="5697538" cy="3032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3832412" y="6577013"/>
            <a:ext cx="4575082" cy="14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Christian Dobelke|  23 November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4687888" y="1287463"/>
            <a:ext cx="4213225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53999" y="1287463"/>
            <a:ext cx="4433889" cy="4722812"/>
          </a:xfrm>
        </p:spPr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96F536-BA2F-4DCB-999D-5932EFA6FDD3}" type="datetime3">
              <a:rPr lang="en-US"/>
              <a:pPr>
                <a:defRPr/>
              </a:pPr>
              <a:t>23 November 2011</a:t>
            </a:fld>
            <a:r>
              <a:rPr lang="en-US" dirty="0"/>
              <a:t>  |  Page </a:t>
            </a:r>
            <a:fld id="{DF36E9C5-C556-43E5-9EBB-D9AAA735E61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33069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989388"/>
            <a:ext cx="38227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3989388"/>
            <a:ext cx="38227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Aufmacher_Innen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PPT_Titel_Kopf+Fuss_innen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989388"/>
            <a:ext cx="779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Use this space for a subheadline or an </a:t>
            </a:r>
            <a:br>
              <a:rPr lang="de-DE" smtClean="0"/>
            </a:br>
            <a:r>
              <a:rPr lang="de-DE" smtClean="0"/>
              <a:t>introduction to the following chapter </a:t>
            </a:r>
          </a:p>
          <a:p>
            <a:pPr lvl="0"/>
            <a:endParaRPr lang="de-D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766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 dirty="0"/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770063"/>
            <a:ext cx="7799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Space for Chapter </a:t>
            </a:r>
            <a:br>
              <a:rPr lang="de-DE" dirty="0" smtClean="0"/>
            </a:br>
            <a:r>
              <a:rPr lang="de-DE" dirty="0" smtClean="0"/>
              <a:t>Headline (max. 3 lines)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ftr="0"/>
  <p:txStyles>
    <p:titleStyle>
      <a:lvl1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Aufmacher_Innen_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PPT_Titel_Kopf+Fuss_innen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32226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Headline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(First level)</a:t>
            </a:r>
          </a:p>
          <a:p>
            <a:pPr lvl="1"/>
            <a:r>
              <a:rPr lang="de-DE" smtClean="0"/>
              <a:t>Bodycopy (Second level)</a:t>
            </a:r>
          </a:p>
          <a:p>
            <a:pPr lvl="2"/>
            <a:r>
              <a:rPr lang="de-DE" smtClean="0"/>
              <a:t>Third level</a:t>
            </a:r>
            <a:br>
              <a:rPr lang="de-DE" smtClean="0"/>
            </a:br>
            <a:r>
              <a:rPr lang="de-DE" smtClean="0"/>
              <a:t>Dummy text</a:t>
            </a:r>
          </a:p>
          <a:p>
            <a:pPr lvl="3"/>
            <a:r>
              <a:rPr lang="de-DE" smtClean="0"/>
              <a:t>Fourth level</a:t>
            </a:r>
            <a:br>
              <a:rPr lang="de-DE" smtClean="0"/>
            </a:br>
            <a:r>
              <a:rPr lang="de-DE" smtClean="0"/>
              <a:t>Dummy text	</a:t>
            </a:r>
          </a:p>
          <a:p>
            <a:pPr lvl="4"/>
            <a:r>
              <a:rPr lang="de-DE" smtClean="0"/>
              <a:t>Fifth level</a:t>
            </a:r>
            <a:br>
              <a:rPr lang="de-DE" smtClean="0"/>
            </a:br>
            <a:r>
              <a:rPr lang="de-DE" smtClean="0"/>
              <a:t>Dummy text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BE" smtClean="0"/>
              <a:t>Juha Kekkonen  |  10 February 2011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2" r:id="rId12"/>
  </p:sldLayoutIdLst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975" y="651048"/>
            <a:ext cx="7793038" cy="226122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800" noProof="0" dirty="0" smtClean="0"/>
              <a:t>Global Competitiveness in a Liberalised EU Energy Market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The Role of ENTSO-E</a:t>
            </a:r>
            <a:br>
              <a:rPr lang="en-GB" noProof="0" dirty="0" smtClean="0"/>
            </a:br>
            <a:endParaRPr lang="en-GB" sz="1800" noProof="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58165" y="5807075"/>
            <a:ext cx="2608898" cy="88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Ifiec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Energy Forum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Brussels - 22.11.11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Daniel </a:t>
            </a:r>
            <a:r>
              <a:rPr lang="en-US" sz="14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Dobbeni</a:t>
            </a:r>
            <a:endParaRPr lang="en-US" sz="105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441450"/>
            <a:ext cx="24606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0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441450"/>
            <a:ext cx="23558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02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441450"/>
            <a:ext cx="23876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8030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521200"/>
            <a:ext cx="64325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80302" name="Text Box 14"/>
          <p:cNvSpPr txBox="1">
            <a:spLocks noChangeArrowheads="1"/>
          </p:cNvSpPr>
          <p:nvPr/>
        </p:nvSpPr>
        <p:spPr bwMode="auto">
          <a:xfrm>
            <a:off x="395288" y="5208588"/>
            <a:ext cx="1535677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BE" sz="1200" u="sng" dirty="0" err="1"/>
              <a:t>Current</a:t>
            </a:r>
            <a:endParaRPr lang="nl-BE" sz="1200" u="sng" dirty="0"/>
          </a:p>
          <a:p>
            <a:pPr>
              <a:spcBef>
                <a:spcPct val="20000"/>
              </a:spcBef>
            </a:pPr>
            <a:r>
              <a:rPr lang="nl-BE" sz="1200" dirty="0">
                <a:solidFill>
                  <a:srgbClr val="4F16D4"/>
                </a:solidFill>
              </a:rPr>
              <a:t>Patchwork of </a:t>
            </a:r>
            <a:r>
              <a:rPr lang="nl-BE" sz="1200" dirty="0" err="1">
                <a:solidFill>
                  <a:srgbClr val="4F16D4"/>
                </a:solidFill>
              </a:rPr>
              <a:t>solutions</a:t>
            </a:r>
            <a:endParaRPr lang="en-US" sz="1200" dirty="0">
              <a:solidFill>
                <a:srgbClr val="4F16D4"/>
              </a:solidFill>
            </a:endParaRPr>
          </a:p>
        </p:txBody>
      </p:sp>
      <p:sp>
        <p:nvSpPr>
          <p:cNvPr id="780303" name="Text Box 15"/>
          <p:cNvSpPr txBox="1">
            <a:spLocks noChangeArrowheads="1"/>
          </p:cNvSpPr>
          <p:nvPr/>
        </p:nvSpPr>
        <p:spPr bwMode="auto">
          <a:xfrm>
            <a:off x="3192463" y="5208588"/>
            <a:ext cx="2128788" cy="62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BE" sz="1200" u="sng" dirty="0"/>
              <a:t>Target </a:t>
            </a:r>
            <a:r>
              <a:rPr lang="nl-BE" sz="1200" u="sng" dirty="0" err="1"/>
              <a:t>March</a:t>
            </a:r>
            <a:r>
              <a:rPr lang="nl-BE" sz="1200" u="sng" dirty="0"/>
              <a:t> 2012</a:t>
            </a:r>
          </a:p>
          <a:p>
            <a:pPr>
              <a:spcBef>
                <a:spcPct val="20000"/>
              </a:spcBef>
            </a:pPr>
            <a:r>
              <a:rPr lang="nl-BE" sz="1200" dirty="0" err="1">
                <a:solidFill>
                  <a:srgbClr val="4F16D4"/>
                </a:solidFill>
              </a:rPr>
              <a:t>Elbas</a:t>
            </a:r>
            <a:r>
              <a:rPr lang="nl-BE" sz="1200" dirty="0">
                <a:solidFill>
                  <a:srgbClr val="4F16D4"/>
                </a:solidFill>
              </a:rPr>
              <a:t> </a:t>
            </a:r>
            <a:r>
              <a:rPr lang="nl-BE" sz="1200" dirty="0" err="1">
                <a:solidFill>
                  <a:srgbClr val="4F16D4"/>
                </a:solidFill>
              </a:rPr>
              <a:t>on</a:t>
            </a:r>
            <a:r>
              <a:rPr lang="nl-BE" sz="1200" dirty="0">
                <a:solidFill>
                  <a:srgbClr val="4F16D4"/>
                </a:solidFill>
              </a:rPr>
              <a:t> NL-NO</a:t>
            </a:r>
          </a:p>
          <a:p>
            <a:pPr>
              <a:spcBef>
                <a:spcPct val="20000"/>
              </a:spcBef>
            </a:pPr>
            <a:r>
              <a:rPr lang="nl-BE" sz="1200" dirty="0" err="1">
                <a:solidFill>
                  <a:srgbClr val="4F16D4"/>
                </a:solidFill>
              </a:rPr>
              <a:t>Integrated</a:t>
            </a:r>
            <a:r>
              <a:rPr lang="nl-BE" sz="1200" dirty="0">
                <a:solidFill>
                  <a:srgbClr val="4F16D4"/>
                </a:solidFill>
              </a:rPr>
              <a:t> </a:t>
            </a:r>
            <a:r>
              <a:rPr lang="nl-BE" sz="1200" dirty="0" err="1">
                <a:solidFill>
                  <a:srgbClr val="4F16D4"/>
                </a:solidFill>
              </a:rPr>
              <a:t>market</a:t>
            </a:r>
            <a:r>
              <a:rPr lang="nl-BE" sz="1200" dirty="0">
                <a:solidFill>
                  <a:srgbClr val="4F16D4"/>
                </a:solidFill>
              </a:rPr>
              <a:t> </a:t>
            </a:r>
            <a:r>
              <a:rPr lang="nl-BE" sz="1200" dirty="0" err="1">
                <a:solidFill>
                  <a:srgbClr val="4F16D4"/>
                </a:solidFill>
              </a:rPr>
              <a:t>from</a:t>
            </a:r>
            <a:r>
              <a:rPr lang="nl-BE" sz="1200" dirty="0">
                <a:solidFill>
                  <a:srgbClr val="4F16D4"/>
                </a:solidFill>
              </a:rPr>
              <a:t> Be to </a:t>
            </a:r>
            <a:r>
              <a:rPr lang="nl-BE" sz="1200" dirty="0" err="1">
                <a:solidFill>
                  <a:srgbClr val="4F16D4"/>
                </a:solidFill>
              </a:rPr>
              <a:t>Fi</a:t>
            </a:r>
            <a:endParaRPr lang="en-US" sz="1200" dirty="0">
              <a:solidFill>
                <a:srgbClr val="4F16D4"/>
              </a:solidFill>
            </a:endParaRPr>
          </a:p>
        </p:txBody>
      </p:sp>
      <p:sp>
        <p:nvSpPr>
          <p:cNvPr id="780304" name="Text Box 16"/>
          <p:cNvSpPr txBox="1">
            <a:spLocks noChangeArrowheads="1"/>
          </p:cNvSpPr>
          <p:nvPr/>
        </p:nvSpPr>
        <p:spPr bwMode="auto">
          <a:xfrm>
            <a:off x="6032500" y="5240338"/>
            <a:ext cx="2702663" cy="62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BE" sz="1200" u="sng" dirty="0"/>
              <a:t>Target End 2012</a:t>
            </a:r>
          </a:p>
          <a:p>
            <a:pPr>
              <a:spcBef>
                <a:spcPct val="20000"/>
              </a:spcBef>
            </a:pPr>
            <a:r>
              <a:rPr lang="nl-BE" sz="1200" dirty="0">
                <a:solidFill>
                  <a:srgbClr val="4F16D4"/>
                </a:solidFill>
              </a:rPr>
              <a:t>“</a:t>
            </a:r>
            <a:r>
              <a:rPr lang="nl-BE" sz="1200" dirty="0" err="1">
                <a:solidFill>
                  <a:srgbClr val="4F16D4"/>
                </a:solidFill>
              </a:rPr>
              <a:t>Elbas</a:t>
            </a:r>
            <a:r>
              <a:rPr lang="nl-BE" sz="1200" dirty="0">
                <a:solidFill>
                  <a:srgbClr val="4F16D4"/>
                </a:solidFill>
              </a:rPr>
              <a:t> </a:t>
            </a:r>
            <a:r>
              <a:rPr lang="nl-BE" sz="1200" dirty="0" err="1">
                <a:solidFill>
                  <a:srgbClr val="4F16D4"/>
                </a:solidFill>
              </a:rPr>
              <a:t>like</a:t>
            </a:r>
            <a:r>
              <a:rPr lang="nl-BE" sz="1200" dirty="0">
                <a:solidFill>
                  <a:srgbClr val="4F16D4"/>
                </a:solidFill>
              </a:rPr>
              <a:t>” </a:t>
            </a:r>
            <a:r>
              <a:rPr lang="nl-BE" sz="1200" dirty="0" err="1">
                <a:solidFill>
                  <a:srgbClr val="4F16D4"/>
                </a:solidFill>
              </a:rPr>
              <a:t>solution</a:t>
            </a:r>
            <a:r>
              <a:rPr lang="nl-BE" sz="1200" dirty="0">
                <a:solidFill>
                  <a:srgbClr val="4F16D4"/>
                </a:solidFill>
              </a:rPr>
              <a:t> </a:t>
            </a:r>
            <a:r>
              <a:rPr lang="nl-BE" sz="1200" dirty="0" err="1">
                <a:solidFill>
                  <a:srgbClr val="4F16D4"/>
                </a:solidFill>
              </a:rPr>
              <a:t>on</a:t>
            </a:r>
            <a:r>
              <a:rPr lang="nl-BE" sz="1200" dirty="0">
                <a:solidFill>
                  <a:srgbClr val="4F16D4"/>
                </a:solidFill>
              </a:rPr>
              <a:t> all NWE borders</a:t>
            </a:r>
          </a:p>
          <a:p>
            <a:pPr>
              <a:spcBef>
                <a:spcPct val="20000"/>
              </a:spcBef>
            </a:pPr>
            <a:r>
              <a:rPr lang="nl-BE" sz="1200" dirty="0">
                <a:solidFill>
                  <a:srgbClr val="4F16D4"/>
                </a:solidFill>
              </a:rPr>
              <a:t>Full </a:t>
            </a:r>
            <a:r>
              <a:rPr lang="nl-BE" sz="1200" dirty="0" err="1">
                <a:solidFill>
                  <a:srgbClr val="4F16D4"/>
                </a:solidFill>
              </a:rPr>
              <a:t>integrated</a:t>
            </a:r>
            <a:r>
              <a:rPr lang="nl-BE" sz="1200" dirty="0">
                <a:solidFill>
                  <a:srgbClr val="4F16D4"/>
                </a:solidFill>
              </a:rPr>
              <a:t> intraday </a:t>
            </a:r>
            <a:r>
              <a:rPr lang="nl-BE" sz="1200" dirty="0" err="1">
                <a:solidFill>
                  <a:srgbClr val="4F16D4"/>
                </a:solidFill>
              </a:rPr>
              <a:t>market</a:t>
            </a:r>
            <a:r>
              <a:rPr lang="nl-BE" sz="1200" dirty="0">
                <a:solidFill>
                  <a:srgbClr val="4F16D4"/>
                </a:solidFill>
              </a:rPr>
              <a:t> in NWE</a:t>
            </a:r>
            <a:endParaRPr lang="en-US" sz="1200" dirty="0">
              <a:solidFill>
                <a:srgbClr val="4F16D4"/>
              </a:solidFill>
            </a:endParaRPr>
          </a:p>
        </p:txBody>
      </p:sp>
      <p:sp>
        <p:nvSpPr>
          <p:cNvPr id="780305" name="Text Box 17"/>
          <p:cNvSpPr txBox="1">
            <a:spLocks noChangeArrowheads="1"/>
          </p:cNvSpPr>
          <p:nvPr/>
        </p:nvSpPr>
        <p:spPr bwMode="auto">
          <a:xfrm>
            <a:off x="2838450" y="6467475"/>
            <a:ext cx="41322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180975">
              <a:spcBef>
                <a:spcPct val="0"/>
              </a:spcBef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8334375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l-BE" sz="800" dirty="0"/>
              <a:t>Note: other intemediate steps inside NWE possible as well as extension outside NWE</a:t>
            </a:r>
            <a:endParaRPr lang="en-US" sz="800" dirty="0"/>
          </a:p>
        </p:txBody>
      </p:sp>
      <p:sp>
        <p:nvSpPr>
          <p:cNvPr id="780306" name="AutoShape 18"/>
          <p:cNvSpPr>
            <a:spLocks noChangeArrowheads="1"/>
          </p:cNvSpPr>
          <p:nvPr/>
        </p:nvSpPr>
        <p:spPr bwMode="auto">
          <a:xfrm>
            <a:off x="2838450" y="3343275"/>
            <a:ext cx="354013" cy="600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80307" name="AutoShape 19"/>
          <p:cNvSpPr>
            <a:spLocks noChangeArrowheads="1"/>
          </p:cNvSpPr>
          <p:nvPr/>
        </p:nvSpPr>
        <p:spPr bwMode="auto">
          <a:xfrm>
            <a:off x="5453063" y="3343275"/>
            <a:ext cx="354012" cy="600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395288" y="322263"/>
            <a:ext cx="80867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progress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 NWE Intra Day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market</a:t>
            </a:r>
            <a:endParaRPr lang="en-US" sz="24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10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8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0" name="Picture 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1559" r="3" b="1743"/>
          <a:stretch/>
        </p:blipFill>
        <p:spPr bwMode="auto">
          <a:xfrm>
            <a:off x="62560" y="4194000"/>
            <a:ext cx="4989600" cy="18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47571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4" y="1141700"/>
            <a:ext cx="2555731" cy="29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395288" y="322263"/>
            <a:ext cx="8534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progress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 CWE Flow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Based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Capacity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Calculation</a:t>
            </a:r>
            <a:endParaRPr lang="en-US" sz="24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4634" y="1705066"/>
            <a:ext cx="455936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/>
              <a:t>Objective:</a:t>
            </a:r>
            <a:r>
              <a:rPr lang="en-US" sz="1600" dirty="0"/>
              <a:t> 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4F16D4"/>
                </a:solidFill>
              </a:rPr>
              <a:t>Capacity: from </a:t>
            </a:r>
            <a:r>
              <a:rPr lang="en-US" sz="1400" dirty="0">
                <a:solidFill>
                  <a:srgbClr val="4F16D4"/>
                </a:solidFill>
              </a:rPr>
              <a:t>“cross </a:t>
            </a:r>
            <a:r>
              <a:rPr lang="en-US" sz="1400" dirty="0" smtClean="0">
                <a:solidFill>
                  <a:srgbClr val="4F16D4"/>
                </a:solidFill>
              </a:rPr>
              <a:t>border” </a:t>
            </a:r>
            <a:r>
              <a:rPr lang="en-US" sz="1400" dirty="0">
                <a:solidFill>
                  <a:srgbClr val="4F16D4"/>
                </a:solidFill>
              </a:rPr>
              <a:t>to </a:t>
            </a:r>
            <a:r>
              <a:rPr lang="en-US" sz="1400" dirty="0" smtClean="0">
                <a:solidFill>
                  <a:srgbClr val="4F16D4"/>
                </a:solidFill>
              </a:rPr>
              <a:t>“per </a:t>
            </a:r>
            <a:r>
              <a:rPr lang="en-US" sz="1400" dirty="0">
                <a:solidFill>
                  <a:srgbClr val="4F16D4"/>
                </a:solidFill>
              </a:rPr>
              <a:t>branch”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Target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4F16D4"/>
                </a:solidFill>
              </a:rPr>
              <a:t>go</a:t>
            </a:r>
            <a:r>
              <a:rPr lang="en-US" sz="1400" dirty="0">
                <a:solidFill>
                  <a:srgbClr val="4F16D4"/>
                </a:solidFill>
              </a:rPr>
              <a:t>-</a:t>
            </a:r>
            <a:r>
              <a:rPr lang="en-US" sz="1400" dirty="0" smtClean="0">
                <a:solidFill>
                  <a:srgbClr val="4F16D4"/>
                </a:solidFill>
              </a:rPr>
              <a:t>live mid </a:t>
            </a:r>
            <a:r>
              <a:rPr lang="en-US" sz="1400" dirty="0">
                <a:solidFill>
                  <a:srgbClr val="4F16D4"/>
                </a:solidFill>
              </a:rPr>
              <a:t>2013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600" b="1" dirty="0"/>
              <a:t>Status: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4F16D4"/>
                </a:solidFill>
              </a:rPr>
              <a:t>feasibility </a:t>
            </a:r>
            <a:r>
              <a:rPr lang="en-US" sz="1400" dirty="0">
                <a:solidFill>
                  <a:srgbClr val="4F16D4"/>
                </a:solidFill>
              </a:rPr>
              <a:t>study </a:t>
            </a:r>
            <a:r>
              <a:rPr lang="en-US" sz="1400" dirty="0" smtClean="0">
                <a:solidFill>
                  <a:srgbClr val="4F16D4"/>
                </a:solidFill>
              </a:rPr>
              <a:t>promising</a:t>
            </a:r>
            <a:endParaRPr lang="en-US" sz="1400" dirty="0">
              <a:solidFill>
                <a:srgbClr val="4F16D4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600" b="1" dirty="0"/>
              <a:t>Challenges: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4F16D4"/>
                </a:solidFill>
              </a:rPr>
              <a:t>Fundamental change in capacity </a:t>
            </a:r>
            <a:r>
              <a:rPr lang="en-US" sz="1400" dirty="0" smtClean="0">
                <a:solidFill>
                  <a:srgbClr val="4F16D4"/>
                </a:solidFill>
              </a:rPr>
              <a:t>calculation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Complex change </a:t>
            </a:r>
            <a:r>
              <a:rPr lang="en-US" sz="1400" dirty="0">
                <a:solidFill>
                  <a:srgbClr val="FF0000"/>
                </a:solidFill>
              </a:rPr>
              <a:t>management </a:t>
            </a:r>
            <a:r>
              <a:rPr lang="en-US" sz="1400" dirty="0" smtClean="0">
                <a:solidFill>
                  <a:srgbClr val="FF0000"/>
                </a:solidFill>
              </a:rPr>
              <a:t>process</a:t>
            </a:r>
            <a:endParaRPr lang="en-US" sz="1400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Stakeholder understanding </a:t>
            </a:r>
            <a:r>
              <a:rPr lang="en-US" sz="1400" dirty="0" smtClean="0">
                <a:solidFill>
                  <a:srgbClr val="FF0000"/>
                </a:solidFill>
              </a:rPr>
              <a:t>&amp; acceptance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Next steps: 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4F16D4"/>
                </a:solidFill>
              </a:rPr>
              <a:t>Pursuing validation &amp; check of assumptions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4F16D4"/>
                </a:solidFill>
              </a:rPr>
              <a:t>Market participants information</a:t>
            </a:r>
            <a:endParaRPr lang="en-US" sz="1400" dirty="0">
              <a:solidFill>
                <a:srgbClr val="4F16D4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4F16D4"/>
                </a:solidFill>
              </a:rPr>
              <a:t>Implementation (IT, </a:t>
            </a:r>
            <a:r>
              <a:rPr lang="en-US" sz="1400" dirty="0" smtClean="0">
                <a:solidFill>
                  <a:srgbClr val="4F16D4"/>
                </a:solidFill>
              </a:rPr>
              <a:t>training </a:t>
            </a:r>
            <a:r>
              <a:rPr lang="en-US" sz="1400" dirty="0">
                <a:solidFill>
                  <a:srgbClr val="4F16D4"/>
                </a:solidFill>
              </a:rPr>
              <a:t>operators)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11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09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Topics</a:t>
            </a:r>
            <a:endParaRPr lang="en-GB" noProof="0"/>
          </a:p>
        </p:txBody>
      </p:sp>
      <p:sp>
        <p:nvSpPr>
          <p:cNvPr id="15" name="Textfeld 13"/>
          <p:cNvSpPr txBox="1"/>
          <p:nvPr/>
        </p:nvSpPr>
        <p:spPr>
          <a:xfrm>
            <a:off x="605118" y="2441434"/>
            <a:ext cx="802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ENTSO-E: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18 months later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Market Integration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Network Code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Energy Infrastructure Package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Renewable integration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12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4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3526999"/>
              </p:ext>
            </p:extLst>
          </p:nvPr>
        </p:nvGraphicFramePr>
        <p:xfrm>
          <a:off x="652450" y="1348521"/>
          <a:ext cx="4536241" cy="446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0054" name="Rectangle 6"/>
          <p:cNvSpPr>
            <a:spLocks noChangeArrowheads="1"/>
          </p:cNvSpPr>
          <p:nvPr/>
        </p:nvSpPr>
        <p:spPr bwMode="auto">
          <a:xfrm>
            <a:off x="652450" y="3740516"/>
            <a:ext cx="4536241" cy="4933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0057" name="Picture 9" descr="Framework guidelin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5383" r="9497"/>
          <a:stretch>
            <a:fillRect/>
          </a:stretch>
        </p:blipFill>
        <p:spPr bwMode="auto">
          <a:xfrm>
            <a:off x="5721725" y="1524000"/>
            <a:ext cx="1378173" cy="19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0059" name="Text Box 11"/>
          <p:cNvSpPr txBox="1">
            <a:spLocks noChangeArrowheads="1"/>
          </p:cNvSpPr>
          <p:nvPr/>
        </p:nvSpPr>
        <p:spPr bwMode="auto">
          <a:xfrm>
            <a:off x="5665800" y="3545299"/>
            <a:ext cx="2947441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b="0" dirty="0" smtClean="0"/>
              <a:t>Preli</a:t>
            </a:r>
            <a:r>
              <a:rPr lang="en-US" sz="1200" dirty="0" smtClean="0"/>
              <a:t>minary consultations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b="0" dirty="0" smtClean="0"/>
              <a:t>Code drafting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/>
              <a:t>Plenary consultations: analysis, answers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/>
              <a:t>Code drafting</a:t>
            </a:r>
          </a:p>
        </p:txBody>
      </p:sp>
      <p:sp>
        <p:nvSpPr>
          <p:cNvPr id="770069" name="AutoShape 21"/>
          <p:cNvSpPr>
            <a:spLocks noChangeArrowheads="1"/>
          </p:cNvSpPr>
          <p:nvPr/>
        </p:nvSpPr>
        <p:spPr bwMode="auto">
          <a:xfrm>
            <a:off x="5283339" y="3740516"/>
            <a:ext cx="360363" cy="381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70070" name="Text Box 22"/>
          <p:cNvSpPr txBox="1">
            <a:spLocks noChangeArrowheads="1"/>
          </p:cNvSpPr>
          <p:nvPr/>
        </p:nvSpPr>
        <p:spPr bwMode="auto">
          <a:xfrm>
            <a:off x="4440238" y="-507633"/>
            <a:ext cx="960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nl-BE" sz="1000"/>
              <a:t>Consultation</a:t>
            </a:r>
            <a:endParaRPr lang="en-US" sz="1000"/>
          </a:p>
        </p:txBody>
      </p:sp>
      <p:sp>
        <p:nvSpPr>
          <p:cNvPr id="770071" name="AutoShape 23"/>
          <p:cNvSpPr>
            <a:spLocks noChangeArrowheads="1"/>
          </p:cNvSpPr>
          <p:nvPr/>
        </p:nvSpPr>
        <p:spPr bwMode="auto">
          <a:xfrm rot="-10800000">
            <a:off x="5283339" y="3852861"/>
            <a:ext cx="360363" cy="381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42131" y="322263"/>
            <a:ext cx="7799388" cy="379412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Network Codes: 2 to 3 year process</a:t>
            </a:r>
            <a:endParaRPr lang="en-US" sz="24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67473" y="2354385"/>
            <a:ext cx="298327" cy="146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13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46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6875" y="133350"/>
            <a:ext cx="7799388" cy="379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Arial" charset="0"/>
                <a:cs typeface="Arial" charset="0"/>
              </a:rPr>
              <a:t>The suite of network codes </a:t>
            </a:r>
            <a:r>
              <a:rPr lang="en-US">
                <a:solidFill>
                  <a:srgbClr val="FFC000"/>
                </a:solidFill>
                <a:latin typeface="Arial" charset="0"/>
                <a:cs typeface="Arial" charset="0"/>
              </a:rPr>
              <a:t>and framework guidelines </a:t>
            </a:r>
            <a:r>
              <a:rPr lang="en-US">
                <a:latin typeface="Arial" charset="0"/>
                <a:cs typeface="Arial" charset="0"/>
              </a:rPr>
              <a:t>needed for the fully integrated market before 2014</a:t>
            </a:r>
            <a:endParaRPr lang="nl-BE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2419350"/>
            <a:ext cx="2600325" cy="1866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9" name="Content Placeholder 6"/>
          <p:cNvGraphicFramePr>
            <a:graphicFrameLocks noGrp="1"/>
          </p:cNvGraphicFramePr>
          <p:nvPr>
            <p:ph idx="1"/>
          </p:nvPr>
        </p:nvGraphicFramePr>
        <p:xfrm>
          <a:off x="682625" y="1707589"/>
          <a:ext cx="7799388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TextBox 4"/>
          <p:cNvSpPr txBox="1">
            <a:spLocks noChangeArrowheads="1"/>
          </p:cNvSpPr>
          <p:nvPr/>
        </p:nvSpPr>
        <p:spPr bwMode="auto">
          <a:xfrm rot="-5400000">
            <a:off x="626269" y="3058319"/>
            <a:ext cx="124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CACM FG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14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82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Topics</a:t>
            </a:r>
            <a:endParaRPr lang="en-GB" noProof="0"/>
          </a:p>
        </p:txBody>
      </p:sp>
      <p:sp>
        <p:nvSpPr>
          <p:cNvPr id="15" name="Textfeld 13"/>
          <p:cNvSpPr txBox="1"/>
          <p:nvPr/>
        </p:nvSpPr>
        <p:spPr>
          <a:xfrm>
            <a:off x="605118" y="2441434"/>
            <a:ext cx="802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ENTSO-E: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18 months later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Market Integration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Network Code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Energy Infrastructure Package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Renewable integration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15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02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131" y="1554163"/>
            <a:ext cx="8414544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1" cap="small" dirty="0" smtClean="0"/>
              <a:t>Proposed Document: could lead to a major step forward</a:t>
            </a:r>
            <a:endParaRPr lang="en-US" b="1" cap="small" dirty="0"/>
          </a:p>
          <a:p>
            <a:pPr marL="285750" indent="-285750" eaLnBrk="1" hangingPunct="1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cap="small" dirty="0" smtClean="0"/>
              <a:t>Selection of Projects of Common Interests</a:t>
            </a:r>
            <a:endParaRPr lang="en-US" b="1" cap="small" dirty="0"/>
          </a:p>
          <a:p>
            <a:pPr marL="742950" lvl="1" indent="-285750" eaLnBrk="1" hangingPunct="1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TYNDP </a:t>
            </a:r>
            <a:r>
              <a:rPr lang="en-US" sz="1600" dirty="0">
                <a:solidFill>
                  <a:srgbClr val="4F16D4"/>
                </a:solidFill>
              </a:rPr>
              <a:t>at the core of the </a:t>
            </a:r>
            <a:r>
              <a:rPr lang="en-US" sz="1600" dirty="0" smtClean="0">
                <a:solidFill>
                  <a:srgbClr val="4F16D4"/>
                </a:solidFill>
              </a:rPr>
              <a:t>selection of Projects of Common Interests</a:t>
            </a:r>
          </a:p>
          <a:p>
            <a:pPr marL="742950" lvl="1" indent="-285750" eaLnBrk="1" hangingPunct="1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Selection = Cost Benefit Analysis Method to be proposed in 2013 by </a:t>
            </a:r>
            <a:r>
              <a:rPr lang="en-US" sz="1600" dirty="0">
                <a:solidFill>
                  <a:srgbClr val="4F16D4"/>
                </a:solidFill>
              </a:rPr>
              <a:t>ENTSO-</a:t>
            </a:r>
            <a:r>
              <a:rPr lang="en-US" sz="1600" dirty="0" smtClean="0">
                <a:solidFill>
                  <a:srgbClr val="4F16D4"/>
                </a:solidFill>
              </a:rPr>
              <a:t>E</a:t>
            </a:r>
          </a:p>
          <a:p>
            <a:pPr marL="742950" lvl="1" indent="-285750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4F16D4"/>
                </a:solidFill>
              </a:rPr>
              <a:t>Inclusion </a:t>
            </a:r>
            <a:r>
              <a:rPr lang="en-US" sz="1600" dirty="0">
                <a:solidFill>
                  <a:srgbClr val="4F16D4"/>
                </a:solidFill>
              </a:rPr>
              <a:t>of storage </a:t>
            </a:r>
            <a:r>
              <a:rPr lang="en-US" sz="1600" dirty="0" smtClean="0">
                <a:solidFill>
                  <a:srgbClr val="4F16D4"/>
                </a:solidFill>
              </a:rPr>
              <a:t>projects</a:t>
            </a:r>
            <a:endParaRPr lang="en-US" sz="1600" dirty="0">
              <a:solidFill>
                <a:srgbClr val="4F16D4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cap="small" dirty="0"/>
              <a:t>Permitting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4F16D4"/>
                </a:solidFill>
              </a:rPr>
              <a:t>3 years deadline with incentive </a:t>
            </a:r>
            <a:r>
              <a:rPr lang="en-US" sz="1600" dirty="0">
                <a:solidFill>
                  <a:srgbClr val="4F16D4"/>
                </a:solidFill>
              </a:rPr>
              <a:t>to clarify national process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500" dirty="0">
                <a:solidFill>
                  <a:srgbClr val="4F16D4"/>
                </a:solidFill>
              </a:rPr>
              <a:t> </a:t>
            </a:r>
            <a:r>
              <a:rPr lang="en-US" sz="1500" dirty="0" smtClean="0">
                <a:solidFill>
                  <a:srgbClr val="4F16D4"/>
                </a:solidFill>
              </a:rPr>
              <a:t>       but limited </a:t>
            </a:r>
            <a:r>
              <a:rPr lang="en-US" sz="1500" dirty="0">
                <a:solidFill>
                  <a:srgbClr val="4F16D4"/>
                </a:solidFill>
              </a:rPr>
              <a:t>to </a:t>
            </a:r>
            <a:r>
              <a:rPr lang="en-US" sz="1500" dirty="0" smtClean="0">
                <a:solidFill>
                  <a:srgbClr val="4F16D4"/>
                </a:solidFill>
              </a:rPr>
              <a:t>Projects of Common Interests </a:t>
            </a:r>
            <a:r>
              <a:rPr lang="en-US" sz="1500" dirty="0" smtClean="0">
                <a:solidFill>
                  <a:srgbClr val="FF6D00"/>
                </a:solidFill>
                <a:sym typeface="Wingdings"/>
              </a:rPr>
              <a:t> what about the others?</a:t>
            </a:r>
            <a:endParaRPr lang="en-US" sz="1500" dirty="0">
              <a:solidFill>
                <a:srgbClr val="FF6D00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b="1" cap="small" dirty="0"/>
              <a:t>EU Funding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4F16D4"/>
                </a:solidFill>
              </a:rPr>
              <a:t>Only for projects not commercially viable </a:t>
            </a:r>
            <a:endParaRPr lang="en-US" sz="1600" dirty="0">
              <a:solidFill>
                <a:srgbClr val="4F16D4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600" dirty="0" smtClean="0">
                <a:solidFill>
                  <a:srgbClr val="4F16D4"/>
                </a:solidFill>
              </a:rPr>
              <a:t>	</a:t>
            </a:r>
            <a:r>
              <a:rPr lang="en-US" sz="1500" dirty="0" smtClean="0">
                <a:solidFill>
                  <a:srgbClr val="4F16D4"/>
                </a:solidFill>
              </a:rPr>
              <a:t>with definition “not viable” to </a:t>
            </a:r>
            <a:r>
              <a:rPr lang="en-US" sz="1500" dirty="0">
                <a:solidFill>
                  <a:srgbClr val="4F16D4"/>
                </a:solidFill>
              </a:rPr>
              <a:t>be </a:t>
            </a:r>
            <a:r>
              <a:rPr lang="en-US" sz="1500" dirty="0" smtClean="0">
                <a:solidFill>
                  <a:srgbClr val="4F16D4"/>
                </a:solidFill>
              </a:rPr>
              <a:t>clarified for electricity and meshed networks</a:t>
            </a:r>
            <a:endParaRPr lang="en-US" sz="1500" dirty="0">
              <a:solidFill>
                <a:srgbClr val="4F16D4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16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2131" y="32226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Infrastructure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regulations </a:t>
            </a:r>
            <a:endParaRPr lang="en-US" sz="24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07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Topics</a:t>
            </a:r>
            <a:endParaRPr lang="en-GB" noProof="0"/>
          </a:p>
        </p:txBody>
      </p:sp>
      <p:sp>
        <p:nvSpPr>
          <p:cNvPr id="15" name="Textfeld 13"/>
          <p:cNvSpPr txBox="1"/>
          <p:nvPr/>
        </p:nvSpPr>
        <p:spPr>
          <a:xfrm>
            <a:off x="605118" y="2441434"/>
            <a:ext cx="802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ENTSO-E: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18 months later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Market Integration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Network Code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Energy Infrastructure Package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Renewable integration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17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4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06335" y="1296504"/>
            <a:ext cx="7505696" cy="4706192"/>
            <a:chOff x="706335" y="1296504"/>
            <a:chExt cx="7505696" cy="4706192"/>
          </a:xfrm>
        </p:grpSpPr>
        <p:grpSp>
          <p:nvGrpSpPr>
            <p:cNvPr id="5" name="Group 4"/>
            <p:cNvGrpSpPr/>
            <p:nvPr/>
          </p:nvGrpSpPr>
          <p:grpSpPr>
            <a:xfrm>
              <a:off x="706335" y="1296504"/>
              <a:ext cx="7505696" cy="4706192"/>
              <a:chOff x="706335" y="1296504"/>
              <a:chExt cx="7505696" cy="470619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35" y="1296504"/>
                <a:ext cx="7505696" cy="47061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009836" y="1296504"/>
                <a:ext cx="22021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2000 = 575,5 GW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3517900" y="2831910"/>
              <a:ext cx="2108200" cy="952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517900" y="3173104"/>
              <a:ext cx="2200512" cy="6114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457200" y="4048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>
              <a:solidFill>
                <a:schemeClr val="tx2"/>
              </a:solidFill>
            </a:endParaRPr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253999" y="323468"/>
            <a:ext cx="8702675" cy="37941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1800"/>
              </a:lnSpc>
              <a:defRPr/>
            </a:pPr>
            <a:r>
              <a:rPr lang="en-GB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Major shift: EU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Power </a:t>
            </a:r>
            <a:r>
              <a:rPr lang="en-GB" sz="2400" b="1" u="sng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Capacity Mix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from 2000 to 2010</a:t>
            </a:r>
            <a:endParaRPr lang="en-GB" sz="24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18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06336" y="1260831"/>
            <a:ext cx="7505695" cy="4741865"/>
            <a:chOff x="706336" y="1260831"/>
            <a:chExt cx="7505695" cy="4741865"/>
          </a:xfrm>
        </p:grpSpPr>
        <p:grpSp>
          <p:nvGrpSpPr>
            <p:cNvPr id="6" name="Group 5"/>
            <p:cNvGrpSpPr/>
            <p:nvPr/>
          </p:nvGrpSpPr>
          <p:grpSpPr>
            <a:xfrm>
              <a:off x="706336" y="1260831"/>
              <a:ext cx="7505695" cy="4741865"/>
              <a:chOff x="706336" y="1306596"/>
              <a:chExt cx="7505695" cy="474186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36" y="1342269"/>
                <a:ext cx="7505695" cy="470619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009836" y="1306596"/>
                <a:ext cx="22021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C0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2010 = 887.9 GW</a:t>
                </a: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flipV="1">
              <a:off x="3517900" y="2262216"/>
              <a:ext cx="1757078" cy="1522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517900" y="3784600"/>
              <a:ext cx="2275062" cy="248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0832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09" y="2227263"/>
            <a:ext cx="7741479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0" name="Line 8"/>
          <p:cNvSpPr>
            <a:spLocks noChangeShapeType="1"/>
          </p:cNvSpPr>
          <p:nvPr/>
        </p:nvSpPr>
        <p:spPr bwMode="auto">
          <a:xfrm>
            <a:off x="3667539" y="3844925"/>
            <a:ext cx="0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1" name="Oval 9"/>
          <p:cNvSpPr>
            <a:spLocks noChangeArrowheads="1"/>
          </p:cNvSpPr>
          <p:nvPr/>
        </p:nvSpPr>
        <p:spPr bwMode="auto">
          <a:xfrm>
            <a:off x="6947452" y="5729679"/>
            <a:ext cx="1314522" cy="270756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8001000" y="2602864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fr-BE" sz="1600" dirty="0" smtClean="0">
                <a:solidFill>
                  <a:srgbClr val="0070C0"/>
                </a:solidFill>
              </a:rPr>
              <a:t>Offshore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7972425" y="4019550"/>
            <a:ext cx="1146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fr-BE" sz="1600" dirty="0" smtClean="0">
                <a:solidFill>
                  <a:schemeClr val="tx2">
                    <a:lumMod val="75000"/>
                  </a:schemeClr>
                </a:solidFill>
              </a:rPr>
              <a:t>Onshore</a:t>
            </a:r>
            <a:endParaRPr lang="fr-B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3234139" y="3476625"/>
            <a:ext cx="8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dirty="0"/>
              <a:t>Today</a:t>
            </a:r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774635" y="3081338"/>
            <a:ext cx="0" cy="55403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4993386" y="2724150"/>
            <a:ext cx="1562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2020: 230 GW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7161489" y="1761909"/>
            <a:ext cx="152531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2030: 400 GW</a:t>
            </a:r>
            <a:endParaRPr lang="en-US" sz="1600" dirty="0">
              <a:solidFill>
                <a:srgbClr val="FF6600"/>
              </a:solidFill>
            </a:endParaRPr>
          </a:p>
        </p:txBody>
      </p:sp>
      <p:cxnSp>
        <p:nvCxnSpPr>
          <p:cNvPr id="39948" name="Straight Arrow Connector 17"/>
          <p:cNvCxnSpPr>
            <a:cxnSpLocks noChangeShapeType="1"/>
          </p:cNvCxnSpPr>
          <p:nvPr/>
        </p:nvCxnSpPr>
        <p:spPr bwMode="auto">
          <a:xfrm rot="5400000">
            <a:off x="7839076" y="2344737"/>
            <a:ext cx="387350" cy="3175"/>
          </a:xfrm>
          <a:prstGeom prst="straightConnector1">
            <a:avLst/>
          </a:prstGeom>
          <a:noFill/>
          <a:ln w="19050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15" name="Title 8"/>
          <p:cNvSpPr txBox="1">
            <a:spLocks/>
          </p:cNvSpPr>
          <p:nvPr/>
        </p:nvSpPr>
        <p:spPr>
          <a:xfrm>
            <a:off x="406643" y="323468"/>
            <a:ext cx="8280157" cy="37941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1800"/>
              </a:lnSpc>
              <a:defRPr/>
            </a:pPr>
            <a:r>
              <a:rPr lang="en-GB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Moving higher towards 2030 and later…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24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19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113" y="1252905"/>
            <a:ext cx="731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Wind</a:t>
            </a:r>
            <a:r>
              <a:rPr lang="en-GB" dirty="0" smtClean="0"/>
              <a:t> share of demand: 2010 = 5,3%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2020 = </a:t>
            </a:r>
            <a:r>
              <a:rPr lang="en-GB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23%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2030 = </a:t>
            </a:r>
            <a:r>
              <a:rPr lang="en-GB" u="sng" dirty="0" smtClean="0">
                <a:solidFill>
                  <a:srgbClr val="FF0000"/>
                </a:solidFill>
              </a:rPr>
              <a:t>36%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643" y="1906354"/>
            <a:ext cx="61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TWh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462819" y="3714120"/>
            <a:ext cx="6236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40 GW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439491" y="3067015"/>
            <a:ext cx="702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150 GW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423592" y="4258077"/>
            <a:ext cx="702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190 GW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9491" y="4258077"/>
            <a:ext cx="702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250 GW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81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Topics</a:t>
            </a:r>
            <a:endParaRPr lang="en-GB" noProof="0"/>
          </a:p>
        </p:txBody>
      </p:sp>
      <p:sp>
        <p:nvSpPr>
          <p:cNvPr id="15" name="Textfeld 13"/>
          <p:cNvSpPr txBox="1"/>
          <p:nvPr/>
        </p:nvSpPr>
        <p:spPr>
          <a:xfrm>
            <a:off x="605118" y="2441434"/>
            <a:ext cx="802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ENTSO-E: 18 months later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Market Integration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Network Code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Energy Infrastructure Package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Renewable integration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2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04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69875" y="190500"/>
            <a:ext cx="8482013" cy="3984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Grid for all kind of Power flows</a:t>
            </a:r>
            <a:endParaRPr lang="en-US" sz="24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/>
              <a:t>    Daniel Dobbeni | 22.11.2011 | Page </a:t>
            </a:r>
            <a:fld id="{9522D009-7955-48A8-A7B2-C2F5226002F1}" type="slidenum">
              <a:rPr lang="de-DE" smtClean="0"/>
              <a:pPr/>
              <a:t>20</a:t>
            </a:fld>
            <a:endParaRPr lang="de-DE" dirty="0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60863" y="1431925"/>
            <a:ext cx="4716462" cy="4265613"/>
            <a:chOff x="4409854" y="1336430"/>
            <a:chExt cx="4715979" cy="4266045"/>
          </a:xfrm>
        </p:grpSpPr>
        <p:sp>
          <p:nvSpPr>
            <p:cNvPr id="21525" name="TextBox 22"/>
            <p:cNvSpPr txBox="1">
              <a:spLocks noChangeArrowheads="1"/>
            </p:cNvSpPr>
            <p:nvPr/>
          </p:nvSpPr>
          <p:spPr bwMode="auto">
            <a:xfrm>
              <a:off x="4409854" y="1336430"/>
              <a:ext cx="47159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/>
                <a:t>From a few (very) large power plants</a:t>
              </a:r>
            </a:p>
          </p:txBody>
        </p:sp>
        <p:pic>
          <p:nvPicPr>
            <p:cNvPr id="215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88071">
              <a:off x="5082364" y="1794261"/>
              <a:ext cx="3341134" cy="380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46575" y="1444625"/>
            <a:ext cx="4730750" cy="4160838"/>
            <a:chOff x="4412975" y="1316166"/>
            <a:chExt cx="4731025" cy="4160727"/>
          </a:xfrm>
        </p:grpSpPr>
        <p:sp>
          <p:nvSpPr>
            <p:cNvPr id="21521" name="TextBox 16"/>
            <p:cNvSpPr txBox="1">
              <a:spLocks noChangeArrowheads="1"/>
            </p:cNvSpPr>
            <p:nvPr/>
          </p:nvSpPr>
          <p:spPr bwMode="auto">
            <a:xfrm>
              <a:off x="4412975" y="1316166"/>
              <a:ext cx="4731025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/>
                <a:t>b. </a:t>
              </a:r>
              <a:r>
                <a:rPr lang="en-GB" sz="2000" b="1">
                  <a:solidFill>
                    <a:srgbClr val="FF0000"/>
                  </a:solidFill>
                </a:rPr>
                <a:t>Thousands of (small) power plants</a:t>
              </a:r>
            </a:p>
          </p:txBody>
        </p: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5169829" y="1776908"/>
              <a:ext cx="3368404" cy="3699985"/>
              <a:chOff x="4789060" y="1273176"/>
              <a:chExt cx="3962828" cy="4352924"/>
            </a:xfrm>
          </p:grpSpPr>
          <p:pic>
            <p:nvPicPr>
              <p:cNvPr id="2152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89060" y="1273176"/>
                <a:ext cx="3962828" cy="4352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046929" y="1272730"/>
                <a:ext cx="704143" cy="593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 rot="5400000" flipH="1" flipV="1">
            <a:off x="2259013" y="3517900"/>
            <a:ext cx="41735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-33338" y="1441450"/>
            <a:ext cx="4240213" cy="3648075"/>
            <a:chOff x="-33268" y="1442232"/>
            <a:chExt cx="4240696" cy="3647499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5"/>
            <a:srcRect t="24174"/>
            <a:stretch>
              <a:fillRect/>
            </a:stretch>
          </p:blipFill>
          <p:spPr bwMode="auto">
            <a:xfrm>
              <a:off x="574814" y="2670763"/>
              <a:ext cx="3132495" cy="241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">
                  <a:solidFill>
                    <a:srgbClr val="A6A6A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1520" name="TextBox 15"/>
            <p:cNvSpPr txBox="1">
              <a:spLocks noChangeArrowheads="1"/>
            </p:cNvSpPr>
            <p:nvPr/>
          </p:nvSpPr>
          <p:spPr bwMode="auto">
            <a:xfrm>
              <a:off x="-33268" y="1442232"/>
              <a:ext cx="4240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b="1"/>
                <a:t>a. Large </a:t>
              </a:r>
              <a:r>
                <a:rPr lang="en-GB" sz="2000" b="1">
                  <a:solidFill>
                    <a:srgbClr val="FF0000"/>
                  </a:solidFill>
                </a:rPr>
                <a:t>varying flows </a:t>
              </a:r>
              <a:r>
                <a:rPr lang="en-GB" sz="2000" b="1"/>
                <a:t>all over EU</a:t>
              </a:r>
            </a:p>
          </p:txBody>
        </p:sp>
      </p:grp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263" y="2670175"/>
            <a:ext cx="3132137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rgbClr val="A6A6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/>
          <a:srcRect t="25200"/>
          <a:stretch>
            <a:fillRect/>
          </a:stretch>
        </p:blipFill>
        <p:spPr bwMode="auto">
          <a:xfrm>
            <a:off x="576263" y="2670175"/>
            <a:ext cx="3132137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rgbClr val="A6A6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95288" y="2024063"/>
            <a:ext cx="3576637" cy="3762375"/>
            <a:chOff x="398462" y="1408748"/>
            <a:chExt cx="3577590" cy="3763328"/>
          </a:xfrm>
        </p:grpSpPr>
        <p:pic>
          <p:nvPicPr>
            <p:cNvPr id="21515" name="Picture 1" descr="image001"/>
            <p:cNvPicPr>
              <a:picLocks noChangeAspect="1" noChangeArrowheads="1"/>
            </p:cNvPicPr>
            <p:nvPr/>
          </p:nvPicPr>
          <p:blipFill>
            <a:blip r:embed="rId8"/>
            <a:srcRect l="5409" t="6049" r="41466"/>
            <a:stretch>
              <a:fillRect/>
            </a:stretch>
          </p:blipFill>
          <p:spPr bwMode="auto">
            <a:xfrm>
              <a:off x="398462" y="1408748"/>
              <a:ext cx="3577590" cy="376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Oval 28"/>
            <p:cNvSpPr/>
            <p:nvPr/>
          </p:nvSpPr>
          <p:spPr>
            <a:xfrm>
              <a:off x="1032043" y="2236044"/>
              <a:ext cx="1106783" cy="33822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rgbClr val="FF0000"/>
                  </a:solidFill>
                  <a:latin typeface="Times"/>
                </a:rPr>
                <a:t>wind</a:t>
              </a:r>
            </a:p>
          </p:txBody>
        </p:sp>
        <p:sp>
          <p:nvSpPr>
            <p:cNvPr id="21517" name="Rectangle 29"/>
            <p:cNvSpPr>
              <a:spLocks noChangeArrowheads="1"/>
            </p:cNvSpPr>
            <p:nvPr/>
          </p:nvSpPr>
          <p:spPr bwMode="auto">
            <a:xfrm>
              <a:off x="2735826" y="4254286"/>
              <a:ext cx="6848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sz="1600" b="1">
                  <a:solidFill>
                    <a:srgbClr val="FF0000"/>
                  </a:solidFill>
                  <a:latin typeface="Times" pitchFamily="18" charset="0"/>
                </a:rPr>
                <a:t>solar</a:t>
              </a:r>
              <a:endParaRPr lang="en-GB" b="1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21518" name="Rectangle 30"/>
            <p:cNvSpPr>
              <a:spLocks noChangeArrowheads="1"/>
            </p:cNvSpPr>
            <p:nvPr/>
          </p:nvSpPr>
          <p:spPr bwMode="auto">
            <a:xfrm>
              <a:off x="2450816" y="1470305"/>
              <a:ext cx="7537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  <a:latin typeface="Times" pitchFamily="18" charset="0"/>
                </a:rPr>
                <a:t>hydro</a:t>
              </a:r>
              <a:endParaRPr lang="en-GB" b="1"/>
            </a:p>
          </p:txBody>
        </p:sp>
      </p:grpSp>
    </p:spTree>
    <p:extLst>
      <p:ext uri="{BB962C8B-B14F-4D97-AF65-F5344CB8AC3E}">
        <p14:creationId xmlns:p14="http://schemas.microsoft.com/office/powerpoint/2010/main" val="2481779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86" name="Straight Arrow Connector 19"/>
          <p:cNvCxnSpPr>
            <a:cxnSpLocks noChangeShapeType="1"/>
          </p:cNvCxnSpPr>
          <p:nvPr/>
        </p:nvCxnSpPr>
        <p:spPr bwMode="auto">
          <a:xfrm>
            <a:off x="1629330" y="4201410"/>
            <a:ext cx="160655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1792843" y="3881019"/>
            <a:ext cx="97334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 (wind, sun)</a:t>
            </a:r>
            <a:endParaRPr lang="en-GB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1518205" y="4504036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GB"/>
          </a:p>
        </p:txBody>
      </p:sp>
      <p:sp>
        <p:nvSpPr>
          <p:cNvPr id="27651" name="Freeform 47"/>
          <p:cNvSpPr>
            <a:spLocks noEditPoints="1"/>
          </p:cNvSpPr>
          <p:nvPr/>
        </p:nvSpPr>
        <p:spPr bwMode="auto">
          <a:xfrm>
            <a:off x="1578530" y="2332336"/>
            <a:ext cx="80963" cy="2162175"/>
          </a:xfrm>
          <a:custGeom>
            <a:avLst/>
            <a:gdLst>
              <a:gd name="T0" fmla="*/ 2147483647 w 800"/>
              <a:gd name="T1" fmla="*/ 2147483647 h 26227"/>
              <a:gd name="T2" fmla="*/ 2147483647 w 800"/>
              <a:gd name="T3" fmla="*/ 2147483647 h 26227"/>
              <a:gd name="T4" fmla="*/ 2147483647 w 800"/>
              <a:gd name="T5" fmla="*/ 2147483647 h 26227"/>
              <a:gd name="T6" fmla="*/ 2147483647 w 800"/>
              <a:gd name="T7" fmla="*/ 2147483647 h 26227"/>
              <a:gd name="T8" fmla="*/ 2147483647 w 800"/>
              <a:gd name="T9" fmla="*/ 2147483647 h 26227"/>
              <a:gd name="T10" fmla="*/ 2147483647 w 800"/>
              <a:gd name="T11" fmla="*/ 2147483647 h 26227"/>
              <a:gd name="T12" fmla="*/ 2147483647 w 800"/>
              <a:gd name="T13" fmla="*/ 2147483647 h 26227"/>
              <a:gd name="T14" fmla="*/ 0 w 800"/>
              <a:gd name="T15" fmla="*/ 2147483647 h 26227"/>
              <a:gd name="T16" fmla="*/ 2147483647 w 800"/>
              <a:gd name="T17" fmla="*/ 0 h 26227"/>
              <a:gd name="T18" fmla="*/ 2147483647 w 800"/>
              <a:gd name="T19" fmla="*/ 2147483647 h 26227"/>
              <a:gd name="T20" fmla="*/ 0 w 800"/>
              <a:gd name="T21" fmla="*/ 2147483647 h 262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0"/>
              <a:gd name="T34" fmla="*/ 0 h 26227"/>
              <a:gd name="T35" fmla="*/ 800 w 800"/>
              <a:gd name="T36" fmla="*/ 26227 h 262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0" h="26227">
                <a:moveTo>
                  <a:pt x="334" y="26160"/>
                </a:moveTo>
                <a:lnTo>
                  <a:pt x="334" y="667"/>
                </a:lnTo>
                <a:cubicBezTo>
                  <a:pt x="334" y="630"/>
                  <a:pt x="364" y="600"/>
                  <a:pt x="400" y="600"/>
                </a:cubicBezTo>
                <a:cubicBezTo>
                  <a:pt x="437" y="600"/>
                  <a:pt x="467" y="630"/>
                  <a:pt x="467" y="667"/>
                </a:cubicBezTo>
                <a:lnTo>
                  <a:pt x="467" y="26160"/>
                </a:lnTo>
                <a:cubicBezTo>
                  <a:pt x="467" y="26197"/>
                  <a:pt x="437" y="26227"/>
                  <a:pt x="400" y="26227"/>
                </a:cubicBezTo>
                <a:cubicBezTo>
                  <a:pt x="364" y="26227"/>
                  <a:pt x="334" y="26197"/>
                  <a:pt x="334" y="26160"/>
                </a:cubicBezTo>
                <a:close/>
                <a:moveTo>
                  <a:pt x="0" y="800"/>
                </a:moveTo>
                <a:lnTo>
                  <a:pt x="400" y="0"/>
                </a:lnTo>
                <a:lnTo>
                  <a:pt x="800" y="800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2" name="Freeform 48"/>
          <p:cNvSpPr>
            <a:spLocks noEditPoints="1"/>
          </p:cNvSpPr>
          <p:nvPr/>
        </p:nvSpPr>
        <p:spPr bwMode="auto">
          <a:xfrm>
            <a:off x="1613455" y="4456411"/>
            <a:ext cx="6157913" cy="63500"/>
          </a:xfrm>
          <a:custGeom>
            <a:avLst/>
            <a:gdLst>
              <a:gd name="T0" fmla="*/ 2147483647 w 21593"/>
              <a:gd name="T1" fmla="*/ 2147483647 h 400"/>
              <a:gd name="T2" fmla="*/ 2147483647 w 21593"/>
              <a:gd name="T3" fmla="*/ 2147483647 h 400"/>
              <a:gd name="T4" fmla="*/ 2147483647 w 21593"/>
              <a:gd name="T5" fmla="*/ 2147483647 h 400"/>
              <a:gd name="T6" fmla="*/ 2147483647 w 21593"/>
              <a:gd name="T7" fmla="*/ 2147483647 h 400"/>
              <a:gd name="T8" fmla="*/ 2147483647 w 21593"/>
              <a:gd name="T9" fmla="*/ 2147483647 h 400"/>
              <a:gd name="T10" fmla="*/ 0 w 21593"/>
              <a:gd name="T11" fmla="*/ 2147483647 h 400"/>
              <a:gd name="T12" fmla="*/ 2147483647 w 21593"/>
              <a:gd name="T13" fmla="*/ 2147483647 h 400"/>
              <a:gd name="T14" fmla="*/ 2147483647 w 21593"/>
              <a:gd name="T15" fmla="*/ 0 h 400"/>
              <a:gd name="T16" fmla="*/ 2147483647 w 21593"/>
              <a:gd name="T17" fmla="*/ 2147483647 h 400"/>
              <a:gd name="T18" fmla="*/ 2147483647 w 21593"/>
              <a:gd name="T19" fmla="*/ 2147483647 h 400"/>
              <a:gd name="T20" fmla="*/ 2147483647 w 21593"/>
              <a:gd name="T21" fmla="*/ 0 h 4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593"/>
              <a:gd name="T34" fmla="*/ 0 h 400"/>
              <a:gd name="T35" fmla="*/ 21593 w 21593"/>
              <a:gd name="T36" fmla="*/ 400 h 4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593" h="400">
                <a:moveTo>
                  <a:pt x="33" y="214"/>
                </a:moveTo>
                <a:lnTo>
                  <a:pt x="21260" y="167"/>
                </a:lnTo>
                <a:cubicBezTo>
                  <a:pt x="21278" y="167"/>
                  <a:pt x="21293" y="182"/>
                  <a:pt x="21293" y="200"/>
                </a:cubicBezTo>
                <a:cubicBezTo>
                  <a:pt x="21294" y="219"/>
                  <a:pt x="21279" y="234"/>
                  <a:pt x="21260" y="234"/>
                </a:cubicBezTo>
                <a:lnTo>
                  <a:pt x="34" y="281"/>
                </a:lnTo>
                <a:cubicBezTo>
                  <a:pt x="15" y="281"/>
                  <a:pt x="0" y="266"/>
                  <a:pt x="0" y="248"/>
                </a:cubicBezTo>
                <a:cubicBezTo>
                  <a:pt x="0" y="229"/>
                  <a:pt x="15" y="214"/>
                  <a:pt x="33" y="214"/>
                </a:cubicBezTo>
                <a:close/>
                <a:moveTo>
                  <a:pt x="21193" y="0"/>
                </a:moveTo>
                <a:lnTo>
                  <a:pt x="21593" y="199"/>
                </a:lnTo>
                <a:lnTo>
                  <a:pt x="21194" y="400"/>
                </a:lnTo>
                <a:lnTo>
                  <a:pt x="21193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3" name="Rectangle 51"/>
          <p:cNvSpPr>
            <a:spLocks noChangeArrowheads="1"/>
          </p:cNvSpPr>
          <p:nvPr/>
        </p:nvSpPr>
        <p:spPr bwMode="auto">
          <a:xfrm>
            <a:off x="3091418" y="4496098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smtClean="0"/>
              <a:t>6</a:t>
            </a:r>
            <a:endParaRPr lang="en-GB" sz="1000"/>
          </a:p>
        </p:txBody>
      </p:sp>
      <p:sp>
        <p:nvSpPr>
          <p:cNvPr id="27654" name="Rectangle 53"/>
          <p:cNvSpPr>
            <a:spLocks noChangeArrowheads="1"/>
          </p:cNvSpPr>
          <p:nvPr/>
        </p:nvSpPr>
        <p:spPr bwMode="auto">
          <a:xfrm>
            <a:off x="4255055" y="4526261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900" smtClean="0">
                <a:solidFill>
                  <a:srgbClr val="000000"/>
                </a:solidFill>
                <a:latin typeface="Arial" charset="0"/>
              </a:rPr>
              <a:t>10</a:t>
            </a:r>
            <a:endParaRPr lang="en-GB"/>
          </a:p>
        </p:txBody>
      </p:sp>
      <p:sp>
        <p:nvSpPr>
          <p:cNvPr id="27655" name="Rectangle 63"/>
          <p:cNvSpPr>
            <a:spLocks noChangeArrowheads="1"/>
          </p:cNvSpPr>
          <p:nvPr/>
        </p:nvSpPr>
        <p:spPr bwMode="auto">
          <a:xfrm>
            <a:off x="6879193" y="4594523"/>
            <a:ext cx="163410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Verdana" pitchFamily="34" charset="0"/>
              </a:rPr>
              <a:t>Max. Available Power</a:t>
            </a:r>
            <a:endParaRPr lang="en-GB" sz="1200" dirty="0">
              <a:latin typeface="Verdana" pitchFamily="34" charset="0"/>
            </a:endParaRPr>
          </a:p>
        </p:txBody>
      </p:sp>
      <p:sp>
        <p:nvSpPr>
          <p:cNvPr id="27656" name="Rectangle 65"/>
          <p:cNvSpPr>
            <a:spLocks noChangeArrowheads="1"/>
          </p:cNvSpPr>
          <p:nvPr/>
        </p:nvSpPr>
        <p:spPr bwMode="auto">
          <a:xfrm>
            <a:off x="1378505" y="2114848"/>
            <a:ext cx="444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Arial" charset="0"/>
              </a:rPr>
              <a:t>€/MWh</a:t>
            </a:r>
            <a:endParaRPr lang="en-GB" sz="4000"/>
          </a:p>
        </p:txBody>
      </p:sp>
      <p:sp>
        <p:nvSpPr>
          <p:cNvPr id="27657" name="Rectangle 66"/>
          <p:cNvSpPr>
            <a:spLocks noChangeArrowheads="1"/>
          </p:cNvSpPr>
          <p:nvPr/>
        </p:nvSpPr>
        <p:spPr bwMode="auto">
          <a:xfrm>
            <a:off x="4913868" y="4515148"/>
            <a:ext cx="1825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900" smtClean="0">
                <a:solidFill>
                  <a:srgbClr val="000000"/>
                </a:solidFill>
                <a:latin typeface="Arial" charset="0"/>
              </a:rPr>
              <a:t>13</a:t>
            </a:r>
            <a:endParaRPr lang="en-GB"/>
          </a:p>
        </p:txBody>
      </p:sp>
      <p:sp>
        <p:nvSpPr>
          <p:cNvPr id="27659" name="TextBox 1"/>
          <p:cNvSpPr txBox="1">
            <a:spLocks noChangeArrowheads="1"/>
          </p:cNvSpPr>
          <p:nvPr/>
        </p:nvSpPr>
        <p:spPr bwMode="auto">
          <a:xfrm>
            <a:off x="3069193" y="1560811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accent2"/>
                </a:solidFill>
                <a:latin typeface="Verdana" pitchFamily="34" charset="0"/>
              </a:rPr>
              <a:t>Min. demand.</a:t>
            </a:r>
            <a:br>
              <a:rPr lang="en-GB" sz="120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en-GB" sz="1200" smtClean="0">
                <a:solidFill>
                  <a:schemeClr val="accent2"/>
                </a:solidFill>
                <a:latin typeface="Verdana" pitchFamily="34" charset="0"/>
              </a:rPr>
              <a:t>(summer night)</a:t>
            </a:r>
            <a:endParaRPr lang="en-GB" sz="12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7660" name="TextBox 49"/>
          <p:cNvSpPr txBox="1">
            <a:spLocks noChangeArrowheads="1"/>
          </p:cNvSpPr>
          <p:nvPr/>
        </p:nvSpPr>
        <p:spPr bwMode="auto">
          <a:xfrm>
            <a:off x="5085318" y="1560811"/>
            <a:ext cx="1233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rgbClr val="336600"/>
                </a:solidFill>
                <a:latin typeface="Verdana" pitchFamily="34" charset="0"/>
              </a:rPr>
              <a:t>Max. demand</a:t>
            </a:r>
            <a:br>
              <a:rPr lang="en-GB" sz="1200" smtClean="0">
                <a:solidFill>
                  <a:srgbClr val="336600"/>
                </a:solidFill>
                <a:latin typeface="Verdana" pitchFamily="34" charset="0"/>
              </a:rPr>
            </a:br>
            <a:r>
              <a:rPr lang="en-GB" sz="1200" smtClean="0">
                <a:solidFill>
                  <a:srgbClr val="336600"/>
                </a:solidFill>
                <a:latin typeface="Verdana" pitchFamily="34" charset="0"/>
              </a:rPr>
              <a:t>(winter day)</a:t>
            </a:r>
            <a:endParaRPr lang="en-GB" sz="1200">
              <a:solidFill>
                <a:srgbClr val="336600"/>
              </a:solidFill>
              <a:latin typeface="Verdana" pitchFamily="34" charset="0"/>
            </a:endParaRPr>
          </a:p>
        </p:txBody>
      </p:sp>
      <p:sp>
        <p:nvSpPr>
          <p:cNvPr id="27661" name="Rectangle 65"/>
          <p:cNvSpPr>
            <a:spLocks noChangeArrowheads="1"/>
          </p:cNvSpPr>
          <p:nvPr/>
        </p:nvSpPr>
        <p:spPr bwMode="auto">
          <a:xfrm>
            <a:off x="7831693" y="4388148"/>
            <a:ext cx="2413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Arial" charset="0"/>
              </a:rPr>
              <a:t>GW</a:t>
            </a:r>
            <a:endParaRPr lang="en-GB" sz="4000"/>
          </a:p>
        </p:txBody>
      </p:sp>
      <p:sp>
        <p:nvSpPr>
          <p:cNvPr id="27662" name="TextBox 52"/>
          <p:cNvSpPr txBox="1">
            <a:spLocks noChangeArrowheads="1"/>
          </p:cNvSpPr>
          <p:nvPr/>
        </p:nvSpPr>
        <p:spPr bwMode="auto">
          <a:xfrm>
            <a:off x="7083980" y="2397423"/>
            <a:ext cx="1699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Verdana" pitchFamily="34" charset="0"/>
              </a:rPr>
              <a:t>Peak Unit</a:t>
            </a:r>
            <a:br>
              <a:rPr lang="en-GB" sz="1200" dirty="0" smtClean="0">
                <a:latin typeface="Verdana" pitchFamily="34" charset="0"/>
              </a:rPr>
            </a:br>
            <a:r>
              <a:rPr lang="en-GB" sz="1200" dirty="0" smtClean="0">
                <a:latin typeface="Verdana" pitchFamily="34" charset="0"/>
              </a:rPr>
              <a:t>(reserve, incidents)</a:t>
            </a:r>
            <a:endParaRPr lang="en-GB" sz="1200" dirty="0">
              <a:latin typeface="Verdana" pitchFamily="34" charset="0"/>
            </a:endParaRPr>
          </a:p>
        </p:txBody>
      </p:sp>
      <p:cxnSp>
        <p:nvCxnSpPr>
          <p:cNvPr id="27663" name="Straight Arrow Connector 3"/>
          <p:cNvCxnSpPr>
            <a:cxnSpLocks noChangeShapeType="1"/>
            <a:stCxn id="27662" idx="1"/>
          </p:cNvCxnSpPr>
          <p:nvPr/>
        </p:nvCxnSpPr>
        <p:spPr bwMode="auto">
          <a:xfrm rot="10800000" flipV="1">
            <a:off x="6469618" y="2628256"/>
            <a:ext cx="614362" cy="31209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64" name="TextBox 55"/>
          <p:cNvSpPr txBox="1">
            <a:spLocks noChangeArrowheads="1"/>
          </p:cNvSpPr>
          <p:nvPr/>
        </p:nvSpPr>
        <p:spPr bwMode="auto">
          <a:xfrm>
            <a:off x="7330043" y="3067348"/>
            <a:ext cx="1303306" cy="2769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Verdana" pitchFamily="34" charset="0"/>
              </a:rPr>
              <a:t>Hydro Storage</a:t>
            </a:r>
            <a:endParaRPr lang="en-GB" sz="1200" dirty="0">
              <a:latin typeface="Verdana" pitchFamily="34" charset="0"/>
            </a:endParaRPr>
          </a:p>
        </p:txBody>
      </p:sp>
      <p:sp>
        <p:nvSpPr>
          <p:cNvPr id="27665" name="TextBox 63"/>
          <p:cNvSpPr txBox="1">
            <a:spLocks noChangeArrowheads="1"/>
          </p:cNvSpPr>
          <p:nvPr/>
        </p:nvSpPr>
        <p:spPr bwMode="auto">
          <a:xfrm>
            <a:off x="4539218" y="5532736"/>
            <a:ext cx="1329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Verdana" pitchFamily="34" charset="0"/>
              </a:rPr>
              <a:t>Fossil</a:t>
            </a:r>
          </a:p>
          <a:p>
            <a:r>
              <a:rPr lang="en-GB" sz="1200" dirty="0" smtClean="0">
                <a:latin typeface="Verdana" pitchFamily="34" charset="0"/>
              </a:rPr>
              <a:t>(coal-gas-fuel)</a:t>
            </a:r>
            <a:endParaRPr lang="en-GB" sz="1200" dirty="0">
              <a:latin typeface="Verdana" pitchFamily="34" charset="0"/>
            </a:endParaRPr>
          </a:p>
        </p:txBody>
      </p:sp>
      <p:cxnSp>
        <p:nvCxnSpPr>
          <p:cNvPr id="27666" name="Straight Arrow Connector 64"/>
          <p:cNvCxnSpPr>
            <a:cxnSpLocks noChangeShapeType="1"/>
            <a:stCxn id="27665" idx="0"/>
          </p:cNvCxnSpPr>
          <p:nvPr/>
        </p:nvCxnSpPr>
        <p:spPr bwMode="auto">
          <a:xfrm rot="5400000" flipH="1" flipV="1">
            <a:off x="5423573" y="4277936"/>
            <a:ext cx="1035050" cy="1474551"/>
          </a:xfrm>
          <a:prstGeom prst="straightConnector1">
            <a:avLst/>
          </a:prstGeom>
          <a:noFill/>
          <a:ln w="28575" algn="ctr">
            <a:solidFill>
              <a:srgbClr val="1DFAFF"/>
            </a:solidFill>
            <a:round/>
            <a:headEnd/>
            <a:tailEnd type="arrow" w="med" len="med"/>
          </a:ln>
        </p:spPr>
      </p:cxnSp>
      <p:sp>
        <p:nvSpPr>
          <p:cNvPr id="27667" name="TextBox 67"/>
          <p:cNvSpPr txBox="1">
            <a:spLocks noChangeArrowheads="1"/>
          </p:cNvSpPr>
          <p:nvPr/>
        </p:nvSpPr>
        <p:spPr bwMode="auto">
          <a:xfrm>
            <a:off x="3197780" y="5532736"/>
            <a:ext cx="612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Verdana" pitchFamily="34" charset="0"/>
              </a:rPr>
              <a:t>CCGT</a:t>
            </a:r>
            <a:endParaRPr lang="en-GB" sz="1600" dirty="0"/>
          </a:p>
        </p:txBody>
      </p:sp>
      <p:cxnSp>
        <p:nvCxnSpPr>
          <p:cNvPr id="27668" name="Straight Arrow Connector 68"/>
          <p:cNvCxnSpPr>
            <a:cxnSpLocks noChangeShapeType="1"/>
            <a:stCxn id="27667" idx="0"/>
          </p:cNvCxnSpPr>
          <p:nvPr/>
        </p:nvCxnSpPr>
        <p:spPr bwMode="auto">
          <a:xfrm rot="5400000" flipH="1" flipV="1">
            <a:off x="4039128" y="3956322"/>
            <a:ext cx="1041400" cy="2111429"/>
          </a:xfrm>
          <a:prstGeom prst="straightConnector1">
            <a:avLst/>
          </a:prstGeom>
          <a:noFill/>
          <a:ln w="28575" algn="ctr">
            <a:solidFill>
              <a:srgbClr val="669900"/>
            </a:solidFill>
            <a:round/>
            <a:headEnd/>
            <a:tailEnd type="arrow" w="med" len="med"/>
          </a:ln>
        </p:spPr>
      </p:cxnSp>
      <p:sp>
        <p:nvSpPr>
          <p:cNvPr id="27669" name="TextBox 74"/>
          <p:cNvSpPr txBox="1">
            <a:spLocks noChangeArrowheads="1"/>
          </p:cNvSpPr>
          <p:nvPr/>
        </p:nvSpPr>
        <p:spPr bwMode="auto">
          <a:xfrm>
            <a:off x="1888093" y="5418436"/>
            <a:ext cx="1439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smtClean="0">
                <a:latin typeface="Verdana" pitchFamily="34" charset="0"/>
              </a:rPr>
              <a:t>Nuclear</a:t>
            </a:r>
            <a:endParaRPr lang="en-GB" sz="1600"/>
          </a:p>
        </p:txBody>
      </p:sp>
      <p:cxnSp>
        <p:nvCxnSpPr>
          <p:cNvPr id="76" name="Straight Arrow Connector 75"/>
          <p:cNvCxnSpPr>
            <a:stCxn id="27669" idx="0"/>
          </p:cNvCxnSpPr>
          <p:nvPr/>
        </p:nvCxnSpPr>
        <p:spPr bwMode="auto">
          <a:xfrm rot="5400000" flipH="1" flipV="1">
            <a:off x="3191430" y="3913486"/>
            <a:ext cx="920750" cy="2089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671" name="TextBox 92"/>
          <p:cNvSpPr txBox="1">
            <a:spLocks noChangeArrowheads="1"/>
          </p:cNvSpPr>
          <p:nvPr/>
        </p:nvSpPr>
        <p:spPr bwMode="auto">
          <a:xfrm>
            <a:off x="-10557" y="5408911"/>
            <a:ext cx="183095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smtClean="0">
                <a:latin typeface="Verdana" pitchFamily="34" charset="0"/>
              </a:rPr>
              <a:t>Biomass units and/or</a:t>
            </a:r>
          </a:p>
          <a:p>
            <a:r>
              <a:rPr lang="en-GB" sz="1200" smtClean="0">
                <a:latin typeface="Verdana" pitchFamily="34" charset="0"/>
              </a:rPr>
              <a:t>cogeneration</a:t>
            </a:r>
            <a:br>
              <a:rPr lang="en-GB" sz="1200" smtClean="0">
                <a:latin typeface="Verdana" pitchFamily="34" charset="0"/>
              </a:rPr>
            </a:br>
            <a:r>
              <a:rPr lang="en-GB" sz="1000" smtClean="0">
                <a:solidFill>
                  <a:srgbClr val="F8360F"/>
                </a:solidFill>
                <a:latin typeface="Verdana" pitchFamily="34" charset="0"/>
              </a:rPr>
              <a:t>(priority -</a:t>
            </a:r>
            <a:r>
              <a:rPr lang="en-GB" sz="1200" smtClean="0">
                <a:latin typeface="Verdana" pitchFamily="34" charset="0"/>
              </a:rPr>
              <a:t> </a:t>
            </a:r>
            <a:r>
              <a:rPr lang="en-GB" sz="1000" smtClean="0">
                <a:solidFill>
                  <a:srgbClr val="FF0000"/>
                </a:solidFill>
                <a:latin typeface="Verdana" pitchFamily="34" charset="0"/>
              </a:rPr>
              <a:t>must run)</a:t>
            </a:r>
            <a:endParaRPr lang="en-GB" sz="1100">
              <a:solidFill>
                <a:srgbClr val="FF0000"/>
              </a:solidFill>
            </a:endParaRPr>
          </a:p>
        </p:txBody>
      </p:sp>
      <p:cxnSp>
        <p:nvCxnSpPr>
          <p:cNvPr id="27672" name="Straight Arrow Connector 93"/>
          <p:cNvCxnSpPr>
            <a:cxnSpLocks noChangeShapeType="1"/>
          </p:cNvCxnSpPr>
          <p:nvPr/>
        </p:nvCxnSpPr>
        <p:spPr bwMode="auto">
          <a:xfrm flipV="1">
            <a:off x="1002268" y="4496098"/>
            <a:ext cx="2738437" cy="914400"/>
          </a:xfrm>
          <a:prstGeom prst="straightConnector1">
            <a:avLst/>
          </a:prstGeom>
          <a:noFill/>
          <a:ln w="28575" algn="ctr">
            <a:solidFill>
              <a:srgbClr val="F86613"/>
            </a:solidFill>
            <a:round/>
            <a:headEnd/>
            <a:tailEnd type="arrow" w="med" len="med"/>
          </a:ln>
        </p:spPr>
      </p:cxnSp>
      <p:sp>
        <p:nvSpPr>
          <p:cNvPr id="27673" name="Rectangle 63"/>
          <p:cNvSpPr>
            <a:spLocks noChangeArrowheads="1"/>
          </p:cNvSpPr>
          <p:nvPr/>
        </p:nvSpPr>
        <p:spPr bwMode="auto">
          <a:xfrm>
            <a:off x="168830" y="2014836"/>
            <a:ext cx="10372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Verdana" pitchFamily="34" charset="0"/>
              </a:rPr>
              <a:t>Marginal cost</a:t>
            </a:r>
            <a:endParaRPr lang="en-GB" sz="1200" dirty="0">
              <a:latin typeface="Verdana" pitchFamily="34" charset="0"/>
            </a:endParaRPr>
          </a:p>
        </p:txBody>
      </p:sp>
      <p:sp>
        <p:nvSpPr>
          <p:cNvPr id="27674" name="TextBox 61"/>
          <p:cNvSpPr txBox="1">
            <a:spLocks noChangeArrowheads="1"/>
          </p:cNvSpPr>
          <p:nvPr/>
        </p:nvSpPr>
        <p:spPr bwMode="auto">
          <a:xfrm>
            <a:off x="184705" y="4277023"/>
            <a:ext cx="764953" cy="4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Verdana" pitchFamily="34" charset="0"/>
              </a:rPr>
              <a:t>F.V.</a:t>
            </a:r>
          </a:p>
          <a:p>
            <a:r>
              <a:rPr lang="en-GB" sz="1000" dirty="0" smtClean="0">
                <a:solidFill>
                  <a:srgbClr val="FF0000"/>
                </a:solidFill>
                <a:latin typeface="Verdana" pitchFamily="34" charset="0"/>
              </a:rPr>
              <a:t>(priority)</a:t>
            </a:r>
            <a:endParaRPr lang="en-GB" sz="1000" dirty="0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27675" name="Straight Arrow Connector 62"/>
          <p:cNvCxnSpPr>
            <a:cxnSpLocks noChangeShapeType="1"/>
          </p:cNvCxnSpPr>
          <p:nvPr/>
        </p:nvCxnSpPr>
        <p:spPr bwMode="auto">
          <a:xfrm flipV="1">
            <a:off x="1067355" y="4421486"/>
            <a:ext cx="561975" cy="131762"/>
          </a:xfrm>
          <a:prstGeom prst="straightConnector1">
            <a:avLst/>
          </a:prstGeom>
          <a:noFill/>
          <a:ln w="28575" algn="ctr">
            <a:solidFill>
              <a:srgbClr val="F0EA00"/>
            </a:solidFill>
            <a:round/>
            <a:headEnd/>
            <a:tailEnd type="arrow" w="med" len="med"/>
          </a:ln>
        </p:spPr>
      </p:cxnSp>
      <p:cxnSp>
        <p:nvCxnSpPr>
          <p:cNvPr id="27676" name="Straight Arrow Connector 65"/>
          <p:cNvCxnSpPr>
            <a:cxnSpLocks noChangeShapeType="1"/>
            <a:stCxn id="27677" idx="3"/>
          </p:cNvCxnSpPr>
          <p:nvPr/>
        </p:nvCxnSpPr>
        <p:spPr bwMode="auto">
          <a:xfrm flipV="1">
            <a:off x="806783" y="4504038"/>
            <a:ext cx="1821085" cy="494842"/>
          </a:xfrm>
          <a:prstGeom prst="straightConnector1">
            <a:avLst/>
          </a:prstGeom>
          <a:noFill/>
          <a:ln w="28575" algn="ctr">
            <a:solidFill>
              <a:srgbClr val="75DE0C"/>
            </a:solidFill>
            <a:round/>
            <a:headEnd/>
            <a:tailEnd type="arrow" w="med" len="med"/>
          </a:ln>
        </p:spPr>
      </p:cxnSp>
      <p:sp>
        <p:nvSpPr>
          <p:cNvPr id="27677" name="TextBox 66"/>
          <p:cNvSpPr txBox="1">
            <a:spLocks noChangeArrowheads="1"/>
          </p:cNvSpPr>
          <p:nvPr/>
        </p:nvSpPr>
        <p:spPr bwMode="auto">
          <a:xfrm>
            <a:off x="41830" y="4783436"/>
            <a:ext cx="764953" cy="4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smtClean="0">
                <a:latin typeface="Verdana" pitchFamily="34" charset="0"/>
              </a:rPr>
              <a:t>Wind</a:t>
            </a:r>
          </a:p>
          <a:p>
            <a:r>
              <a:rPr lang="en-GB" sz="1000" smtClean="0">
                <a:solidFill>
                  <a:srgbClr val="FF0000"/>
                </a:solidFill>
                <a:latin typeface="Verdana" pitchFamily="34" charset="0"/>
              </a:rPr>
              <a:t>(priority)</a:t>
            </a:r>
            <a:endParaRPr lang="en-GB" sz="11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7681" name="Rectangle 13"/>
          <p:cNvSpPr>
            <a:spLocks noChangeArrowheads="1"/>
          </p:cNvSpPr>
          <p:nvPr/>
        </p:nvSpPr>
        <p:spPr bwMode="auto">
          <a:xfrm>
            <a:off x="1643618" y="4334173"/>
            <a:ext cx="360362" cy="144463"/>
          </a:xfrm>
          <a:prstGeom prst="rect">
            <a:avLst/>
          </a:prstGeom>
          <a:solidFill>
            <a:srgbClr val="F2F725"/>
          </a:solidFill>
          <a:ln w="127" algn="ctr">
            <a:solidFill>
              <a:srgbClr val="A6A6A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82" name="Rectangle 14"/>
          <p:cNvSpPr>
            <a:spLocks noChangeArrowheads="1"/>
          </p:cNvSpPr>
          <p:nvPr/>
        </p:nvSpPr>
        <p:spPr bwMode="auto">
          <a:xfrm>
            <a:off x="1996043" y="4337348"/>
            <a:ext cx="1223962" cy="144463"/>
          </a:xfrm>
          <a:prstGeom prst="rect">
            <a:avLst/>
          </a:prstGeom>
          <a:solidFill>
            <a:schemeClr val="folHlink"/>
          </a:solidFill>
          <a:ln w="127" algn="ctr">
            <a:solidFill>
              <a:srgbClr val="A6A6A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3220005" y="2918123"/>
            <a:ext cx="3541713" cy="1579563"/>
            <a:chOff x="3260725" y="2571750"/>
            <a:chExt cx="3541713" cy="1579563"/>
          </a:xfrm>
        </p:grpSpPr>
        <p:sp>
          <p:nvSpPr>
            <p:cNvPr id="27658" name="Rectangle 67"/>
            <p:cNvSpPr>
              <a:spLocks noChangeArrowheads="1"/>
            </p:cNvSpPr>
            <p:nvPr/>
          </p:nvSpPr>
          <p:spPr bwMode="auto">
            <a:xfrm>
              <a:off x="6126163" y="3438525"/>
              <a:ext cx="358775" cy="706438"/>
            </a:xfrm>
            <a:prstGeom prst="rect">
              <a:avLst/>
            </a:prstGeom>
            <a:solidFill>
              <a:srgbClr val="9966FF"/>
            </a:solidFill>
            <a:ln w="127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8" name="Rectangle 6"/>
            <p:cNvSpPr>
              <a:spLocks noChangeArrowheads="1"/>
            </p:cNvSpPr>
            <p:nvPr/>
          </p:nvSpPr>
          <p:spPr bwMode="auto">
            <a:xfrm>
              <a:off x="5186363" y="3281363"/>
              <a:ext cx="939800" cy="863600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9" name="Rectangle 7"/>
            <p:cNvSpPr>
              <a:spLocks noChangeArrowheads="1"/>
            </p:cNvSpPr>
            <p:nvPr/>
          </p:nvSpPr>
          <p:spPr bwMode="auto">
            <a:xfrm>
              <a:off x="6635750" y="2636838"/>
              <a:ext cx="166688" cy="151447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" name="Group 78"/>
            <p:cNvGrpSpPr>
              <a:grpSpLocks/>
            </p:cNvGrpSpPr>
            <p:nvPr/>
          </p:nvGrpSpPr>
          <p:grpSpPr bwMode="auto">
            <a:xfrm>
              <a:off x="6484938" y="2571750"/>
              <a:ext cx="166687" cy="1579563"/>
              <a:chOff x="4804197" y="2693987"/>
              <a:chExt cx="138112" cy="1455738"/>
            </a:xfrm>
          </p:grpSpPr>
          <p:sp>
            <p:nvSpPr>
              <p:cNvPr id="27694" name="Rectangle 24"/>
              <p:cNvSpPr>
                <a:spLocks noChangeArrowheads="1"/>
              </p:cNvSpPr>
              <p:nvPr/>
            </p:nvSpPr>
            <p:spPr bwMode="auto">
              <a:xfrm>
                <a:off x="4804197" y="2693987"/>
                <a:ext cx="138112" cy="5461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5" name="Rectangle 26"/>
              <p:cNvSpPr>
                <a:spLocks noChangeArrowheads="1"/>
              </p:cNvSpPr>
              <p:nvPr/>
            </p:nvSpPr>
            <p:spPr bwMode="auto">
              <a:xfrm>
                <a:off x="4804197" y="3238500"/>
                <a:ext cx="138112" cy="1365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6" name="Rectangle 29"/>
              <p:cNvSpPr>
                <a:spLocks noChangeArrowheads="1"/>
              </p:cNvSpPr>
              <p:nvPr/>
            </p:nvSpPr>
            <p:spPr bwMode="auto">
              <a:xfrm>
                <a:off x="4804197" y="3373437"/>
                <a:ext cx="138112" cy="20955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7" name="Rectangle 33"/>
              <p:cNvSpPr>
                <a:spLocks noChangeArrowheads="1"/>
              </p:cNvSpPr>
              <p:nvPr/>
            </p:nvSpPr>
            <p:spPr bwMode="auto">
              <a:xfrm>
                <a:off x="4804197" y="3581400"/>
                <a:ext cx="138112" cy="29686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8" name="Rectangle 38"/>
              <p:cNvSpPr>
                <a:spLocks noChangeArrowheads="1"/>
              </p:cNvSpPr>
              <p:nvPr/>
            </p:nvSpPr>
            <p:spPr bwMode="auto">
              <a:xfrm>
                <a:off x="4804197" y="3876675"/>
                <a:ext cx="138112" cy="13811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9" name="Rectangle 44"/>
              <p:cNvSpPr>
                <a:spLocks noChangeArrowheads="1"/>
              </p:cNvSpPr>
              <p:nvPr/>
            </p:nvSpPr>
            <p:spPr bwMode="auto">
              <a:xfrm>
                <a:off x="4804197" y="4013200"/>
                <a:ext cx="138112" cy="13652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683" name="Rectangle 16"/>
            <p:cNvSpPr>
              <a:spLocks noChangeArrowheads="1"/>
            </p:cNvSpPr>
            <p:nvPr/>
          </p:nvSpPr>
          <p:spPr bwMode="auto">
            <a:xfrm>
              <a:off x="3260725" y="3557588"/>
              <a:ext cx="1008063" cy="576262"/>
            </a:xfrm>
            <a:prstGeom prst="rect">
              <a:avLst/>
            </a:prstGeom>
            <a:solidFill>
              <a:srgbClr val="F86613"/>
            </a:solidFill>
            <a:ln w="127" algn="ctr">
              <a:solidFill>
                <a:srgbClr val="A6A6A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4" name="Rectangle 14"/>
            <p:cNvSpPr>
              <a:spLocks noChangeArrowheads="1"/>
            </p:cNvSpPr>
            <p:nvPr/>
          </p:nvSpPr>
          <p:spPr bwMode="auto">
            <a:xfrm>
              <a:off x="4268788" y="3673475"/>
              <a:ext cx="935037" cy="4778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27685" name="Straight Arrow Connector 56"/>
          <p:cNvCxnSpPr>
            <a:cxnSpLocks noChangeShapeType="1"/>
            <a:stCxn id="27664" idx="1"/>
          </p:cNvCxnSpPr>
          <p:nvPr/>
        </p:nvCxnSpPr>
        <p:spPr bwMode="auto">
          <a:xfrm rot="10800000" flipV="1">
            <a:off x="6264831" y="3205848"/>
            <a:ext cx="1065212" cy="57905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27688" name="Line 60"/>
          <p:cNvSpPr>
            <a:spLocks noChangeShapeType="1"/>
          </p:cNvSpPr>
          <p:nvPr/>
        </p:nvSpPr>
        <p:spPr bwMode="auto">
          <a:xfrm flipH="1" flipV="1">
            <a:off x="3651805" y="2198986"/>
            <a:ext cx="11113" cy="2306637"/>
          </a:xfrm>
          <a:prstGeom prst="line">
            <a:avLst/>
          </a:prstGeom>
          <a:noFill/>
          <a:ln w="30163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91" name="Text Box 53"/>
          <p:cNvSpPr txBox="1">
            <a:spLocks noChangeArrowheads="1"/>
          </p:cNvSpPr>
          <p:nvPr/>
        </p:nvSpPr>
        <p:spPr bwMode="auto">
          <a:xfrm>
            <a:off x="1794430" y="4446886"/>
            <a:ext cx="288925" cy="244475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smtClean="0"/>
              <a:t>1</a:t>
            </a:r>
            <a:endParaRPr lang="en-GB" sz="1000"/>
          </a:p>
        </p:txBody>
      </p:sp>
      <p:sp>
        <p:nvSpPr>
          <p:cNvPr id="27692" name="Rectangle 66"/>
          <p:cNvSpPr>
            <a:spLocks noChangeArrowheads="1"/>
          </p:cNvSpPr>
          <p:nvPr/>
        </p:nvSpPr>
        <p:spPr bwMode="auto">
          <a:xfrm>
            <a:off x="5539343" y="4496098"/>
            <a:ext cx="1825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900" smtClean="0">
                <a:solidFill>
                  <a:srgbClr val="000000"/>
                </a:solidFill>
                <a:latin typeface="Arial" charset="0"/>
              </a:rPr>
              <a:t>15</a:t>
            </a:r>
            <a:endParaRPr lang="en-GB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568" y="1992611"/>
            <a:ext cx="1076325" cy="1839912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</p:spPr>
      </p:pic>
      <p:sp>
        <p:nvSpPr>
          <p:cNvPr id="5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912CB4B2-EF2B-4914-B079-FC480F266DD6}" type="slidenum">
              <a:rPr lang="de-DE" smtClean="0">
                <a:latin typeface="Arial" charset="0"/>
                <a:cs typeface="Arial" charset="0"/>
              </a:rPr>
              <a:pPr/>
              <a:t>21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27689" name="Line 59"/>
          <p:cNvSpPr>
            <a:spLocks noChangeShapeType="1"/>
          </p:cNvSpPr>
          <p:nvPr/>
        </p:nvSpPr>
        <p:spPr bwMode="auto">
          <a:xfrm flipV="1">
            <a:off x="5610780" y="2198986"/>
            <a:ext cx="0" cy="2274887"/>
          </a:xfrm>
          <a:prstGeom prst="line">
            <a:avLst/>
          </a:prstGeom>
          <a:noFill/>
          <a:ln w="30163">
            <a:solidFill>
              <a:srgbClr val="008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" name="Rectangle 68"/>
          <p:cNvSpPr txBox="1">
            <a:spLocks noChangeArrowheads="1"/>
          </p:cNvSpPr>
          <p:nvPr/>
        </p:nvSpPr>
        <p:spPr bwMode="auto">
          <a:xfrm>
            <a:off x="6085442" y="5214324"/>
            <a:ext cx="2871231" cy="318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eg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. Merit Order in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2020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 bwMode="auto">
          <a:xfrm>
            <a:off x="269875" y="190500"/>
            <a:ext cx="84820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Which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role for conventional power plants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400" b="1" i="0" u="none" strike="noStrike" kern="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705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947E-6 L -0.17413 -2.96947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4048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>
              <a:solidFill>
                <a:schemeClr val="tx2"/>
              </a:solidFill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/>
              <a:t>    Daniel Dobbeni | </a:t>
            </a:r>
            <a:r>
              <a:rPr lang="de-DE" dirty="0" smtClean="0">
                <a:latin typeface="Arial" charset="0"/>
                <a:cs typeface="Arial" charset="0"/>
              </a:rPr>
              <a:t>22.11.2011 </a:t>
            </a:r>
            <a:r>
              <a:rPr lang="de-DE" dirty="0" smtClean="0"/>
              <a:t>| Page </a:t>
            </a:r>
            <a:fld id="{A34827C9-38CF-42CE-A5E6-EF0F2A645259}" type="slidenum">
              <a:rPr lang="de-DE" smtClean="0"/>
              <a:pPr/>
              <a:t>22</a:t>
            </a:fld>
            <a:endParaRPr lang="de-DE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69875" y="190500"/>
            <a:ext cx="84820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en-US" sz="2400" b="1" kern="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 </a:t>
            </a:r>
            <a:r>
              <a:rPr lang="en-US" sz="2400" b="1" kern="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important issue today?</a:t>
            </a:r>
            <a:endParaRPr lang="en-US" sz="2400" b="1" kern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130"/>
          <p:cNvGrpSpPr>
            <a:grpSpLocks/>
          </p:cNvGrpSpPr>
          <p:nvPr/>
        </p:nvGrpSpPr>
        <p:grpSpPr bwMode="auto">
          <a:xfrm>
            <a:off x="1084263" y="1185863"/>
            <a:ext cx="6613525" cy="2652712"/>
            <a:chOff x="1496908" y="3925197"/>
            <a:chExt cx="6613859" cy="265306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96908" y="3925197"/>
              <a:ext cx="6613859" cy="2653060"/>
              <a:chOff x="1496908" y="3925197"/>
              <a:chExt cx="6613859" cy="2653060"/>
            </a:xfrm>
          </p:grpSpPr>
          <p:pic>
            <p:nvPicPr>
              <p:cNvPr id="1135" name="Picture 113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96908" y="3925197"/>
                <a:ext cx="6613859" cy="2653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136" name="TextBox 1135"/>
              <p:cNvSpPr txBox="1"/>
              <p:nvPr/>
            </p:nvSpPr>
            <p:spPr>
              <a:xfrm>
                <a:off x="7153456" y="3925197"/>
                <a:ext cx="625507" cy="338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2011</a:t>
                </a:r>
              </a:p>
            </p:txBody>
          </p:sp>
        </p:grpSp>
        <p:cxnSp>
          <p:nvCxnSpPr>
            <p:cNvPr id="1133" name="Straight Connector 1132"/>
            <p:cNvCxnSpPr/>
            <p:nvPr/>
          </p:nvCxnSpPr>
          <p:spPr>
            <a:xfrm>
              <a:off x="4737159" y="6165453"/>
              <a:ext cx="11271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>
              <a:off x="4775261" y="4666656"/>
              <a:ext cx="114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9" name="TextBox 1138"/>
          <p:cNvSpPr txBox="1"/>
          <p:nvPr/>
        </p:nvSpPr>
        <p:spPr>
          <a:xfrm rot="16200000">
            <a:off x="1849438" y="2241550"/>
            <a:ext cx="11811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050" dirty="0">
                <a:latin typeface="Arial" charset="0"/>
                <a:cs typeface="Arial" charset="0"/>
              </a:rPr>
              <a:t>NPP Moratorium</a:t>
            </a:r>
          </a:p>
        </p:txBody>
      </p:sp>
      <p:grpSp>
        <p:nvGrpSpPr>
          <p:cNvPr id="4" name="Group 1155"/>
          <p:cNvGrpSpPr>
            <a:grpSpLocks/>
          </p:cNvGrpSpPr>
          <p:nvPr/>
        </p:nvGrpSpPr>
        <p:grpSpPr bwMode="auto">
          <a:xfrm>
            <a:off x="1841500" y="1778000"/>
            <a:ext cx="5114925" cy="2514600"/>
            <a:chOff x="1841209" y="1778790"/>
            <a:chExt cx="5115503" cy="2513554"/>
          </a:xfrm>
        </p:grpSpPr>
        <p:cxnSp>
          <p:nvCxnSpPr>
            <p:cNvPr id="1141" name="Straight Arrow Connector 1140"/>
            <p:cNvCxnSpPr/>
            <p:nvPr/>
          </p:nvCxnSpPr>
          <p:spPr>
            <a:xfrm rot="5400000">
              <a:off x="4208541" y="3762339"/>
              <a:ext cx="382429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4" name="TextBox 1143"/>
            <p:cNvSpPr txBox="1">
              <a:spLocks noChangeArrowheads="1"/>
            </p:cNvSpPr>
            <p:nvPr/>
          </p:nvSpPr>
          <p:spPr bwMode="auto">
            <a:xfrm>
              <a:off x="1841209" y="3953790"/>
              <a:ext cx="51155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0066FF"/>
                  </a:solidFill>
                </a:rPr>
                <a:t>7000 MW export</a:t>
              </a:r>
              <a:r>
                <a:rPr lang="en-GB" sz="1600">
                  <a:solidFill>
                    <a:srgbClr val="0066FF"/>
                  </a:solidFill>
                </a:rPr>
                <a:t> </a:t>
              </a:r>
              <a:r>
                <a:rPr lang="en-GB" sz="1600"/>
                <a:t>to </a:t>
              </a:r>
              <a:r>
                <a:rPr lang="en-GB" sz="1600" b="1">
                  <a:solidFill>
                    <a:srgbClr val="0066FF"/>
                  </a:solidFill>
                </a:rPr>
                <a:t>4000 MW import </a:t>
              </a:r>
              <a:r>
                <a:rPr lang="en-GB" sz="1600"/>
                <a:t>in less than </a:t>
              </a:r>
              <a:r>
                <a:rPr lang="en-GB" sz="1600" b="1">
                  <a:solidFill>
                    <a:srgbClr val="C00000"/>
                  </a:solidFill>
                </a:rPr>
                <a:t>24h</a:t>
              </a:r>
            </a:p>
          </p:txBody>
        </p:sp>
        <p:sp>
          <p:nvSpPr>
            <p:cNvPr id="1151" name="Oval 1150"/>
            <p:cNvSpPr/>
            <p:nvPr/>
          </p:nvSpPr>
          <p:spPr>
            <a:xfrm>
              <a:off x="4324340" y="1778790"/>
              <a:ext cx="154005" cy="1793129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5" name="Group 1156"/>
          <p:cNvGrpSpPr>
            <a:grpSpLocks/>
          </p:cNvGrpSpPr>
          <p:nvPr/>
        </p:nvGrpSpPr>
        <p:grpSpPr bwMode="auto">
          <a:xfrm>
            <a:off x="401638" y="4262438"/>
            <a:ext cx="7994650" cy="579437"/>
            <a:chOff x="401714" y="4262361"/>
            <a:chExt cx="7994496" cy="578968"/>
          </a:xfrm>
        </p:grpSpPr>
        <p:sp>
          <p:nvSpPr>
            <p:cNvPr id="19471" name="TextBox 1146"/>
            <p:cNvSpPr txBox="1">
              <a:spLocks noChangeArrowheads="1"/>
            </p:cNvSpPr>
            <p:nvPr/>
          </p:nvSpPr>
          <p:spPr bwMode="auto">
            <a:xfrm>
              <a:off x="401714" y="4471997"/>
              <a:ext cx="79944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the interconnected systems </a:t>
              </a:r>
              <a:r>
                <a:rPr lang="en-GB" u="sng"/>
                <a:t>implicitly</a:t>
              </a:r>
              <a:r>
                <a:rPr lang="en-GB"/>
                <a:t> have to deliver a flexibility equivalent to </a:t>
              </a:r>
            </a:p>
          </p:txBody>
        </p:sp>
        <p:cxnSp>
          <p:nvCxnSpPr>
            <p:cNvPr id="1152" name="Straight Arrow Connector 1151"/>
            <p:cNvCxnSpPr/>
            <p:nvPr/>
          </p:nvCxnSpPr>
          <p:spPr>
            <a:xfrm rot="5400000">
              <a:off x="4298241" y="4366257"/>
              <a:ext cx="20938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7"/>
          <p:cNvGrpSpPr>
            <a:grpSpLocks/>
          </p:cNvGrpSpPr>
          <p:nvPr/>
        </p:nvGrpSpPr>
        <p:grpSpPr bwMode="auto">
          <a:xfrm>
            <a:off x="1152525" y="4841875"/>
            <a:ext cx="6503988" cy="566738"/>
            <a:chOff x="1153149" y="4841329"/>
            <a:chExt cx="6502742" cy="567307"/>
          </a:xfrm>
        </p:grpSpPr>
        <p:sp>
          <p:nvSpPr>
            <p:cNvPr id="19469" name="TextBox 1147"/>
            <p:cNvSpPr txBox="1">
              <a:spLocks noChangeArrowheads="1"/>
            </p:cNvSpPr>
            <p:nvPr/>
          </p:nvSpPr>
          <p:spPr bwMode="auto">
            <a:xfrm>
              <a:off x="1153149" y="5039304"/>
              <a:ext cx="65027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00000"/>
                  </a:solidFill>
                </a:rPr>
                <a:t>18 CCGT plants of 400 MW </a:t>
              </a:r>
              <a:r>
                <a:rPr lang="en-GB"/>
                <a:t>reducing from 100% output to 0%</a:t>
              </a:r>
            </a:p>
          </p:txBody>
        </p:sp>
        <p:cxnSp>
          <p:nvCxnSpPr>
            <p:cNvPr id="1154" name="Straight Arrow Connector 1153"/>
            <p:cNvCxnSpPr/>
            <p:nvPr/>
          </p:nvCxnSpPr>
          <p:spPr>
            <a:xfrm rot="5400000">
              <a:off x="4298847" y="4944621"/>
              <a:ext cx="209760" cy="3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58"/>
          <p:cNvGrpSpPr>
            <a:grpSpLocks/>
          </p:cNvGrpSpPr>
          <p:nvPr/>
        </p:nvGrpSpPr>
        <p:grpSpPr bwMode="auto">
          <a:xfrm>
            <a:off x="112713" y="5408613"/>
            <a:ext cx="8572500" cy="579437"/>
            <a:chOff x="112050" y="5408636"/>
            <a:chExt cx="8573822" cy="578968"/>
          </a:xfrm>
        </p:grpSpPr>
        <p:sp>
          <p:nvSpPr>
            <p:cNvPr id="19467" name="TextBox 1148"/>
            <p:cNvSpPr txBox="1">
              <a:spLocks noChangeArrowheads="1"/>
            </p:cNvSpPr>
            <p:nvPr/>
          </p:nvSpPr>
          <p:spPr bwMode="auto">
            <a:xfrm>
              <a:off x="112050" y="5618272"/>
              <a:ext cx="85738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followed later on with </a:t>
              </a:r>
              <a:r>
                <a:rPr lang="en-GB">
                  <a:solidFill>
                    <a:srgbClr val="C00000"/>
                  </a:solidFill>
                </a:rPr>
                <a:t>18+10 CCGT plants of 400 MW </a:t>
              </a:r>
              <a:r>
                <a:rPr lang="en-GB"/>
                <a:t>increasing from 0% to 100%</a:t>
              </a:r>
            </a:p>
          </p:txBody>
        </p:sp>
        <p:cxnSp>
          <p:nvCxnSpPr>
            <p:cNvPr id="1155" name="Straight Arrow Connector 1154"/>
            <p:cNvCxnSpPr/>
            <p:nvPr/>
          </p:nvCxnSpPr>
          <p:spPr>
            <a:xfrm rot="5400000">
              <a:off x="4295065" y="5512532"/>
              <a:ext cx="20938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129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912CB4B2-EF2B-4914-B079-FC480F266DD6}" type="slidenum">
              <a:rPr lang="de-DE" smtClean="0">
                <a:latin typeface="Arial" charset="0"/>
                <a:cs typeface="Arial" charset="0"/>
              </a:rPr>
              <a:pPr/>
              <a:t>23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48" y="1248397"/>
            <a:ext cx="7783950" cy="48290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69774" y="3276786"/>
            <a:ext cx="1437428" cy="166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6" y="3508785"/>
            <a:ext cx="1672769" cy="149376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08736"/>
            <a:ext cx="1669774" cy="13661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9427" y="5002548"/>
            <a:ext cx="918841" cy="20005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700" dirty="0" smtClean="0"/>
              <a:t>From CREG study</a:t>
            </a:r>
            <a:endParaRPr lang="en-GB" sz="700" dirty="0"/>
          </a:p>
        </p:txBody>
      </p:sp>
      <p:pic>
        <p:nvPicPr>
          <p:cNvPr id="5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66" y="867259"/>
            <a:ext cx="2311391" cy="1560747"/>
          </a:xfrm>
          <a:prstGeom prst="rect">
            <a:avLst/>
          </a:prstGeom>
          <a:noFill/>
        </p:spPr>
      </p:pic>
      <p:pic>
        <p:nvPicPr>
          <p:cNvPr id="12" name="Picture 2" descr="figuur3"/>
          <p:cNvPicPr>
            <a:picLocks noChangeAspect="1" noChangeArrowheads="1"/>
          </p:cNvPicPr>
          <p:nvPr/>
        </p:nvPicPr>
        <p:blipFill>
          <a:blip r:embed="rId6">
            <a:lum bright="-2000"/>
          </a:blip>
          <a:srcRect/>
          <a:stretch>
            <a:fillRect/>
          </a:stretch>
        </p:blipFill>
        <p:spPr bwMode="auto">
          <a:xfrm>
            <a:off x="2432357" y="4287886"/>
            <a:ext cx="3424809" cy="228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69875" y="190500"/>
            <a:ext cx="84820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en-US" sz="2400" b="1" kern="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And tomorrow ?</a:t>
            </a:r>
            <a:endParaRPr lang="en-US" sz="2400" b="1" kern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718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3"/>
          </p:nvPr>
        </p:nvSpPr>
        <p:spPr>
          <a:xfrm>
            <a:off x="5080000" y="6577013"/>
            <a:ext cx="3876675" cy="144462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kern="0" dirty="0" smtClean="0">
                <a:latin typeface="Arial" charset="0"/>
                <a:cs typeface="Arial" charset="0"/>
              </a:rPr>
              <a:t>    Daniel Dobbeni | </a:t>
            </a:r>
            <a:r>
              <a:rPr lang="de-DE" dirty="0" smtClean="0">
                <a:latin typeface="Arial" charset="0"/>
                <a:cs typeface="Arial" charset="0"/>
              </a:rPr>
              <a:t>22.11.2011 </a:t>
            </a:r>
            <a:r>
              <a:rPr lang="de-DE" kern="0" dirty="0" smtClean="0">
                <a:latin typeface="Arial" charset="0"/>
                <a:cs typeface="Arial" charset="0"/>
              </a:rPr>
              <a:t>| Page </a:t>
            </a:r>
            <a:fld id="{C78AF13A-9B99-47B7-A45E-84E506DA82D0}" type="slidenum">
              <a:rPr lang="de-DE" kern="0" smtClean="0">
                <a:latin typeface="Arial" charset="0"/>
                <a:cs typeface="Arial" charset="0"/>
              </a:rPr>
              <a:pPr eaLnBrk="0" hangingPunct="0">
                <a:spcBef>
                  <a:spcPct val="20000"/>
                </a:spcBef>
                <a:defRPr/>
              </a:pPr>
              <a:t>24</a:t>
            </a:fld>
            <a:endParaRPr lang="de-DE" kern="0" dirty="0" smtClean="0">
              <a:latin typeface="Arial" charset="0"/>
              <a:cs typeface="Arial" charset="0"/>
            </a:endParaRPr>
          </a:p>
        </p:txBody>
      </p:sp>
      <p:sp>
        <p:nvSpPr>
          <p:cNvPr id="17" name="Title 8"/>
          <p:cNvSpPr txBox="1">
            <a:spLocks/>
          </p:cNvSpPr>
          <p:nvPr/>
        </p:nvSpPr>
        <p:spPr>
          <a:xfrm>
            <a:off x="253999" y="323468"/>
            <a:ext cx="8702675" cy="37941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1800"/>
              </a:lnSpc>
              <a:defRPr/>
            </a:pPr>
            <a:r>
              <a:rPr lang="en-GB" sz="2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Some challenges from an ENTSO-E perspective</a:t>
            </a:r>
            <a:endParaRPr lang="en-GB" sz="24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6675"/>
            <a:ext cx="91440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Future </a:t>
            </a:r>
            <a:r>
              <a:rPr lang="en-US" sz="2000" dirty="0">
                <a:latin typeface="Arial"/>
                <a:cs typeface="Arial"/>
              </a:rPr>
              <a:t>Power System </a:t>
            </a:r>
            <a:r>
              <a:rPr lang="en-US" sz="2000" dirty="0" smtClean="0">
                <a:latin typeface="Arial"/>
                <a:cs typeface="Arial"/>
              </a:rPr>
              <a:t>will become an order of magnitude more complex</a:t>
            </a:r>
          </a:p>
          <a:p>
            <a:pPr marL="898525" lvl="1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Markets </a:t>
            </a:r>
            <a:r>
              <a:rPr lang="en-US" sz="1600" dirty="0">
                <a:solidFill>
                  <a:srgbClr val="4F16D4"/>
                </a:solidFill>
                <a:latin typeface="Arial"/>
                <a:cs typeface="Arial"/>
              </a:rPr>
              <a:t>and </a:t>
            </a: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Operations more and more intertwined</a:t>
            </a:r>
          </a:p>
          <a:p>
            <a:pPr marL="898525" lvl="1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Very large geographical areas and number of market parties</a:t>
            </a:r>
            <a:endParaRPr lang="en-US" sz="1600" dirty="0">
              <a:solidFill>
                <a:srgbClr val="4F16D4"/>
              </a:solidFill>
              <a:latin typeface="Arial"/>
              <a:cs typeface="Arial"/>
            </a:endParaRPr>
          </a:p>
          <a:p>
            <a:pPr marL="538163" lvl="1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538163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NWE coupling = clear </a:t>
            </a:r>
            <a:r>
              <a:rPr lang="en-US" sz="2000" dirty="0">
                <a:latin typeface="Arial"/>
                <a:cs typeface="Arial"/>
              </a:rPr>
              <a:t>benefits </a:t>
            </a:r>
            <a:r>
              <a:rPr lang="en-US" sz="2000" dirty="0" smtClean="0">
                <a:latin typeface="Arial"/>
                <a:cs typeface="Arial"/>
              </a:rPr>
              <a:t>with … increasing interdependence </a:t>
            </a:r>
            <a:r>
              <a:rPr lang="en-US" dirty="0" smtClean="0">
                <a:latin typeface="Arial"/>
                <a:cs typeface="Arial"/>
              </a:rPr>
              <a:t>…</a:t>
            </a:r>
            <a:endParaRPr lang="en-US" dirty="0">
              <a:latin typeface="Arial"/>
              <a:cs typeface="Arial"/>
            </a:endParaRPr>
          </a:p>
          <a:p>
            <a:pPr marL="898525" lvl="1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Generation mix, Market mechanisms, Energy policies (including RES and DSM !)</a:t>
            </a:r>
            <a:endParaRPr lang="en-US" sz="1600" dirty="0">
              <a:solidFill>
                <a:srgbClr val="4F16D4"/>
              </a:solidFill>
              <a:latin typeface="Arial"/>
              <a:cs typeface="Arial"/>
            </a:endParaRPr>
          </a:p>
          <a:p>
            <a:pPr marL="538163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538163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Success factors</a:t>
            </a:r>
            <a:endParaRPr lang="en-US" sz="2000" dirty="0">
              <a:latin typeface="Arial"/>
              <a:cs typeface="Arial"/>
            </a:endParaRPr>
          </a:p>
          <a:p>
            <a:pPr marL="898525" lvl="1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Inform, explain, discuss … and start again …</a:t>
            </a:r>
          </a:p>
          <a:p>
            <a:pPr marL="898525" lvl="1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All stakeholders: same goal, same priorities, same pace … at least for reliability</a:t>
            </a:r>
            <a:endParaRPr lang="en-US" sz="1600" dirty="0">
              <a:solidFill>
                <a:srgbClr val="4F16D4"/>
              </a:solidFill>
              <a:latin typeface="Arial"/>
              <a:cs typeface="Arial"/>
            </a:endParaRPr>
          </a:p>
          <a:p>
            <a:pPr marL="898525" lvl="1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  <a:latin typeface="Arial"/>
                <a:cs typeface="Arial"/>
              </a:rPr>
              <a:t>Acceptance of a loss of autonomy at Member State level</a:t>
            </a:r>
          </a:p>
          <a:p>
            <a:pPr marL="898525" lvl="1" indent="-285750"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Pragmatism !!</a:t>
            </a:r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 algn="ctr"/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pPr marL="285750" indent="-285750"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ENTSO-E role: reliable and open EU market … together with and for you !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8151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77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Topics</a:t>
            </a:r>
            <a:endParaRPr lang="en-GB" noProof="0"/>
          </a:p>
        </p:txBody>
      </p:sp>
      <p:sp>
        <p:nvSpPr>
          <p:cNvPr id="15" name="Textfeld 13"/>
          <p:cNvSpPr txBox="1"/>
          <p:nvPr/>
        </p:nvSpPr>
        <p:spPr>
          <a:xfrm>
            <a:off x="605118" y="2441434"/>
            <a:ext cx="802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ENTSO-E: 18 months later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Market Integration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Network Code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Energy Infrastructure Package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Renewable integration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3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28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7003" y="1634801"/>
            <a:ext cx="8614143" cy="420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84175" lvl="2" indent="-3429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GB" sz="2000" b="1" kern="0" dirty="0" smtClean="0">
                <a:latin typeface="+mn-lt"/>
                <a:cs typeface="+mn-cs"/>
              </a:rPr>
              <a:t>S</a:t>
            </a:r>
            <a:r>
              <a:rPr lang="en-GB" sz="2000" b="1" dirty="0" smtClean="0">
                <a:latin typeface="+mj-lt"/>
                <a:ea typeface="+mj-ea"/>
                <a:cs typeface="+mj-cs"/>
              </a:rPr>
              <a:t>ingle</a:t>
            </a:r>
            <a:r>
              <a:rPr lang="en-GB" sz="2000" b="1" kern="0" dirty="0" smtClean="0">
                <a:latin typeface="+mn-lt"/>
                <a:cs typeface="+mn-cs"/>
              </a:rPr>
              <a:t> voice for </a:t>
            </a:r>
            <a:r>
              <a:rPr lang="en-GB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41</a:t>
            </a:r>
            <a:r>
              <a:rPr lang="en-GB" sz="2000" b="1" kern="0" dirty="0" smtClean="0">
                <a:latin typeface="+mn-lt"/>
                <a:cs typeface="+mn-cs"/>
              </a:rPr>
              <a:t> </a:t>
            </a:r>
            <a:r>
              <a:rPr lang="en-GB" sz="2000" b="1" kern="0" dirty="0">
                <a:latin typeface="+mn-lt"/>
                <a:cs typeface="+mn-cs"/>
              </a:rPr>
              <a:t>TSOs from </a:t>
            </a:r>
            <a:r>
              <a:rPr lang="en-GB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34</a:t>
            </a:r>
            <a:r>
              <a:rPr lang="en-GB" sz="2000" b="1" kern="0" dirty="0">
                <a:latin typeface="+mn-lt"/>
                <a:cs typeface="+mn-cs"/>
              </a:rPr>
              <a:t> countries</a:t>
            </a:r>
          </a:p>
          <a:p>
            <a:pPr marL="384175" lvl="2" indent="-3429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GB" sz="2000" b="1" kern="0" dirty="0" smtClean="0">
                <a:latin typeface="+mn-lt"/>
                <a:cs typeface="+mn-cs"/>
              </a:rPr>
              <a:t>From “position papers” to “formal deliverables”, </a:t>
            </a:r>
            <a:r>
              <a:rPr lang="en-GB" sz="1400" kern="0" dirty="0" smtClean="0">
                <a:latin typeface="+mn-lt"/>
                <a:cs typeface="+mn-cs"/>
              </a:rPr>
              <a:t>a few examples</a:t>
            </a:r>
            <a:endParaRPr lang="en-GB" kern="0" dirty="0">
              <a:latin typeface="+mn-lt"/>
              <a:cs typeface="+mn-cs"/>
            </a:endParaRP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Pilot Ten Year Development Plan</a:t>
            </a: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Process for Network Code &amp; Consultation</a:t>
            </a: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Adequacy forecast &amp; Summer/Winter Outlooks</a:t>
            </a: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Work and R&amp;D Programs</a:t>
            </a:r>
          </a:p>
          <a:p>
            <a:pPr marL="384175" lvl="2" indent="-3429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GB" sz="2000" b="1" kern="0" dirty="0" smtClean="0">
                <a:latin typeface="+mn-lt"/>
                <a:cs typeface="+mn-cs"/>
              </a:rPr>
              <a:t>With major challenges ahead </a:t>
            </a:r>
            <a:r>
              <a:rPr lang="en-GB" sz="2000" kern="0" dirty="0" err="1" smtClean="0">
                <a:latin typeface="+mn-lt"/>
                <a:cs typeface="+mn-cs"/>
              </a:rPr>
              <a:t>eg</a:t>
            </a:r>
            <a:r>
              <a:rPr lang="en-GB" sz="2000" kern="0" dirty="0" smtClean="0">
                <a:latin typeface="+mn-lt"/>
                <a:cs typeface="+mn-cs"/>
              </a:rPr>
              <a:t>.</a:t>
            </a:r>
            <a:endParaRPr lang="en-GB" sz="2000" kern="0" dirty="0">
              <a:latin typeface="+mn-lt"/>
              <a:cs typeface="+mn-cs"/>
            </a:endParaRP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2</a:t>
            </a:r>
            <a:r>
              <a:rPr lang="en-GB" kern="0" baseline="30000" dirty="0" smtClean="0">
                <a:solidFill>
                  <a:srgbClr val="4F16D4"/>
                </a:solidFill>
                <a:latin typeface="+mn-lt"/>
                <a:cs typeface="+mn-cs"/>
              </a:rPr>
              <a:t>nd</a:t>
            </a: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 Ten </a:t>
            </a:r>
            <a:r>
              <a:rPr lang="en-GB" kern="0" dirty="0">
                <a:solidFill>
                  <a:srgbClr val="4F16D4"/>
                </a:solidFill>
                <a:latin typeface="+mn-lt"/>
                <a:cs typeface="+mn-cs"/>
              </a:rPr>
              <a:t>Year Network Development Plan</a:t>
            </a: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Several Network Codes</a:t>
            </a:r>
          </a:p>
          <a:p>
            <a:pPr marL="841375" lvl="3" indent="-3429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GB" kern="0" dirty="0" smtClean="0">
                <a:solidFill>
                  <a:srgbClr val="4F16D4"/>
                </a:solidFill>
                <a:latin typeface="+mn-lt"/>
                <a:cs typeface="+mn-cs"/>
              </a:rPr>
              <a:t>Transparency IT platform</a:t>
            </a:r>
          </a:p>
          <a:p>
            <a:pPr marL="498475" lvl="3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GB" kern="0" dirty="0" smtClean="0">
                <a:solidFill>
                  <a:srgbClr val="FF6D00"/>
                </a:solidFill>
                <a:latin typeface="+mn-lt"/>
                <a:cs typeface="+mn-cs"/>
              </a:rPr>
              <a:t>with a power system becoming more and more stretched</a:t>
            </a:r>
            <a:endParaRPr lang="en-GB" kern="0" dirty="0">
              <a:solidFill>
                <a:srgbClr val="FF6D00"/>
              </a:solidFill>
              <a:latin typeface="+mn-lt"/>
              <a:cs typeface="+mn-cs"/>
            </a:endParaRPr>
          </a:p>
        </p:txBody>
      </p:sp>
      <p:pic>
        <p:nvPicPr>
          <p:cNvPr id="21" name="Picture 22" descr="R:\70 LIBRARY\Graphics\Maps\karte_04_1.jpg"/>
          <p:cNvPicPr>
            <a:picLocks noChangeAspect="1" noChangeArrowheads="1"/>
          </p:cNvPicPr>
          <p:nvPr/>
        </p:nvPicPr>
        <p:blipFill>
          <a:blip r:embed="rId3" cstate="print">
            <a:alphaModFix amt="30000"/>
          </a:blip>
          <a:srcRect l="815" t="2541" r="27702" b="8467"/>
          <a:stretch>
            <a:fillRect/>
          </a:stretch>
        </p:blipFill>
        <p:spPr bwMode="auto">
          <a:xfrm>
            <a:off x="6202414" y="2620188"/>
            <a:ext cx="2504821" cy="268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42131" y="322263"/>
            <a:ext cx="7799388" cy="379412"/>
          </a:xfrm>
        </p:spPr>
        <p:txBody>
          <a:bodyPr/>
          <a:lstStyle/>
          <a:p>
            <a:r>
              <a:rPr lang="en-US" sz="2400" kern="12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ENTSO-E: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18 months later</a:t>
            </a:r>
            <a:endParaRPr lang="en-US" sz="24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4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45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265113" y="5447947"/>
            <a:ext cx="8691562" cy="359128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GB" sz="2000" dirty="0" smtClean="0">
                <a:solidFill>
                  <a:srgbClr val="FF0000"/>
                </a:solidFill>
              </a:rPr>
              <a:t>but also &gt; </a:t>
            </a:r>
            <a:r>
              <a:rPr lang="en-GB" sz="2000" b="1" dirty="0" smtClean="0">
                <a:solidFill>
                  <a:srgbClr val="FF0000"/>
                </a:solidFill>
              </a:rPr>
              <a:t>90 groups requiring ~19500 </a:t>
            </a:r>
            <a:r>
              <a:rPr lang="en-GB" sz="2000" b="1" dirty="0" err="1" smtClean="0">
                <a:solidFill>
                  <a:srgbClr val="FF0000"/>
                </a:solidFill>
              </a:rPr>
              <a:t>mandays</a:t>
            </a:r>
            <a:r>
              <a:rPr lang="en-GB" sz="2000" b="1" dirty="0" smtClean="0">
                <a:solidFill>
                  <a:srgbClr val="FF0000"/>
                </a:solidFill>
              </a:rPr>
              <a:t>/y from TSOs experts!</a:t>
            </a:r>
          </a:p>
          <a:p>
            <a:pPr marL="0" indent="0" eaLnBrk="1" hangingPunct="1">
              <a:buFontTx/>
              <a:buNone/>
              <a:defRPr/>
            </a:pPr>
            <a:endParaRPr lang="en-GB" sz="2000" b="1" dirty="0"/>
          </a:p>
          <a:p>
            <a:pPr marL="0" indent="0" eaLnBrk="1" hangingPunct="1">
              <a:buFontTx/>
              <a:buNone/>
              <a:defRPr/>
            </a:pPr>
            <a:endParaRPr lang="en-GB" sz="2000" b="1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CB4C0126-8F41-408D-BE15-7F4738578569}" type="slidenum">
              <a:rPr lang="de-DE" smtClean="0">
                <a:latin typeface="Arial" charset="0"/>
                <a:cs typeface="Arial" charset="0"/>
              </a:rPr>
              <a:pPr/>
              <a:t>5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5113" y="322263"/>
            <a:ext cx="8556502" cy="379412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Challenging deadlines in a constant </a:t>
            </a:r>
            <a:r>
              <a:rPr lang="en-US" sz="2400" kern="1200" dirty="0" smtClean="0">
                <a:solidFill>
                  <a:srgbClr val="FF6D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changing environment</a:t>
            </a:r>
            <a:endParaRPr lang="en-US" sz="2400" kern="1200" dirty="0">
              <a:solidFill>
                <a:srgbClr val="FF6D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672" y="1554163"/>
            <a:ext cx="7855527" cy="38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Ryhmä 17"/>
          <p:cNvGrpSpPr>
            <a:grpSpLocks/>
          </p:cNvGrpSpPr>
          <p:nvPr/>
        </p:nvGrpSpPr>
        <p:grpSpPr bwMode="auto">
          <a:xfrm>
            <a:off x="212612" y="1249169"/>
            <a:ext cx="4176713" cy="1960563"/>
            <a:chOff x="1428728" y="1714488"/>
            <a:chExt cx="6096000" cy="3021747"/>
          </a:xfrm>
        </p:grpSpPr>
        <p:sp>
          <p:nvSpPr>
            <p:cNvPr id="17" name="Puolivapaa piirto 15"/>
            <p:cNvSpPr/>
            <p:nvPr/>
          </p:nvSpPr>
          <p:spPr>
            <a:xfrm>
              <a:off x="1428728" y="1714488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cs typeface="+mn-cs"/>
                </a:rPr>
                <a:t>Generator Connection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latin typeface="Arial"/>
                  <a:cs typeface="+mn-cs"/>
                </a:rPr>
                <a:t>DSO &amp; Industrial Connection</a:t>
              </a:r>
              <a:endParaRPr lang="fi-FI" sz="1200" dirty="0">
                <a:solidFill>
                  <a:sysClr val="window" lastClr="FFFFFF"/>
                </a:solidFill>
                <a:latin typeface="Arial"/>
                <a:cs typeface="+mn-cs"/>
              </a:endParaRPr>
            </a:p>
          </p:txBody>
        </p:sp>
        <p:sp>
          <p:nvSpPr>
            <p:cNvPr id="18" name="Pyöristetty suorakulmio 16"/>
            <p:cNvSpPr>
              <a:spLocks noChangeArrowheads="1"/>
            </p:cNvSpPr>
            <p:nvPr/>
          </p:nvSpPr>
          <p:spPr bwMode="auto">
            <a:xfrm>
              <a:off x="1523184" y="1808944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Puolivapaa piirto 17"/>
            <p:cNvSpPr/>
            <p:nvPr/>
          </p:nvSpPr>
          <p:spPr>
            <a:xfrm>
              <a:off x="1428728" y="2754361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latin typeface="Arial"/>
                  <a:cs typeface="+mn-cs"/>
                </a:rPr>
                <a:t>Operational Security</a:t>
              </a:r>
            </a:p>
            <a:p>
              <a:pPr defTabSz="1244600" fontAlgn="auto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latin typeface="Arial"/>
                  <a:cs typeface="+mn-cs"/>
                </a:rPr>
                <a:t>Operation Planning &amp; Scheduling</a:t>
              </a:r>
            </a:p>
            <a:p>
              <a:pPr defTabSz="1244600" fontAlgn="auto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latin typeface="Arial"/>
                  <a:cs typeface="+mn-cs"/>
                </a:rPr>
                <a:t>Load Frequency Control &amp; Reserves</a:t>
              </a:r>
              <a:endParaRPr lang="en-GB" sz="1200" dirty="0">
                <a:solidFill>
                  <a:sysClr val="window" lastClr="FFFFFF"/>
                </a:solidFill>
                <a:latin typeface="Arial"/>
                <a:cs typeface="+mn-cs"/>
              </a:endParaRPr>
            </a:p>
          </p:txBody>
        </p:sp>
        <p:sp>
          <p:nvSpPr>
            <p:cNvPr id="20" name="Pyöristetty suorakulmio 18"/>
            <p:cNvSpPr>
              <a:spLocks noChangeArrowheads="1"/>
            </p:cNvSpPr>
            <p:nvPr/>
          </p:nvSpPr>
          <p:spPr bwMode="auto">
            <a:xfrm>
              <a:off x="1523184" y="2847962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1" name="Puolivapaa piirto 19"/>
            <p:cNvSpPr/>
            <p:nvPr/>
          </p:nvSpPr>
          <p:spPr>
            <a:xfrm>
              <a:off x="1428728" y="3791786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latin typeface="Arial"/>
                  <a:cs typeface="+mn-cs"/>
                </a:rPr>
                <a:t>Capacity Allocation &amp; Congestion </a:t>
              </a:r>
              <a:r>
                <a:rPr lang="en-GB" sz="1200" dirty="0" err="1" smtClean="0">
                  <a:solidFill>
                    <a:sysClr val="window" lastClr="FFFFFF"/>
                  </a:solidFill>
                  <a:latin typeface="Arial"/>
                  <a:cs typeface="+mn-cs"/>
                </a:rPr>
                <a:t>Mgt</a:t>
              </a:r>
              <a:endParaRPr lang="en-GB" sz="1200" dirty="0" smtClean="0">
                <a:solidFill>
                  <a:sysClr val="window" lastClr="FFFFFF"/>
                </a:solidFill>
                <a:latin typeface="Arial"/>
                <a:cs typeface="+mn-cs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>
                  <a:solidFill>
                    <a:sysClr val="window" lastClr="FFFFFF"/>
                  </a:solidFill>
                  <a:latin typeface="Arial"/>
                  <a:cs typeface="+mn-cs"/>
                </a:rPr>
                <a:t>Balancing</a:t>
              </a:r>
              <a:endParaRPr lang="en-GB" sz="1200" dirty="0">
                <a:solidFill>
                  <a:sysClr val="window" lastClr="FFFFFF"/>
                </a:solidFill>
                <a:latin typeface="Arial"/>
                <a:cs typeface="+mn-cs"/>
              </a:endParaRPr>
            </a:p>
          </p:txBody>
        </p:sp>
        <p:sp>
          <p:nvSpPr>
            <p:cNvPr id="22" name="Pyöristetty suorakulmio 20"/>
            <p:cNvSpPr>
              <a:spLocks noChangeArrowheads="1"/>
            </p:cNvSpPr>
            <p:nvPr/>
          </p:nvSpPr>
          <p:spPr bwMode="auto">
            <a:xfrm>
              <a:off x="1523184" y="3886981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09931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Topics</a:t>
            </a:r>
            <a:endParaRPr lang="en-GB" noProof="0"/>
          </a:p>
        </p:txBody>
      </p:sp>
      <p:sp>
        <p:nvSpPr>
          <p:cNvPr id="15" name="Textfeld 13"/>
          <p:cNvSpPr txBox="1"/>
          <p:nvPr/>
        </p:nvSpPr>
        <p:spPr>
          <a:xfrm>
            <a:off x="605118" y="2441434"/>
            <a:ext cx="8027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ENTSO-E: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18 months later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Market Integration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Network Code Process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Energy Infrastructure Package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Renewable integration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6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8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3"/>
          </p:nvPr>
        </p:nvSpPr>
        <p:spPr>
          <a:xfrm>
            <a:off x="5080000" y="6577013"/>
            <a:ext cx="3876675" cy="144462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kern="0" dirty="0" smtClean="0">
                <a:latin typeface="Arial" charset="0"/>
                <a:cs typeface="Arial" charset="0"/>
              </a:rPr>
              <a:t>    Daniel Dobbeni | </a:t>
            </a:r>
            <a:r>
              <a:rPr lang="de-DE" dirty="0" smtClean="0">
                <a:latin typeface="Arial" charset="0"/>
                <a:cs typeface="Arial" charset="0"/>
              </a:rPr>
              <a:t>22.11.2011 </a:t>
            </a:r>
            <a:r>
              <a:rPr lang="de-DE" kern="0" dirty="0" smtClean="0">
                <a:latin typeface="Arial" charset="0"/>
                <a:cs typeface="Arial" charset="0"/>
              </a:rPr>
              <a:t>| Page </a:t>
            </a:r>
            <a:fld id="{C78AF13A-9B99-47B7-A45E-84E506DA82D0}" type="slidenum">
              <a:rPr lang="de-DE" kern="0" smtClean="0">
                <a:latin typeface="Arial" charset="0"/>
                <a:cs typeface="Arial" charset="0"/>
              </a:rPr>
              <a:pPr eaLnBrk="0" hangingPunct="0">
                <a:spcBef>
                  <a:spcPct val="20000"/>
                </a:spcBef>
                <a:defRPr/>
              </a:pPr>
              <a:t>7</a:t>
            </a:fld>
            <a:endParaRPr lang="de-DE" kern="0" dirty="0" smtClean="0">
              <a:latin typeface="Arial" charset="0"/>
              <a:cs typeface="Arial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28675" y="4911517"/>
            <a:ext cx="2979484" cy="545465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Market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08158" y="4911517"/>
            <a:ext cx="4461082" cy="5454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Market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74" y="4170660"/>
            <a:ext cx="1489742" cy="358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Futures</a:t>
            </a:r>
            <a:r>
              <a:rPr lang="en-US" sz="1600" dirty="0" smtClean="0"/>
              <a:t> </a:t>
            </a:r>
            <a:r>
              <a:rPr lang="en-US" sz="1600" dirty="0" err="1" smtClean="0"/>
              <a:t>Y+n</a:t>
            </a:r>
            <a:endParaRPr lang="en-US" sz="1600" dirty="0" smtClean="0"/>
          </a:p>
        </p:txBody>
      </p:sp>
      <p:grpSp>
        <p:nvGrpSpPr>
          <p:cNvPr id="2" name="Group 14344"/>
          <p:cNvGrpSpPr/>
          <p:nvPr/>
        </p:nvGrpSpPr>
        <p:grpSpPr>
          <a:xfrm>
            <a:off x="1718416" y="3454228"/>
            <a:ext cx="1489742" cy="716432"/>
            <a:chOff x="1777307" y="3484459"/>
            <a:chExt cx="1489742" cy="716432"/>
          </a:xfrm>
        </p:grpSpPr>
        <p:sp>
          <p:nvSpPr>
            <p:cNvPr id="12" name="Rectangle 11"/>
            <p:cNvSpPr/>
            <p:nvPr/>
          </p:nvSpPr>
          <p:spPr>
            <a:xfrm>
              <a:off x="1777307" y="3842675"/>
              <a:ext cx="1489742" cy="3582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Y +1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77307" y="3484459"/>
              <a:ext cx="1489742" cy="3582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Monthly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91274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19255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47233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71614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99593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27572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37943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65924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93902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8283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6262" y="3484459"/>
              <a:ext cx="0" cy="358216"/>
            </a:xfrm>
            <a:prstGeom prst="line">
              <a:avLst/>
            </a:prstGeom>
            <a:ln w="952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3208158" y="2196931"/>
            <a:ext cx="1" cy="3260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3208158" y="3258840"/>
            <a:ext cx="2230541" cy="1270035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Day-ahead</a:t>
            </a:r>
          </a:p>
          <a:p>
            <a:pPr algn="ctr"/>
            <a:r>
              <a:rPr lang="en-US" dirty="0" smtClean="0"/>
              <a:t>Implicit auctions</a:t>
            </a:r>
          </a:p>
          <a:p>
            <a:pPr algn="ctr"/>
            <a:r>
              <a:rPr lang="en-US" dirty="0" smtClean="0"/>
              <a:t>Market coupling</a:t>
            </a:r>
            <a:endParaRPr lang="en-US" dirty="0"/>
          </a:p>
        </p:txBody>
      </p:sp>
      <p:sp>
        <p:nvSpPr>
          <p:cNvPr id="30" name="Pentagon 29"/>
          <p:cNvSpPr/>
          <p:nvPr/>
        </p:nvSpPr>
        <p:spPr>
          <a:xfrm>
            <a:off x="5438699" y="3258840"/>
            <a:ext cx="2230541" cy="127003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Intraday</a:t>
            </a:r>
          </a:p>
          <a:p>
            <a:pPr algn="ctr"/>
            <a:r>
              <a:rPr lang="en-US" dirty="0" smtClean="0"/>
              <a:t>Implicit continuous trading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7669238" y="4911517"/>
            <a:ext cx="1287437" cy="5454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Real time</a:t>
            </a:r>
            <a:endParaRPr lang="en-US" sz="1200" dirty="0"/>
          </a:p>
        </p:txBody>
      </p:sp>
      <p:sp>
        <p:nvSpPr>
          <p:cNvPr id="14336" name="Sort 14335"/>
          <p:cNvSpPr/>
          <p:nvPr/>
        </p:nvSpPr>
        <p:spPr>
          <a:xfrm>
            <a:off x="7686052" y="2826807"/>
            <a:ext cx="782314" cy="2151051"/>
          </a:xfrm>
          <a:prstGeom prst="flowChartSort">
            <a:avLst/>
          </a:prstGeom>
          <a:solidFill>
            <a:srgbClr val="FF3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Balancing</a:t>
            </a:r>
            <a:endParaRPr lang="en-US" sz="1600" b="1" dirty="0"/>
          </a:p>
        </p:txBody>
      </p:sp>
      <p:cxnSp>
        <p:nvCxnSpPr>
          <p:cNvPr id="14339" name="Straight Arrow Connector 14338"/>
          <p:cNvCxnSpPr/>
          <p:nvPr/>
        </p:nvCxnSpPr>
        <p:spPr>
          <a:xfrm>
            <a:off x="228674" y="1817836"/>
            <a:ext cx="74405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08159" y="2419454"/>
            <a:ext cx="44610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1" name="TextBox 14340"/>
          <p:cNvSpPr txBox="1"/>
          <p:nvPr/>
        </p:nvSpPr>
        <p:spPr>
          <a:xfrm>
            <a:off x="2707033" y="1448504"/>
            <a:ext cx="193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Coordinated ATC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97512" y="2041981"/>
            <a:ext cx="350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based where more efficient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07809" y="2417169"/>
            <a:ext cx="2995486" cy="6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8067" y="2054001"/>
            <a:ext cx="21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NTC or Flow based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686051" y="2196931"/>
            <a:ext cx="1" cy="3260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 bwMode="auto">
          <a:xfrm>
            <a:off x="221456" y="225128"/>
            <a:ext cx="826055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2400"/>
              </a:lnSpc>
              <a:defRPr/>
            </a:pPr>
            <a:r>
              <a:rPr lang="en-GB" sz="2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a Common Market Model </a:t>
            </a:r>
            <a:r>
              <a:rPr lang="en-GB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.. 2014 !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35" name="Sort 34"/>
          <p:cNvSpPr/>
          <p:nvPr/>
        </p:nvSpPr>
        <p:spPr>
          <a:xfrm>
            <a:off x="8191249" y="2826807"/>
            <a:ext cx="751780" cy="2151051"/>
          </a:xfrm>
          <a:prstGeom prst="flowChartSort">
            <a:avLst/>
          </a:prstGeom>
          <a:solidFill>
            <a:srgbClr val="00800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DSM &amp; DER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7876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295369"/>
            <a:ext cx="8381588" cy="379412"/>
          </a:xfrm>
        </p:spPr>
        <p:txBody>
          <a:bodyPr/>
          <a:lstStyle/>
          <a:p>
            <a:r>
              <a:rPr lang="en-GB" sz="2000" kern="12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 example: CACM Code and Regional </a:t>
            </a:r>
            <a:r>
              <a:rPr lang="en-GB" sz="20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Projects: working in parallel</a:t>
            </a:r>
            <a:endParaRPr lang="en-GB" sz="20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07296"/>
              </p:ext>
            </p:extLst>
          </p:nvPr>
        </p:nvGraphicFramePr>
        <p:xfrm>
          <a:off x="268941" y="1021602"/>
          <a:ext cx="4316506" cy="310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31859976"/>
              </p:ext>
            </p:extLst>
          </p:nvPr>
        </p:nvGraphicFramePr>
        <p:xfrm>
          <a:off x="416859" y="4642987"/>
          <a:ext cx="8065153" cy="126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Gerade Verbindung 9"/>
          <p:cNvCxnSpPr/>
          <p:nvPr/>
        </p:nvCxnSpPr>
        <p:spPr>
          <a:xfrm>
            <a:off x="268941" y="4168589"/>
            <a:ext cx="8213072" cy="0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1545364779"/>
              </p:ext>
            </p:extLst>
          </p:nvPr>
        </p:nvGraphicFramePr>
        <p:xfrm>
          <a:off x="3926545" y="5513296"/>
          <a:ext cx="4316502" cy="38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Ellipse 16"/>
          <p:cNvSpPr/>
          <p:nvPr/>
        </p:nvSpPr>
        <p:spPr>
          <a:xfrm>
            <a:off x="927846" y="4007224"/>
            <a:ext cx="1128015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2011</a:t>
            </a:r>
            <a:endParaRPr lang="en-GB" b="1"/>
          </a:p>
        </p:txBody>
      </p:sp>
      <p:sp>
        <p:nvSpPr>
          <p:cNvPr id="18" name="Ellipse 17"/>
          <p:cNvSpPr/>
          <p:nvPr/>
        </p:nvSpPr>
        <p:spPr>
          <a:xfrm>
            <a:off x="2958096" y="4007224"/>
            <a:ext cx="1128015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2012</a:t>
            </a:r>
            <a:endParaRPr lang="en-GB" b="1"/>
          </a:p>
        </p:txBody>
      </p:sp>
      <p:sp>
        <p:nvSpPr>
          <p:cNvPr id="19" name="Ellipse 18"/>
          <p:cNvSpPr/>
          <p:nvPr/>
        </p:nvSpPr>
        <p:spPr>
          <a:xfrm>
            <a:off x="4988346" y="4007224"/>
            <a:ext cx="1128015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2013</a:t>
            </a:r>
            <a:endParaRPr lang="en-GB" b="1"/>
          </a:p>
        </p:txBody>
      </p:sp>
      <p:sp>
        <p:nvSpPr>
          <p:cNvPr id="20" name="Ellipse 19"/>
          <p:cNvSpPr/>
          <p:nvPr/>
        </p:nvSpPr>
        <p:spPr>
          <a:xfrm>
            <a:off x="7018595" y="4007224"/>
            <a:ext cx="1128015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2014</a:t>
            </a:r>
            <a:endParaRPr lang="en-GB" b="1"/>
          </a:p>
        </p:txBody>
      </p:sp>
      <p:sp>
        <p:nvSpPr>
          <p:cNvPr id="21" name="Abgerundetes Rechteck 20"/>
          <p:cNvSpPr/>
          <p:nvPr/>
        </p:nvSpPr>
        <p:spPr>
          <a:xfrm rot="5400000">
            <a:off x="6337205" y="3489513"/>
            <a:ext cx="4666131" cy="376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IEM Completion</a:t>
            </a:r>
            <a:endParaRPr lang="en-GB" b="1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649949452"/>
              </p:ext>
            </p:extLst>
          </p:nvPr>
        </p:nvGraphicFramePr>
        <p:xfrm>
          <a:off x="4150012" y="5069545"/>
          <a:ext cx="4316502" cy="38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871900402"/>
              </p:ext>
            </p:extLst>
          </p:nvPr>
        </p:nvGraphicFramePr>
        <p:xfrm>
          <a:off x="6225986" y="4642987"/>
          <a:ext cx="1920623" cy="38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8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/>
          </p:cNvSpPr>
          <p:nvPr>
            <p:ph type="title"/>
          </p:nvPr>
        </p:nvSpPr>
        <p:spPr>
          <a:xfrm>
            <a:off x="395288" y="322263"/>
            <a:ext cx="8086725" cy="37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2400" kern="12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</a:t>
            </a:r>
            <a:r>
              <a:rPr lang="fr-FR" sz="2400" kern="12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 </a:t>
            </a:r>
            <a:r>
              <a:rPr lang="fr-FR" sz="2400" kern="12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progress</a:t>
            </a:r>
            <a:r>
              <a:rPr lang="fr-FR" sz="2400" kern="12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 NWE 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Day </a:t>
            </a:r>
            <a:r>
              <a:rPr lang="fr-FR" sz="2400" kern="12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Ahead</a:t>
            </a:r>
            <a:r>
              <a:rPr lang="fr-FR" sz="2400" kern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2400" kern="12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price</a:t>
            </a:r>
            <a:r>
              <a:rPr lang="fr-FR" sz="2400" kern="12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2400" kern="12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coupling</a:t>
            </a:r>
            <a:endParaRPr lang="en-US" sz="2400" kern="1200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81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7" y="1368394"/>
            <a:ext cx="4200525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4957" y="1677004"/>
            <a:ext cx="39549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Objective</a:t>
            </a:r>
            <a:endParaRPr lang="en-US" b="1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Single algorithm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4F16D4"/>
                </a:solidFill>
              </a:rPr>
              <a:t>S</a:t>
            </a:r>
            <a:r>
              <a:rPr lang="en-US" sz="1600" dirty="0" smtClean="0">
                <a:solidFill>
                  <a:srgbClr val="4F16D4"/>
                </a:solidFill>
              </a:rPr>
              <a:t>ingle </a:t>
            </a:r>
            <a:r>
              <a:rPr lang="en-US" sz="1600" dirty="0">
                <a:solidFill>
                  <a:srgbClr val="4F16D4"/>
                </a:solidFill>
              </a:rPr>
              <a:t>price </a:t>
            </a:r>
            <a:r>
              <a:rPr lang="en-US" sz="1600" dirty="0" smtClean="0">
                <a:solidFill>
                  <a:srgbClr val="4F16D4"/>
                </a:solidFill>
              </a:rPr>
              <a:t>calculation</a:t>
            </a:r>
          </a:p>
          <a:p>
            <a:pPr marL="742950" lvl="1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Target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>
                <a:solidFill>
                  <a:srgbClr val="4F16D4"/>
                </a:solidFill>
              </a:rPr>
              <a:t>Go-</a:t>
            </a:r>
            <a:r>
              <a:rPr lang="en-US" sz="1600" dirty="0" smtClean="0">
                <a:solidFill>
                  <a:srgbClr val="4F16D4"/>
                </a:solidFill>
              </a:rPr>
              <a:t>live </a:t>
            </a:r>
            <a:r>
              <a:rPr lang="en-US" sz="1600" dirty="0">
                <a:solidFill>
                  <a:srgbClr val="4F16D4"/>
                </a:solidFill>
              </a:rPr>
              <a:t>end 2012/early 2013 </a:t>
            </a:r>
            <a:endParaRPr lang="en-US" sz="1600" dirty="0" smtClean="0">
              <a:solidFill>
                <a:srgbClr val="4F16D4"/>
              </a:solidFill>
            </a:endParaRPr>
          </a:p>
          <a:p>
            <a:pPr marL="742950" lvl="2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Status</a:t>
            </a:r>
            <a:endParaRPr lang="en-US" b="1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Governance issues</a:t>
            </a:r>
            <a:endParaRPr lang="en-US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Algorithm validation by </a:t>
            </a:r>
            <a:r>
              <a:rPr lang="en-US" sz="1600" dirty="0">
                <a:solidFill>
                  <a:srgbClr val="4F16D4"/>
                </a:solidFill>
              </a:rPr>
              <a:t>ENTSO-</a:t>
            </a:r>
            <a:r>
              <a:rPr lang="en-US" sz="1600" dirty="0" smtClean="0">
                <a:solidFill>
                  <a:srgbClr val="4F16D4"/>
                </a:solidFill>
              </a:rPr>
              <a:t>E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Challenges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Deadline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Costs </a:t>
            </a:r>
            <a:r>
              <a:rPr lang="en-US" sz="1600" dirty="0">
                <a:solidFill>
                  <a:srgbClr val="4F16D4"/>
                </a:solidFill>
              </a:rPr>
              <a:t>(recovery)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4F16D4"/>
                </a:solidFill>
              </a:rPr>
              <a:t>Smooth extension to other MS</a:t>
            </a:r>
            <a:endParaRPr lang="en-US" dirty="0">
              <a:solidFill>
                <a:srgbClr val="4F16D4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080000" y="6577013"/>
            <a:ext cx="3876675" cy="144462"/>
          </a:xfrm>
          <a:noFill/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    Daniel Dobbeni | 22.11.2011 | Page </a:t>
            </a:r>
            <a:fld id="{6EC3FCC7-493B-412B-8BF2-AFAE3FFB78FE}" type="slidenum">
              <a:rPr lang="de-DE" smtClean="0">
                <a:latin typeface="Arial" charset="0"/>
                <a:cs typeface="Arial" charset="0"/>
              </a:rPr>
              <a:pPr/>
              <a:t>9</a:t>
            </a:fld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43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1291</Words>
  <Application>Microsoft Office PowerPoint</Application>
  <PresentationFormat>Affichage à l'écran (4:3)</PresentationFormat>
  <Paragraphs>295</Paragraphs>
  <Slides>25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Standarddesign</vt:lpstr>
      <vt:lpstr>Benutzerdefiniertes Design</vt:lpstr>
      <vt:lpstr>Global Competitiveness in a Liberalised EU Energy Market  The Role of ENTSO-E </vt:lpstr>
      <vt:lpstr>Topics</vt:lpstr>
      <vt:lpstr>Topics</vt:lpstr>
      <vt:lpstr>ENTSO-E: 18 months later</vt:lpstr>
      <vt:lpstr>Challenging deadlines in a constant changing environment</vt:lpstr>
      <vt:lpstr>Topics</vt:lpstr>
      <vt:lpstr>Présentation PowerPoint</vt:lpstr>
      <vt:lpstr>An example: CACM Code and Regional Projects: working in parallel</vt:lpstr>
      <vt:lpstr>Work in progress: NWE Day Ahead price coupling</vt:lpstr>
      <vt:lpstr>Présentation PowerPoint</vt:lpstr>
      <vt:lpstr>Présentation PowerPoint</vt:lpstr>
      <vt:lpstr>Topics</vt:lpstr>
      <vt:lpstr>Network Codes: 2 to 3 year process</vt:lpstr>
      <vt:lpstr>The suite of network codes and framework guidelines needed for the fully integrated market before 2014</vt:lpstr>
      <vt:lpstr>Topics</vt:lpstr>
      <vt:lpstr>Présentation PowerPoint</vt:lpstr>
      <vt:lpstr>Topics</vt:lpstr>
      <vt:lpstr>Présentation PowerPoint</vt:lpstr>
      <vt:lpstr>Présentation PowerPoint</vt:lpstr>
      <vt:lpstr>A Grid for all kind of Power flows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Visuelle Kommunikation &amp; Illustration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Oswald</dc:creator>
  <cp:lastModifiedBy>Roger Goffin</cp:lastModifiedBy>
  <cp:revision>598</cp:revision>
  <cp:lastPrinted>2011-02-09T09:24:36Z</cp:lastPrinted>
  <dcterms:created xsi:type="dcterms:W3CDTF">2010-04-17T15:09:07Z</dcterms:created>
  <dcterms:modified xsi:type="dcterms:W3CDTF">2011-11-23T16:29:55Z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