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8"/>
  </p:notesMasterIdLst>
  <p:handoutMasterIdLst>
    <p:handoutMasterId r:id="rId19"/>
  </p:handoutMasterIdLst>
  <p:sldIdLst>
    <p:sldId id="263" r:id="rId2"/>
    <p:sldId id="296" r:id="rId3"/>
    <p:sldId id="287" r:id="rId4"/>
    <p:sldId id="293" r:id="rId5"/>
    <p:sldId id="294" r:id="rId6"/>
    <p:sldId id="291" r:id="rId7"/>
    <p:sldId id="269" r:id="rId8"/>
    <p:sldId id="268" r:id="rId9"/>
    <p:sldId id="270" r:id="rId10"/>
    <p:sldId id="275" r:id="rId11"/>
    <p:sldId id="295" r:id="rId12"/>
    <p:sldId id="279" r:id="rId13"/>
    <p:sldId id="265" r:id="rId14"/>
    <p:sldId id="280" r:id="rId15"/>
    <p:sldId id="281" r:id="rId16"/>
    <p:sldId id="276" r:id="rId17"/>
  </p:sldIdLst>
  <p:sldSz cx="9144000" cy="6858000" type="screen4x3"/>
  <p:notesSz cx="6735763" cy="9866313"/>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FF6600"/>
    <a:srgbClr val="FF66FF"/>
    <a:srgbClr val="0070C0"/>
    <a:srgbClr val="C1B9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4859" autoAdjust="0"/>
  </p:normalViewPr>
  <p:slideViewPr>
    <p:cSldViewPr>
      <p:cViewPr>
        <p:scale>
          <a:sx n="69" d="100"/>
          <a:sy n="69" d="100"/>
        </p:scale>
        <p:origin x="-510" y="4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0" d="100"/>
          <a:sy n="50" d="100"/>
        </p:scale>
        <p:origin x="-2904" y="-84"/>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192.168.3.1\Daten\2011\Zahlen,%20Listen,%20Pr&#228;sentation%20IFIEC%20EU\20111117_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92.168.3.1\Daten\2011\Zahlen,%20Listen,%20Pr&#228;sentation%20IFIEC%20EU\Rn_20110830%20&#8364;_MWhRenewable%20Electricity%20Direct%20Cos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92.168.3.1\Daten\2011\Zahlen,%20Listen,%20Pr&#228;sentation%20IFIEC%20EU\Rn_HilfsdateiRESInquiry2007%20(3).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192.168.3.1\Daten\2011\Zahlen,%20Listen,%20Pr&#228;sentation%20IFIEC%20EU\20111110%20graph%20darstellu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B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Tabelle!$B$1</c:f>
              <c:strCache>
                <c:ptCount val="1"/>
                <c:pt idx="0">
                  <c:v>€/MWh</c:v>
                </c:pt>
              </c:strCache>
            </c:strRef>
          </c:tx>
          <c:spPr>
            <a:solidFill>
              <a:srgbClr val="0070C0"/>
            </a:solidFill>
          </c:spPr>
          <c:invertIfNegative val="0"/>
          <c:dLbls>
            <c:numFmt formatCode="#,##0.00" sourceLinked="0"/>
            <c:txPr>
              <a:bodyPr/>
              <a:lstStyle/>
              <a:p>
                <a:pPr>
                  <a:defRPr sz="1400" b="1"/>
                </a:pPr>
                <a:endParaRPr lang="fr-FR"/>
              </a:p>
            </c:txPr>
            <c:showLegendKey val="0"/>
            <c:showVal val="1"/>
            <c:showCatName val="0"/>
            <c:showSerName val="0"/>
            <c:showPercent val="0"/>
            <c:showBubbleSize val="0"/>
            <c:showLeaderLines val="0"/>
          </c:dLbls>
          <c:cat>
            <c:strRef>
              <c:f>Tabelle!$A$2:$A$11</c:f>
              <c:strCache>
                <c:ptCount val="10"/>
                <c:pt idx="0">
                  <c:v>Belgium</c:v>
                </c:pt>
                <c:pt idx="1">
                  <c:v>Czech Rep.</c:v>
                </c:pt>
                <c:pt idx="2">
                  <c:v>Denmark</c:v>
                </c:pt>
                <c:pt idx="3">
                  <c:v>France</c:v>
                </c:pt>
                <c:pt idx="4">
                  <c:v>Germany</c:v>
                </c:pt>
                <c:pt idx="5">
                  <c:v>Hungary</c:v>
                </c:pt>
                <c:pt idx="6">
                  <c:v>Italy</c:v>
                </c:pt>
                <c:pt idx="7">
                  <c:v>Netherlands</c:v>
                </c:pt>
                <c:pt idx="8">
                  <c:v>Spain</c:v>
                </c:pt>
                <c:pt idx="9">
                  <c:v>UK</c:v>
                </c:pt>
              </c:strCache>
            </c:strRef>
          </c:cat>
          <c:val>
            <c:numRef>
              <c:f>Tabelle!$B$2:$B$11</c:f>
              <c:numCache>
                <c:formatCode>General</c:formatCode>
                <c:ptCount val="10"/>
                <c:pt idx="0">
                  <c:v>106.79</c:v>
                </c:pt>
                <c:pt idx="1">
                  <c:v>45.91</c:v>
                </c:pt>
                <c:pt idx="2">
                  <c:v>31.21</c:v>
                </c:pt>
                <c:pt idx="3">
                  <c:v>36.83</c:v>
                </c:pt>
                <c:pt idx="4">
                  <c:v>74.849999999999994</c:v>
                </c:pt>
                <c:pt idx="5">
                  <c:v>39.07</c:v>
                </c:pt>
                <c:pt idx="6">
                  <c:v>103</c:v>
                </c:pt>
                <c:pt idx="7">
                  <c:v>73.36999999999999</c:v>
                </c:pt>
                <c:pt idx="8">
                  <c:v>76.27</c:v>
                </c:pt>
                <c:pt idx="9">
                  <c:v>61.339999999999996</c:v>
                </c:pt>
              </c:numCache>
            </c:numRef>
          </c:val>
        </c:ser>
        <c:dLbls>
          <c:showLegendKey val="0"/>
          <c:showVal val="0"/>
          <c:showCatName val="0"/>
          <c:showSerName val="0"/>
          <c:showPercent val="0"/>
          <c:showBubbleSize val="0"/>
        </c:dLbls>
        <c:gapWidth val="150"/>
        <c:axId val="32662656"/>
        <c:axId val="32664192"/>
      </c:barChart>
      <c:catAx>
        <c:axId val="32662656"/>
        <c:scaling>
          <c:orientation val="minMax"/>
        </c:scaling>
        <c:delete val="0"/>
        <c:axPos val="b"/>
        <c:majorTickMark val="out"/>
        <c:minorTickMark val="none"/>
        <c:tickLblPos val="nextTo"/>
        <c:txPr>
          <a:bodyPr/>
          <a:lstStyle/>
          <a:p>
            <a:pPr>
              <a:defRPr sz="1100" b="1"/>
            </a:pPr>
            <a:endParaRPr lang="fr-FR"/>
          </a:p>
        </c:txPr>
        <c:crossAx val="32664192"/>
        <c:crosses val="autoZero"/>
        <c:auto val="1"/>
        <c:lblAlgn val="ctr"/>
        <c:lblOffset val="100"/>
        <c:noMultiLvlLbl val="0"/>
      </c:catAx>
      <c:valAx>
        <c:axId val="32664192"/>
        <c:scaling>
          <c:orientation val="minMax"/>
        </c:scaling>
        <c:delete val="0"/>
        <c:axPos val="l"/>
        <c:majorGridlines>
          <c:spPr>
            <a:ln>
              <a:solidFill>
                <a:schemeClr val="tx1">
                  <a:lumMod val="75000"/>
                </a:schemeClr>
              </a:solidFill>
            </a:ln>
          </c:spPr>
        </c:majorGridlines>
        <c:numFmt formatCode="General" sourceLinked="1"/>
        <c:majorTickMark val="out"/>
        <c:minorTickMark val="none"/>
        <c:tickLblPos val="nextTo"/>
        <c:crossAx val="32662656"/>
        <c:crosses val="autoZero"/>
        <c:crossBetween val="between"/>
      </c:valAx>
      <c:spPr>
        <a:solidFill>
          <a:schemeClr val="tx1">
            <a:lumMod val="85000"/>
          </a:schemeClr>
        </a:solidFill>
      </c:spPr>
    </c:plotArea>
    <c:legend>
      <c:legendPos val="t"/>
      <c:layout>
        <c:manualLayout>
          <c:xMode val="edge"/>
          <c:yMode val="edge"/>
          <c:x val="0"/>
          <c:y val="2.0162080993582593E-3"/>
          <c:w val="9.8320227963651585E-2"/>
          <c:h val="8.3717191601050067E-2"/>
        </c:manualLayout>
      </c:layout>
      <c:overlay val="0"/>
    </c:legend>
    <c:plotVisOnly val="1"/>
    <c:dispBlanksAs val="gap"/>
    <c:showDLblsOverMax val="0"/>
  </c:chart>
  <c:txPr>
    <a:bodyPr/>
    <a:lstStyle/>
    <a:p>
      <a:pPr>
        <a:defRPr>
          <a:solidFill>
            <a:srgbClr val="002060"/>
          </a:solidFill>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BE"/>
  <c:roundedCorners val="0"/>
  <mc:AlternateContent xmlns:mc="http://schemas.openxmlformats.org/markup-compatibility/2006">
    <mc:Choice xmlns:c14="http://schemas.microsoft.com/office/drawing/2007/8/2/chart" Requires="c14">
      <c14:style val="135"/>
    </mc:Choice>
    <mc:Fallback>
      <c:style val="35"/>
    </mc:Fallback>
  </mc:AlternateContent>
  <c:chart>
    <c:autoTitleDeleted val="0"/>
    <c:plotArea>
      <c:layout>
        <c:manualLayout>
          <c:layoutTarget val="inner"/>
          <c:xMode val="edge"/>
          <c:yMode val="edge"/>
          <c:x val="3.6424759405074392E-2"/>
          <c:y val="8.4183628719615933E-2"/>
          <c:w val="0.94829746281714788"/>
          <c:h val="0.76308149403152803"/>
        </c:manualLayout>
      </c:layout>
      <c:barChart>
        <c:barDir val="col"/>
        <c:grouping val="clustered"/>
        <c:varyColors val="0"/>
        <c:ser>
          <c:idx val="0"/>
          <c:order val="0"/>
          <c:tx>
            <c:strRef>
              <c:f>'Data dir costs'!$B$47</c:f>
              <c:strCache>
                <c:ptCount val="1"/>
                <c:pt idx="0">
                  <c:v>2007</c:v>
                </c:pt>
              </c:strCache>
            </c:strRef>
          </c:tx>
          <c:invertIfNegative val="0"/>
          <c:cat>
            <c:strRef>
              <c:f>'Data dir costs'!$A$48:$A$57</c:f>
              <c:strCache>
                <c:ptCount val="8"/>
                <c:pt idx="0">
                  <c:v>Belgium</c:v>
                </c:pt>
                <c:pt idx="1">
                  <c:v>Bulgaria</c:v>
                </c:pt>
                <c:pt idx="2">
                  <c:v>Czech Republic</c:v>
                </c:pt>
                <c:pt idx="3">
                  <c:v>Denmark</c:v>
                </c:pt>
                <c:pt idx="4">
                  <c:v>France</c:v>
                </c:pt>
                <c:pt idx="5">
                  <c:v>Germany</c:v>
                </c:pt>
                <c:pt idx="6">
                  <c:v>Italy</c:v>
                </c:pt>
                <c:pt idx="7">
                  <c:v>UK</c:v>
                </c:pt>
              </c:strCache>
            </c:strRef>
          </c:cat>
          <c:val>
            <c:numRef>
              <c:f>'Data dir costs'!$B$48:$B$57</c:f>
              <c:numCache>
                <c:formatCode>0.00</c:formatCode>
                <c:ptCount val="8"/>
                <c:pt idx="0">
                  <c:v>4.0999999999999996</c:v>
                </c:pt>
                <c:pt idx="1">
                  <c:v>0</c:v>
                </c:pt>
                <c:pt idx="2" formatCode="General">
                  <c:v>1.3652</c:v>
                </c:pt>
                <c:pt idx="3">
                  <c:v>15</c:v>
                </c:pt>
                <c:pt idx="4">
                  <c:v>0</c:v>
                </c:pt>
                <c:pt idx="5" formatCode="General">
                  <c:v>11.02</c:v>
                </c:pt>
                <c:pt idx="6">
                  <c:v>0</c:v>
                </c:pt>
                <c:pt idx="7">
                  <c:v>0</c:v>
                </c:pt>
              </c:numCache>
            </c:numRef>
          </c:val>
        </c:ser>
        <c:ser>
          <c:idx val="1"/>
          <c:order val="1"/>
          <c:tx>
            <c:strRef>
              <c:f>'Data dir costs'!$C$47</c:f>
              <c:strCache>
                <c:ptCount val="1"/>
                <c:pt idx="0">
                  <c:v>2008</c:v>
                </c:pt>
              </c:strCache>
            </c:strRef>
          </c:tx>
          <c:invertIfNegative val="0"/>
          <c:cat>
            <c:strRef>
              <c:f>'Data dir costs'!$A$48:$A$57</c:f>
              <c:strCache>
                <c:ptCount val="8"/>
                <c:pt idx="0">
                  <c:v>Belgium</c:v>
                </c:pt>
                <c:pt idx="1">
                  <c:v>Bulgaria</c:v>
                </c:pt>
                <c:pt idx="2">
                  <c:v>Czech Republic</c:v>
                </c:pt>
                <c:pt idx="3">
                  <c:v>Denmark</c:v>
                </c:pt>
                <c:pt idx="4">
                  <c:v>France</c:v>
                </c:pt>
                <c:pt idx="5">
                  <c:v>Germany</c:v>
                </c:pt>
                <c:pt idx="6">
                  <c:v>Italy</c:v>
                </c:pt>
                <c:pt idx="7">
                  <c:v>UK</c:v>
                </c:pt>
              </c:strCache>
            </c:strRef>
          </c:cat>
          <c:val>
            <c:numRef>
              <c:f>'Data dir costs'!$C$48:$C$57</c:f>
              <c:numCache>
                <c:formatCode>0.00</c:formatCode>
                <c:ptCount val="8"/>
                <c:pt idx="0">
                  <c:v>4.9000000000000004</c:v>
                </c:pt>
                <c:pt idx="1">
                  <c:v>0</c:v>
                </c:pt>
                <c:pt idx="2" formatCode="General">
                  <c:v>1.6300000000000001</c:v>
                </c:pt>
                <c:pt idx="3">
                  <c:v>7</c:v>
                </c:pt>
                <c:pt idx="4">
                  <c:v>0</c:v>
                </c:pt>
                <c:pt idx="5" formatCode="General">
                  <c:v>11.6</c:v>
                </c:pt>
                <c:pt idx="6">
                  <c:v>1.7089999999999979</c:v>
                </c:pt>
                <c:pt idx="7">
                  <c:v>0</c:v>
                </c:pt>
              </c:numCache>
            </c:numRef>
          </c:val>
        </c:ser>
        <c:ser>
          <c:idx val="2"/>
          <c:order val="2"/>
          <c:tx>
            <c:strRef>
              <c:f>'Data dir costs'!$D$47</c:f>
              <c:strCache>
                <c:ptCount val="1"/>
                <c:pt idx="0">
                  <c:v>2009</c:v>
                </c:pt>
              </c:strCache>
            </c:strRef>
          </c:tx>
          <c:invertIfNegative val="0"/>
          <c:cat>
            <c:strRef>
              <c:f>'Data dir costs'!$A$48:$A$57</c:f>
              <c:strCache>
                <c:ptCount val="8"/>
                <c:pt idx="0">
                  <c:v>Belgium</c:v>
                </c:pt>
                <c:pt idx="1">
                  <c:v>Bulgaria</c:v>
                </c:pt>
                <c:pt idx="2">
                  <c:v>Czech Republic</c:v>
                </c:pt>
                <c:pt idx="3">
                  <c:v>Denmark</c:v>
                </c:pt>
                <c:pt idx="4">
                  <c:v>France</c:v>
                </c:pt>
                <c:pt idx="5">
                  <c:v>Germany</c:v>
                </c:pt>
                <c:pt idx="6">
                  <c:v>Italy</c:v>
                </c:pt>
                <c:pt idx="7">
                  <c:v>UK</c:v>
                </c:pt>
              </c:strCache>
            </c:strRef>
          </c:cat>
          <c:val>
            <c:numRef>
              <c:f>'Data dir costs'!$D$48:$D$57</c:f>
              <c:numCache>
                <c:formatCode>0.00</c:formatCode>
                <c:ptCount val="8"/>
                <c:pt idx="0">
                  <c:v>6.1</c:v>
                </c:pt>
                <c:pt idx="1">
                  <c:v>1.1200000000000001</c:v>
                </c:pt>
                <c:pt idx="2" formatCode="General">
                  <c:v>2.0872000000000002</c:v>
                </c:pt>
                <c:pt idx="3">
                  <c:v>15</c:v>
                </c:pt>
                <c:pt idx="4">
                  <c:v>0</c:v>
                </c:pt>
                <c:pt idx="5" formatCode="General">
                  <c:v>13.14</c:v>
                </c:pt>
                <c:pt idx="6">
                  <c:v>2.5209999999999999</c:v>
                </c:pt>
                <c:pt idx="7">
                  <c:v>0</c:v>
                </c:pt>
              </c:numCache>
            </c:numRef>
          </c:val>
        </c:ser>
        <c:ser>
          <c:idx val="3"/>
          <c:order val="3"/>
          <c:tx>
            <c:strRef>
              <c:f>'Data dir costs'!$E$47</c:f>
              <c:strCache>
                <c:ptCount val="1"/>
                <c:pt idx="0">
                  <c:v>2010</c:v>
                </c:pt>
              </c:strCache>
            </c:strRef>
          </c:tx>
          <c:invertIfNegative val="0"/>
          <c:cat>
            <c:strRef>
              <c:f>'Data dir costs'!$A$48:$A$57</c:f>
              <c:strCache>
                <c:ptCount val="8"/>
                <c:pt idx="0">
                  <c:v>Belgium</c:v>
                </c:pt>
                <c:pt idx="1">
                  <c:v>Bulgaria</c:v>
                </c:pt>
                <c:pt idx="2">
                  <c:v>Czech Republic</c:v>
                </c:pt>
                <c:pt idx="3">
                  <c:v>Denmark</c:v>
                </c:pt>
                <c:pt idx="4">
                  <c:v>France</c:v>
                </c:pt>
                <c:pt idx="5">
                  <c:v>Germany</c:v>
                </c:pt>
                <c:pt idx="6">
                  <c:v>Italy</c:v>
                </c:pt>
                <c:pt idx="7">
                  <c:v>UK</c:v>
                </c:pt>
              </c:strCache>
            </c:strRef>
          </c:cat>
          <c:val>
            <c:numRef>
              <c:f>'Data dir costs'!$E$48:$E$57</c:f>
              <c:numCache>
                <c:formatCode>0.00</c:formatCode>
                <c:ptCount val="8"/>
                <c:pt idx="0">
                  <c:v>6.7</c:v>
                </c:pt>
                <c:pt idx="1">
                  <c:v>1.55</c:v>
                </c:pt>
                <c:pt idx="2" formatCode="General">
                  <c:v>6.6536</c:v>
                </c:pt>
                <c:pt idx="3">
                  <c:v>12</c:v>
                </c:pt>
                <c:pt idx="4">
                  <c:v>4.5</c:v>
                </c:pt>
                <c:pt idx="5" formatCode="General">
                  <c:v>20.47</c:v>
                </c:pt>
                <c:pt idx="6">
                  <c:v>3.3979999999999997</c:v>
                </c:pt>
                <c:pt idx="7">
                  <c:v>7.1099999999999985</c:v>
                </c:pt>
              </c:numCache>
            </c:numRef>
          </c:val>
        </c:ser>
        <c:ser>
          <c:idx val="4"/>
          <c:order val="4"/>
          <c:tx>
            <c:strRef>
              <c:f>'Data dir costs'!$F$47</c:f>
              <c:strCache>
                <c:ptCount val="1"/>
                <c:pt idx="0">
                  <c:v>2011</c:v>
                </c:pt>
              </c:strCache>
            </c:strRef>
          </c:tx>
          <c:invertIfNegative val="0"/>
          <c:cat>
            <c:strRef>
              <c:f>'Data dir costs'!$A$48:$A$57</c:f>
              <c:strCache>
                <c:ptCount val="8"/>
                <c:pt idx="0">
                  <c:v>Belgium</c:v>
                </c:pt>
                <c:pt idx="1">
                  <c:v>Bulgaria</c:v>
                </c:pt>
                <c:pt idx="2">
                  <c:v>Czech Republic</c:v>
                </c:pt>
                <c:pt idx="3">
                  <c:v>Denmark</c:v>
                </c:pt>
                <c:pt idx="4">
                  <c:v>France</c:v>
                </c:pt>
                <c:pt idx="5">
                  <c:v>Germany</c:v>
                </c:pt>
                <c:pt idx="6">
                  <c:v>Italy</c:v>
                </c:pt>
                <c:pt idx="7">
                  <c:v>UK</c:v>
                </c:pt>
              </c:strCache>
            </c:strRef>
          </c:cat>
          <c:val>
            <c:numRef>
              <c:f>'Data dir costs'!$F$48:$F$57</c:f>
              <c:numCache>
                <c:formatCode>0.00</c:formatCode>
                <c:ptCount val="8"/>
                <c:pt idx="0">
                  <c:v>7.6</c:v>
                </c:pt>
                <c:pt idx="1">
                  <c:v>1.9100000000000001</c:v>
                </c:pt>
                <c:pt idx="2" formatCode="General">
                  <c:v>20.8</c:v>
                </c:pt>
                <c:pt idx="3">
                  <c:v>8</c:v>
                </c:pt>
                <c:pt idx="4">
                  <c:v>7.5</c:v>
                </c:pt>
                <c:pt idx="5" formatCode="General">
                  <c:v>35.300000000000004</c:v>
                </c:pt>
                <c:pt idx="6">
                  <c:v>6.5</c:v>
                </c:pt>
                <c:pt idx="7">
                  <c:v>8.34</c:v>
                </c:pt>
              </c:numCache>
            </c:numRef>
          </c:val>
        </c:ser>
        <c:ser>
          <c:idx val="5"/>
          <c:order val="5"/>
          <c:tx>
            <c:strRef>
              <c:f>'Data dir costs'!$G$47</c:f>
              <c:strCache>
                <c:ptCount val="1"/>
                <c:pt idx="0">
                  <c:v>2012</c:v>
                </c:pt>
              </c:strCache>
            </c:strRef>
          </c:tx>
          <c:invertIfNegative val="0"/>
          <c:cat>
            <c:strRef>
              <c:f>'Data dir costs'!$A$48:$A$57</c:f>
              <c:strCache>
                <c:ptCount val="8"/>
                <c:pt idx="0">
                  <c:v>Belgium</c:v>
                </c:pt>
                <c:pt idx="1">
                  <c:v>Bulgaria</c:v>
                </c:pt>
                <c:pt idx="2">
                  <c:v>Czech Republic</c:v>
                </c:pt>
                <c:pt idx="3">
                  <c:v>Denmark</c:v>
                </c:pt>
                <c:pt idx="4">
                  <c:v>France</c:v>
                </c:pt>
                <c:pt idx="5">
                  <c:v>Germany</c:v>
                </c:pt>
                <c:pt idx="6">
                  <c:v>Italy</c:v>
                </c:pt>
                <c:pt idx="7">
                  <c:v>UK</c:v>
                </c:pt>
              </c:strCache>
            </c:strRef>
          </c:cat>
          <c:val>
            <c:numRef>
              <c:f>'Data dir costs'!$G$48:$G$57</c:f>
              <c:numCache>
                <c:formatCode>0.00</c:formatCode>
                <c:ptCount val="8"/>
                <c:pt idx="0">
                  <c:v>8.6</c:v>
                </c:pt>
                <c:pt idx="1">
                  <c:v>0</c:v>
                </c:pt>
                <c:pt idx="2" formatCode="General">
                  <c:v>28</c:v>
                </c:pt>
                <c:pt idx="3">
                  <c:v>10</c:v>
                </c:pt>
                <c:pt idx="4">
                  <c:v>10.5</c:v>
                </c:pt>
                <c:pt idx="5">
                  <c:v>35.92</c:v>
                </c:pt>
                <c:pt idx="6">
                  <c:v>0</c:v>
                </c:pt>
                <c:pt idx="7">
                  <c:v>9.9500000000000028</c:v>
                </c:pt>
              </c:numCache>
            </c:numRef>
          </c:val>
        </c:ser>
        <c:ser>
          <c:idx val="6"/>
          <c:order val="6"/>
          <c:tx>
            <c:strRef>
              <c:f>'Data dir costs'!$H$47</c:f>
              <c:strCache>
                <c:ptCount val="1"/>
                <c:pt idx="0">
                  <c:v>2013</c:v>
                </c:pt>
              </c:strCache>
            </c:strRef>
          </c:tx>
          <c:invertIfNegative val="0"/>
          <c:cat>
            <c:strRef>
              <c:f>'Data dir costs'!$A$48:$A$57</c:f>
              <c:strCache>
                <c:ptCount val="8"/>
                <c:pt idx="0">
                  <c:v>Belgium</c:v>
                </c:pt>
                <c:pt idx="1">
                  <c:v>Bulgaria</c:v>
                </c:pt>
                <c:pt idx="2">
                  <c:v>Czech Republic</c:v>
                </c:pt>
                <c:pt idx="3">
                  <c:v>Denmark</c:v>
                </c:pt>
                <c:pt idx="4">
                  <c:v>France</c:v>
                </c:pt>
                <c:pt idx="5">
                  <c:v>Germany</c:v>
                </c:pt>
                <c:pt idx="6">
                  <c:v>Italy</c:v>
                </c:pt>
                <c:pt idx="7">
                  <c:v>UK</c:v>
                </c:pt>
              </c:strCache>
            </c:strRef>
          </c:cat>
          <c:val>
            <c:numRef>
              <c:f>'Data dir costs'!$H$48:$H$57</c:f>
              <c:numCache>
                <c:formatCode>0.00</c:formatCode>
                <c:ptCount val="8"/>
                <c:pt idx="0">
                  <c:v>0</c:v>
                </c:pt>
                <c:pt idx="1">
                  <c:v>0</c:v>
                </c:pt>
                <c:pt idx="2" formatCode="General">
                  <c:v>0</c:v>
                </c:pt>
                <c:pt idx="3">
                  <c:v>0</c:v>
                </c:pt>
                <c:pt idx="4">
                  <c:v>13.5</c:v>
                </c:pt>
                <c:pt idx="5">
                  <c:v>0</c:v>
                </c:pt>
                <c:pt idx="6">
                  <c:v>0</c:v>
                </c:pt>
                <c:pt idx="7">
                  <c:v>15.04</c:v>
                </c:pt>
              </c:numCache>
            </c:numRef>
          </c:val>
        </c:ser>
        <c:ser>
          <c:idx val="7"/>
          <c:order val="7"/>
          <c:tx>
            <c:strRef>
              <c:f>'Data dir costs'!$I$47</c:f>
              <c:strCache>
                <c:ptCount val="1"/>
                <c:pt idx="0">
                  <c:v>2014</c:v>
                </c:pt>
              </c:strCache>
            </c:strRef>
          </c:tx>
          <c:invertIfNegative val="0"/>
          <c:cat>
            <c:strRef>
              <c:f>'Data dir costs'!$A$48:$A$57</c:f>
              <c:strCache>
                <c:ptCount val="8"/>
                <c:pt idx="0">
                  <c:v>Belgium</c:v>
                </c:pt>
                <c:pt idx="1">
                  <c:v>Bulgaria</c:v>
                </c:pt>
                <c:pt idx="2">
                  <c:v>Czech Republic</c:v>
                </c:pt>
                <c:pt idx="3">
                  <c:v>Denmark</c:v>
                </c:pt>
                <c:pt idx="4">
                  <c:v>France</c:v>
                </c:pt>
                <c:pt idx="5">
                  <c:v>Germany</c:v>
                </c:pt>
                <c:pt idx="6">
                  <c:v>Italy</c:v>
                </c:pt>
                <c:pt idx="7">
                  <c:v>UK</c:v>
                </c:pt>
              </c:strCache>
            </c:strRef>
          </c:cat>
          <c:val>
            <c:numRef>
              <c:f>'Data dir costs'!$I$48:$I$57</c:f>
              <c:numCache>
                <c:formatCode>0.00</c:formatCode>
                <c:ptCount val="8"/>
                <c:pt idx="0">
                  <c:v>0</c:v>
                </c:pt>
                <c:pt idx="1">
                  <c:v>0</c:v>
                </c:pt>
                <c:pt idx="2" formatCode="General">
                  <c:v>0</c:v>
                </c:pt>
                <c:pt idx="3">
                  <c:v>0</c:v>
                </c:pt>
                <c:pt idx="4">
                  <c:v>0</c:v>
                </c:pt>
                <c:pt idx="5">
                  <c:v>0</c:v>
                </c:pt>
                <c:pt idx="6">
                  <c:v>0</c:v>
                </c:pt>
                <c:pt idx="7">
                  <c:v>17.439999999999987</c:v>
                </c:pt>
              </c:numCache>
            </c:numRef>
          </c:val>
        </c:ser>
        <c:ser>
          <c:idx val="8"/>
          <c:order val="8"/>
          <c:tx>
            <c:strRef>
              <c:f>'Data dir costs'!$J$47</c:f>
              <c:strCache>
                <c:ptCount val="1"/>
                <c:pt idx="0">
                  <c:v>2020</c:v>
                </c:pt>
              </c:strCache>
            </c:strRef>
          </c:tx>
          <c:invertIfNegative val="0"/>
          <c:cat>
            <c:strRef>
              <c:f>'Data dir costs'!$A$48:$A$57</c:f>
              <c:strCache>
                <c:ptCount val="8"/>
                <c:pt idx="0">
                  <c:v>Belgium</c:v>
                </c:pt>
                <c:pt idx="1">
                  <c:v>Bulgaria</c:v>
                </c:pt>
                <c:pt idx="2">
                  <c:v>Czech Republic</c:v>
                </c:pt>
                <c:pt idx="3">
                  <c:v>Denmark</c:v>
                </c:pt>
                <c:pt idx="4">
                  <c:v>France</c:v>
                </c:pt>
                <c:pt idx="5">
                  <c:v>Germany</c:v>
                </c:pt>
                <c:pt idx="6">
                  <c:v>Italy</c:v>
                </c:pt>
                <c:pt idx="7">
                  <c:v>UK</c:v>
                </c:pt>
              </c:strCache>
            </c:strRef>
          </c:cat>
          <c:val>
            <c:numRef>
              <c:f>'Data dir costs'!$J$48:$J$57</c:f>
              <c:numCache>
                <c:formatCode>0.00</c:formatCode>
                <c:ptCount val="8"/>
                <c:pt idx="0">
                  <c:v>17</c:v>
                </c:pt>
                <c:pt idx="1">
                  <c:v>0</c:v>
                </c:pt>
                <c:pt idx="2" formatCode="General">
                  <c:v>0</c:v>
                </c:pt>
                <c:pt idx="3">
                  <c:v>0</c:v>
                </c:pt>
                <c:pt idx="4">
                  <c:v>0</c:v>
                </c:pt>
                <c:pt idx="5">
                  <c:v>0</c:v>
                </c:pt>
                <c:pt idx="6">
                  <c:v>0</c:v>
                </c:pt>
                <c:pt idx="7">
                  <c:v>0</c:v>
                </c:pt>
              </c:numCache>
            </c:numRef>
          </c:val>
        </c:ser>
        <c:dLbls>
          <c:showLegendKey val="0"/>
          <c:showVal val="0"/>
          <c:showCatName val="0"/>
          <c:showSerName val="0"/>
          <c:showPercent val="0"/>
          <c:showBubbleSize val="0"/>
        </c:dLbls>
        <c:gapWidth val="150"/>
        <c:axId val="32829440"/>
        <c:axId val="32830976"/>
      </c:barChart>
      <c:catAx>
        <c:axId val="32829440"/>
        <c:scaling>
          <c:orientation val="minMax"/>
        </c:scaling>
        <c:delete val="0"/>
        <c:axPos val="b"/>
        <c:majorTickMark val="out"/>
        <c:minorTickMark val="none"/>
        <c:tickLblPos val="nextTo"/>
        <c:txPr>
          <a:bodyPr/>
          <a:lstStyle/>
          <a:p>
            <a:pPr>
              <a:defRPr sz="1000" b="1"/>
            </a:pPr>
            <a:endParaRPr lang="fr-FR"/>
          </a:p>
        </c:txPr>
        <c:crossAx val="32830976"/>
        <c:crosses val="autoZero"/>
        <c:auto val="1"/>
        <c:lblAlgn val="ctr"/>
        <c:lblOffset val="100"/>
        <c:noMultiLvlLbl val="0"/>
      </c:catAx>
      <c:valAx>
        <c:axId val="32830976"/>
        <c:scaling>
          <c:orientation val="minMax"/>
        </c:scaling>
        <c:delete val="0"/>
        <c:axPos val="l"/>
        <c:majorGridlines/>
        <c:numFmt formatCode="0" sourceLinked="0"/>
        <c:majorTickMark val="out"/>
        <c:minorTickMark val="none"/>
        <c:tickLblPos val="nextTo"/>
        <c:txPr>
          <a:bodyPr/>
          <a:lstStyle/>
          <a:p>
            <a:pPr>
              <a:defRPr sz="1000" b="1"/>
            </a:pPr>
            <a:endParaRPr lang="fr-FR"/>
          </a:p>
        </c:txPr>
        <c:crossAx val="32829440"/>
        <c:crosses val="autoZero"/>
        <c:crossBetween val="between"/>
      </c:valAx>
    </c:plotArea>
    <c:legend>
      <c:legendPos val="t"/>
      <c:layout>
        <c:manualLayout>
          <c:xMode val="edge"/>
          <c:yMode val="edge"/>
          <c:x val="0.19867093175853018"/>
          <c:y val="0.92853417521509951"/>
          <c:w val="0.58043580489938751"/>
          <c:h val="4.7217747410781524E-2"/>
        </c:manualLayout>
      </c:layout>
      <c:overlay val="0"/>
      <c:txPr>
        <a:bodyPr/>
        <a:lstStyle/>
        <a:p>
          <a:pPr>
            <a:defRPr sz="1200" b="1"/>
          </a:pPr>
          <a:endParaRPr lang="fr-FR"/>
        </a:p>
      </c:txPr>
    </c:legend>
    <c:plotVisOnly val="1"/>
    <c:dispBlanksAs val="gap"/>
    <c:showDLblsOverMax val="0"/>
  </c:chart>
  <c:txPr>
    <a:bodyPr/>
    <a:lstStyle/>
    <a:p>
      <a:pPr>
        <a:defRPr sz="1800"/>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B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3001387736177017E-2"/>
          <c:y val="8.7643229899874137E-2"/>
          <c:w val="0.94873595429470781"/>
          <c:h val="0.80528700514757623"/>
        </c:manualLayout>
      </c:layout>
      <c:barChart>
        <c:barDir val="col"/>
        <c:grouping val="clustered"/>
        <c:varyColors val="0"/>
        <c:ser>
          <c:idx val="0"/>
          <c:order val="0"/>
          <c:tx>
            <c:strRef>
              <c:f>'Tabelle6 (2)'!$B$3</c:f>
              <c:strCache>
                <c:ptCount val="1"/>
                <c:pt idx="0">
                  <c:v>1995</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(2)'!$B$4:$B$38</c:f>
            </c:numRef>
          </c:val>
        </c:ser>
        <c:ser>
          <c:idx val="1"/>
          <c:order val="1"/>
          <c:tx>
            <c:strRef>
              <c:f>'Tabelle6 (2)'!$C$3</c:f>
              <c:strCache>
                <c:ptCount val="1"/>
                <c:pt idx="0">
                  <c:v>1996</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(2)'!$C$4:$C$38</c:f>
            </c:numRef>
          </c:val>
        </c:ser>
        <c:ser>
          <c:idx val="2"/>
          <c:order val="2"/>
          <c:tx>
            <c:strRef>
              <c:f>'Tabelle6 (2)'!$D$3</c:f>
              <c:strCache>
                <c:ptCount val="1"/>
                <c:pt idx="0">
                  <c:v>1997</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(2)'!$D$4:$D$38</c:f>
            </c:numRef>
          </c:val>
        </c:ser>
        <c:ser>
          <c:idx val="3"/>
          <c:order val="3"/>
          <c:tx>
            <c:strRef>
              <c:f>'Tabelle6 (2)'!$E$3</c:f>
              <c:strCache>
                <c:ptCount val="1"/>
                <c:pt idx="0">
                  <c:v>1998</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(2)'!$E$4:$E$38</c:f>
            </c:numRef>
          </c:val>
        </c:ser>
        <c:ser>
          <c:idx val="4"/>
          <c:order val="4"/>
          <c:tx>
            <c:strRef>
              <c:f>'Tabelle6 (2)'!$F$3</c:f>
              <c:strCache>
                <c:ptCount val="1"/>
                <c:pt idx="0">
                  <c:v>1999</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(2)'!$F$4:$F$38</c:f>
            </c:numRef>
          </c:val>
        </c:ser>
        <c:ser>
          <c:idx val="5"/>
          <c:order val="5"/>
          <c:tx>
            <c:strRef>
              <c:f>'Tabelle6 (2)'!$G$3</c:f>
              <c:strCache>
                <c:ptCount val="1"/>
                <c:pt idx="0">
                  <c:v>2000</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(2)'!$G$4:$G$38</c:f>
            </c:numRef>
          </c:val>
        </c:ser>
        <c:ser>
          <c:idx val="6"/>
          <c:order val="6"/>
          <c:tx>
            <c:strRef>
              <c:f>'Tabelle6 (2)'!$H$3</c:f>
              <c:strCache>
                <c:ptCount val="1"/>
                <c:pt idx="0">
                  <c:v>2001</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(2)'!$H$4:$H$38</c:f>
            </c:numRef>
          </c:val>
        </c:ser>
        <c:ser>
          <c:idx val="7"/>
          <c:order val="7"/>
          <c:tx>
            <c:strRef>
              <c:f>'Tabelle6 (2)'!$I$3</c:f>
              <c:strCache>
                <c:ptCount val="1"/>
                <c:pt idx="0">
                  <c:v>2002</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(2)'!$I$4:$I$38</c:f>
            </c:numRef>
          </c:val>
        </c:ser>
        <c:ser>
          <c:idx val="8"/>
          <c:order val="8"/>
          <c:tx>
            <c:strRef>
              <c:f>'Tabelle6 (2)'!$J$3</c:f>
              <c:strCache>
                <c:ptCount val="1"/>
                <c:pt idx="0">
                  <c:v>2003</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(2)'!$J$4:$J$38</c:f>
            </c:numRef>
          </c:val>
        </c:ser>
        <c:ser>
          <c:idx val="9"/>
          <c:order val="9"/>
          <c:tx>
            <c:strRef>
              <c:f>'Tabelle6 (2)'!$K$3</c:f>
              <c:strCache>
                <c:ptCount val="1"/>
                <c:pt idx="0">
                  <c:v>2004</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(2)'!$K$4:$K$38</c:f>
            </c:numRef>
          </c:val>
        </c:ser>
        <c:ser>
          <c:idx val="10"/>
          <c:order val="10"/>
          <c:tx>
            <c:strRef>
              <c:f>'Tabelle6 (2)'!$L$3</c:f>
              <c:strCache>
                <c:ptCount val="1"/>
                <c:pt idx="0">
                  <c:v>2005 (EUROSTAT)</c:v>
                </c:pt>
              </c:strCache>
            </c:strRef>
          </c:tx>
          <c:spPr>
            <a:solidFill>
              <a:schemeClr val="bg1">
                <a:lumMod val="40000"/>
                <a:lumOff val="60000"/>
              </a:schemeClr>
            </a:solidFill>
          </c:spPr>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(2)'!$L$4:$L$38</c:f>
              <c:numCache>
                <c:formatCode>0.0</c:formatCode>
                <c:ptCount val="13"/>
                <c:pt idx="0">
                  <c:v>14</c:v>
                </c:pt>
                <c:pt idx="1">
                  <c:v>2.8</c:v>
                </c:pt>
                <c:pt idx="2">
                  <c:v>11.8</c:v>
                </c:pt>
                <c:pt idx="3">
                  <c:v>4.5</c:v>
                </c:pt>
                <c:pt idx="4">
                  <c:v>28.3</c:v>
                </c:pt>
                <c:pt idx="5">
                  <c:v>26.9</c:v>
                </c:pt>
                <c:pt idx="6">
                  <c:v>11.3</c:v>
                </c:pt>
                <c:pt idx="7">
                  <c:v>10.5</c:v>
                </c:pt>
                <c:pt idx="8">
                  <c:v>4.5999999999999996</c:v>
                </c:pt>
                <c:pt idx="9">
                  <c:v>14.1</c:v>
                </c:pt>
                <c:pt idx="10">
                  <c:v>7.5</c:v>
                </c:pt>
                <c:pt idx="11">
                  <c:v>15</c:v>
                </c:pt>
                <c:pt idx="12">
                  <c:v>4.3</c:v>
                </c:pt>
              </c:numCache>
            </c:numRef>
          </c:val>
        </c:ser>
        <c:ser>
          <c:idx val="11"/>
          <c:order val="11"/>
          <c:tx>
            <c:strRef>
              <c:f>'Tabelle6 (2)'!$M$3</c:f>
              <c:strCache>
                <c:ptCount val="1"/>
                <c:pt idx="0">
                  <c:v>2006 (EUROSTAT)</c:v>
                </c:pt>
              </c:strCache>
            </c:strRef>
          </c:tx>
          <c:spPr>
            <a:solidFill>
              <a:schemeClr val="bg1">
                <a:lumMod val="60000"/>
                <a:lumOff val="40000"/>
              </a:schemeClr>
            </a:solidFill>
          </c:spPr>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(2)'!$M$4:$M$38</c:f>
              <c:numCache>
                <c:formatCode>0.0</c:formatCode>
                <c:ptCount val="13"/>
                <c:pt idx="0">
                  <c:v>14.6</c:v>
                </c:pt>
                <c:pt idx="1">
                  <c:v>3.9</c:v>
                </c:pt>
                <c:pt idx="2">
                  <c:v>11.2</c:v>
                </c:pt>
                <c:pt idx="3">
                  <c:v>4.9000000000000004</c:v>
                </c:pt>
                <c:pt idx="4">
                  <c:v>25.9</c:v>
                </c:pt>
                <c:pt idx="5">
                  <c:v>24</c:v>
                </c:pt>
                <c:pt idx="6">
                  <c:v>12.5</c:v>
                </c:pt>
                <c:pt idx="7">
                  <c:v>12</c:v>
                </c:pt>
                <c:pt idx="8">
                  <c:v>3.7</c:v>
                </c:pt>
                <c:pt idx="9">
                  <c:v>14.5</c:v>
                </c:pt>
                <c:pt idx="10">
                  <c:v>7.9</c:v>
                </c:pt>
                <c:pt idx="11">
                  <c:v>17.7</c:v>
                </c:pt>
                <c:pt idx="12">
                  <c:v>4.5999999999999996</c:v>
                </c:pt>
              </c:numCache>
            </c:numRef>
          </c:val>
        </c:ser>
        <c:ser>
          <c:idx val="12"/>
          <c:order val="12"/>
          <c:tx>
            <c:strRef>
              <c:f>'Tabelle6 (2)'!$N$3</c:f>
              <c:strCache>
                <c:ptCount val="1"/>
                <c:pt idx="0">
                  <c:v>2007 (EUROSTAT)</c:v>
                </c:pt>
              </c:strCache>
            </c:strRef>
          </c:tx>
          <c:spPr>
            <a:solidFill>
              <a:schemeClr val="bg1">
                <a:lumMod val="75000"/>
              </a:schemeClr>
            </a:solidFill>
          </c:spPr>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(2)'!$N$4:$N$38</c:f>
              <c:numCache>
                <c:formatCode>0.0</c:formatCode>
                <c:ptCount val="13"/>
                <c:pt idx="0">
                  <c:v>15.5</c:v>
                </c:pt>
                <c:pt idx="1">
                  <c:v>4.2</c:v>
                </c:pt>
                <c:pt idx="2">
                  <c:v>7.5</c:v>
                </c:pt>
                <c:pt idx="3">
                  <c:v>4.7</c:v>
                </c:pt>
                <c:pt idx="4">
                  <c:v>29</c:v>
                </c:pt>
                <c:pt idx="5">
                  <c:v>26</c:v>
                </c:pt>
                <c:pt idx="6">
                  <c:v>13.3</c:v>
                </c:pt>
                <c:pt idx="7">
                  <c:v>14.8</c:v>
                </c:pt>
                <c:pt idx="8">
                  <c:v>4.5999999999999996</c:v>
                </c:pt>
                <c:pt idx="9">
                  <c:v>13.7</c:v>
                </c:pt>
                <c:pt idx="10">
                  <c:v>7.5</c:v>
                </c:pt>
                <c:pt idx="11">
                  <c:v>19.7</c:v>
                </c:pt>
                <c:pt idx="12">
                  <c:v>5.0999999999999996</c:v>
                </c:pt>
              </c:numCache>
            </c:numRef>
          </c:val>
        </c:ser>
        <c:ser>
          <c:idx val="13"/>
          <c:order val="13"/>
          <c:tx>
            <c:strRef>
              <c:f>'Tabelle6 (2)'!$O$3</c:f>
              <c:strCache>
                <c:ptCount val="1"/>
                <c:pt idx="0">
                  <c:v>2008 (EUROSTAT)</c:v>
                </c:pt>
              </c:strCache>
            </c:strRef>
          </c:tx>
          <c:spPr>
            <a:solidFill>
              <a:schemeClr val="tx2">
                <a:lumMod val="75000"/>
              </a:schemeClr>
            </a:solidFill>
          </c:spPr>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(2)'!$O$4:$O$38</c:f>
              <c:numCache>
                <c:formatCode>0.0</c:formatCode>
                <c:ptCount val="13"/>
                <c:pt idx="0">
                  <c:v>16.7</c:v>
                </c:pt>
                <c:pt idx="1">
                  <c:v>5.3</c:v>
                </c:pt>
                <c:pt idx="2">
                  <c:v>7.4</c:v>
                </c:pt>
                <c:pt idx="3">
                  <c:v>5.2</c:v>
                </c:pt>
                <c:pt idx="4">
                  <c:v>28.7</c:v>
                </c:pt>
                <c:pt idx="5">
                  <c:v>31</c:v>
                </c:pt>
                <c:pt idx="6">
                  <c:v>14.4</c:v>
                </c:pt>
                <c:pt idx="7">
                  <c:v>15.4</c:v>
                </c:pt>
                <c:pt idx="8">
                  <c:v>5.6</c:v>
                </c:pt>
                <c:pt idx="9">
                  <c:v>16.600000000000001</c:v>
                </c:pt>
                <c:pt idx="10">
                  <c:v>8.9</c:v>
                </c:pt>
                <c:pt idx="11">
                  <c:v>20.6</c:v>
                </c:pt>
                <c:pt idx="12">
                  <c:v>5.6</c:v>
                </c:pt>
              </c:numCache>
            </c:numRef>
          </c:val>
        </c:ser>
        <c:ser>
          <c:idx val="14"/>
          <c:order val="14"/>
          <c:tx>
            <c:strRef>
              <c:f>'Tabelle6 (2)'!$P$3</c:f>
              <c:strCache>
                <c:ptCount val="1"/>
                <c:pt idx="0">
                  <c:v>2010 (NREAP)</c:v>
                </c:pt>
              </c:strCache>
            </c:strRef>
          </c:tx>
          <c:spPr>
            <a:solidFill>
              <a:srgbClr val="FF0000"/>
            </a:solidFill>
          </c:spPr>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(2)'!$P$4:$P$38</c:f>
              <c:numCache>
                <c:formatCode>0.0</c:formatCode>
                <c:ptCount val="13"/>
                <c:pt idx="0">
                  <c:v>19.399999999999999</c:v>
                </c:pt>
                <c:pt idx="1">
                  <c:v>4.8</c:v>
                </c:pt>
                <c:pt idx="2">
                  <c:v>10.6</c:v>
                </c:pt>
                <c:pt idx="3">
                  <c:v>7.4</c:v>
                </c:pt>
                <c:pt idx="4">
                  <c:v>34.300000000000004</c:v>
                </c:pt>
                <c:pt idx="5">
                  <c:v>25.8</c:v>
                </c:pt>
                <c:pt idx="6">
                  <c:v>15.4</c:v>
                </c:pt>
                <c:pt idx="7">
                  <c:v>17.399999999999999</c:v>
                </c:pt>
                <c:pt idx="8">
                  <c:v>6.6</c:v>
                </c:pt>
                <c:pt idx="9">
                  <c:v>18.7</c:v>
                </c:pt>
                <c:pt idx="10">
                  <c:v>8.6</c:v>
                </c:pt>
                <c:pt idx="11">
                  <c:v>28.8</c:v>
                </c:pt>
                <c:pt idx="12">
                  <c:v>8.6</c:v>
                </c:pt>
              </c:numCache>
            </c:numRef>
          </c:val>
        </c:ser>
        <c:ser>
          <c:idx val="15"/>
          <c:order val="15"/>
          <c:tx>
            <c:strRef>
              <c:f>'Tabelle6 (2)'!$Q$3</c:f>
              <c:strCache>
                <c:ptCount val="1"/>
                <c:pt idx="0">
                  <c:v>2010 (Target)</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(2)'!$Q$4:$Q$38</c:f>
            </c:numRef>
          </c:val>
        </c:ser>
        <c:ser>
          <c:idx val="16"/>
          <c:order val="16"/>
          <c:tx>
            <c:strRef>
              <c:f>'Tabelle6 (2)'!$R$3</c:f>
              <c:strCache>
                <c:ptCount val="1"/>
                <c:pt idx="0">
                  <c:v>2015 (NREAP)</c:v>
                </c:pt>
              </c:strCache>
            </c:strRef>
          </c:tx>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(2)'!$R$4:$R$38</c:f>
            </c:numRef>
          </c:val>
        </c:ser>
        <c:ser>
          <c:idx val="17"/>
          <c:order val="17"/>
          <c:tx>
            <c:strRef>
              <c:f>'Tabelle6 (2)'!$S$3</c:f>
              <c:strCache>
                <c:ptCount val="1"/>
                <c:pt idx="0">
                  <c:v>2020 (NREAP)</c:v>
                </c:pt>
              </c:strCache>
            </c:strRef>
          </c:tx>
          <c:spPr>
            <a:solidFill>
              <a:srgbClr val="FF6600"/>
            </a:solidFill>
          </c:spPr>
          <c:invertIfNegative val="0"/>
          <c:cat>
            <c:strRef>
              <c:f>'Tabelle6 (2)'!$A$4:$A$38</c:f>
              <c:strCache>
                <c:ptCount val="13"/>
                <c:pt idx="0">
                  <c:v>EU (27 countries)</c:v>
                </c:pt>
                <c:pt idx="1">
                  <c:v>Belgium</c:v>
                </c:pt>
                <c:pt idx="2">
                  <c:v>Bulgaria</c:v>
                </c:pt>
                <c:pt idx="3">
                  <c:v>Czech Rep.</c:v>
                </c:pt>
                <c:pt idx="4">
                  <c:v>Denmark</c:v>
                </c:pt>
                <c:pt idx="5">
                  <c:v>Finland</c:v>
                </c:pt>
                <c:pt idx="6">
                  <c:v>France</c:v>
                </c:pt>
                <c:pt idx="7">
                  <c:v>Germany</c:v>
                </c:pt>
                <c:pt idx="8">
                  <c:v>Hungary</c:v>
                </c:pt>
                <c:pt idx="9">
                  <c:v>Italy</c:v>
                </c:pt>
                <c:pt idx="10">
                  <c:v>Netherlands</c:v>
                </c:pt>
                <c:pt idx="11">
                  <c:v>Spain</c:v>
                </c:pt>
                <c:pt idx="12">
                  <c:v>UK</c:v>
                </c:pt>
              </c:strCache>
            </c:strRef>
          </c:cat>
          <c:val>
            <c:numRef>
              <c:f>'Tabelle6 (2)'!$S$4:$S$38</c:f>
              <c:numCache>
                <c:formatCode>0.0</c:formatCode>
                <c:ptCount val="13"/>
                <c:pt idx="0">
                  <c:v>34</c:v>
                </c:pt>
                <c:pt idx="1">
                  <c:v>20.9</c:v>
                </c:pt>
                <c:pt idx="2">
                  <c:v>20.6</c:v>
                </c:pt>
                <c:pt idx="3">
                  <c:v>14.4</c:v>
                </c:pt>
                <c:pt idx="4">
                  <c:v>51.9</c:v>
                </c:pt>
                <c:pt idx="5">
                  <c:v>32.800000000000004</c:v>
                </c:pt>
                <c:pt idx="6">
                  <c:v>27.1</c:v>
                </c:pt>
                <c:pt idx="7">
                  <c:v>38.6</c:v>
                </c:pt>
                <c:pt idx="8">
                  <c:v>10.9</c:v>
                </c:pt>
                <c:pt idx="9">
                  <c:v>26.4</c:v>
                </c:pt>
                <c:pt idx="10">
                  <c:v>37</c:v>
                </c:pt>
                <c:pt idx="11">
                  <c:v>40</c:v>
                </c:pt>
                <c:pt idx="12">
                  <c:v>31</c:v>
                </c:pt>
              </c:numCache>
            </c:numRef>
          </c:val>
        </c:ser>
        <c:dLbls>
          <c:showLegendKey val="0"/>
          <c:showVal val="0"/>
          <c:showCatName val="0"/>
          <c:showSerName val="0"/>
          <c:showPercent val="0"/>
          <c:showBubbleSize val="0"/>
        </c:dLbls>
        <c:gapWidth val="150"/>
        <c:axId val="41851520"/>
        <c:axId val="41865600"/>
      </c:barChart>
      <c:catAx>
        <c:axId val="41851520"/>
        <c:scaling>
          <c:orientation val="minMax"/>
        </c:scaling>
        <c:delete val="0"/>
        <c:axPos val="b"/>
        <c:majorTickMark val="out"/>
        <c:minorTickMark val="none"/>
        <c:tickLblPos val="nextTo"/>
        <c:txPr>
          <a:bodyPr/>
          <a:lstStyle/>
          <a:p>
            <a:pPr>
              <a:defRPr sz="800" b="1"/>
            </a:pPr>
            <a:endParaRPr lang="fr-FR"/>
          </a:p>
        </c:txPr>
        <c:crossAx val="41865600"/>
        <c:crosses val="autoZero"/>
        <c:auto val="1"/>
        <c:lblAlgn val="ctr"/>
        <c:lblOffset val="100"/>
        <c:noMultiLvlLbl val="0"/>
      </c:catAx>
      <c:valAx>
        <c:axId val="41865600"/>
        <c:scaling>
          <c:orientation val="minMax"/>
        </c:scaling>
        <c:delete val="0"/>
        <c:axPos val="l"/>
        <c:majorGridlines>
          <c:spPr>
            <a:ln>
              <a:solidFill>
                <a:srgbClr val="FFFFFF">
                  <a:lumMod val="65000"/>
                </a:srgbClr>
              </a:solidFill>
            </a:ln>
          </c:spPr>
        </c:majorGridlines>
        <c:numFmt formatCode="0" sourceLinked="0"/>
        <c:majorTickMark val="out"/>
        <c:minorTickMark val="none"/>
        <c:tickLblPos val="nextTo"/>
        <c:txPr>
          <a:bodyPr/>
          <a:lstStyle/>
          <a:p>
            <a:pPr>
              <a:defRPr sz="1050" b="1"/>
            </a:pPr>
            <a:endParaRPr lang="fr-FR"/>
          </a:p>
        </c:txPr>
        <c:crossAx val="41851520"/>
        <c:crosses val="autoZero"/>
        <c:crossBetween val="between"/>
      </c:valAx>
      <c:spPr>
        <a:solidFill>
          <a:schemeClr val="tx1">
            <a:lumMod val="85000"/>
          </a:schemeClr>
        </a:solidFill>
      </c:spPr>
    </c:plotArea>
    <c:legend>
      <c:legendPos val="t"/>
      <c:layout>
        <c:manualLayout>
          <c:xMode val="edge"/>
          <c:yMode val="edge"/>
          <c:x val="6.666666666666668E-2"/>
          <c:y val="0.93122986334851776"/>
          <c:w val="0.9"/>
          <c:h val="4.5329037514350294E-2"/>
        </c:manualLayout>
      </c:layout>
      <c:overlay val="0"/>
      <c:txPr>
        <a:bodyPr/>
        <a:lstStyle/>
        <a:p>
          <a:pPr>
            <a:defRPr sz="1100" b="1"/>
          </a:pPr>
          <a:endParaRPr lang="fr-FR"/>
        </a:p>
      </c:txPr>
    </c:legend>
    <c:plotVisOnly val="1"/>
    <c:dispBlanksAs val="gap"/>
    <c:showDLblsOverMax val="0"/>
  </c:chart>
  <c:txPr>
    <a:bodyPr/>
    <a:lstStyle/>
    <a:p>
      <a:pPr>
        <a:defRPr>
          <a:solidFill>
            <a:srgbClr val="002060"/>
          </a:solidFill>
        </a:defRPr>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B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322499057439115E-2"/>
          <c:y val="1.5914687930297312E-2"/>
          <c:w val="0.91952929302326891"/>
          <c:h val="0.90725777943864827"/>
        </c:manualLayout>
      </c:layout>
      <c:barChart>
        <c:barDir val="col"/>
        <c:grouping val="clustered"/>
        <c:varyColors val="0"/>
        <c:ser>
          <c:idx val="0"/>
          <c:order val="0"/>
          <c:tx>
            <c:strRef>
              <c:f>Tabelle1!$B$1</c:f>
              <c:strCache>
                <c:ptCount val="1"/>
                <c:pt idx="0">
                  <c:v>%</c:v>
                </c:pt>
              </c:strCache>
            </c:strRef>
          </c:tx>
          <c:spPr>
            <a:solidFill>
              <a:srgbClr val="FF0000"/>
            </a:solidFill>
          </c:spPr>
          <c:invertIfNegative val="0"/>
          <c:dPt>
            <c:idx val="4"/>
            <c:invertIfNegative val="0"/>
            <c:bubble3D val="0"/>
            <c:spPr>
              <a:solidFill>
                <a:srgbClr val="00B050"/>
              </a:solidFill>
            </c:spPr>
          </c:dPt>
          <c:dPt>
            <c:idx val="7"/>
            <c:invertIfNegative val="0"/>
            <c:bubble3D val="0"/>
            <c:spPr>
              <a:solidFill>
                <a:srgbClr val="00B050"/>
              </a:solidFill>
            </c:spPr>
          </c:dPt>
          <c:dPt>
            <c:idx val="8"/>
            <c:invertIfNegative val="0"/>
            <c:bubble3D val="0"/>
            <c:spPr>
              <a:solidFill>
                <a:srgbClr val="00B050"/>
              </a:solidFill>
            </c:spPr>
          </c:dPt>
          <c:dLbls>
            <c:txPr>
              <a:bodyPr/>
              <a:lstStyle/>
              <a:p>
                <a:pPr>
                  <a:defRPr sz="1600" b="1" i="0" baseline="0">
                    <a:solidFill>
                      <a:schemeClr val="bg2">
                        <a:lumMod val="50000"/>
                      </a:schemeClr>
                    </a:solidFill>
                  </a:defRPr>
                </a:pPr>
                <a:endParaRPr lang="fr-FR"/>
              </a:p>
            </c:txPr>
            <c:showLegendKey val="0"/>
            <c:showVal val="1"/>
            <c:showCatName val="0"/>
            <c:showSerName val="0"/>
            <c:showPercent val="0"/>
            <c:showBubbleSize val="0"/>
            <c:showLeaderLines val="0"/>
          </c:dLbls>
          <c:cat>
            <c:strRef>
              <c:f>Tabelle1!$A$2:$A$14</c:f>
              <c:strCache>
                <c:ptCount val="13"/>
                <c:pt idx="0">
                  <c:v>EU (27 countries)</c:v>
                </c:pt>
                <c:pt idx="1">
                  <c:v>Belgium</c:v>
                </c:pt>
                <c:pt idx="2">
                  <c:v>Bulgaria</c:v>
                </c:pt>
                <c:pt idx="3">
                  <c:v>Czech.Rep.</c:v>
                </c:pt>
                <c:pt idx="4">
                  <c:v>Denmark</c:v>
                </c:pt>
                <c:pt idx="5">
                  <c:v>Finland</c:v>
                </c:pt>
                <c:pt idx="6">
                  <c:v>France</c:v>
                </c:pt>
                <c:pt idx="7">
                  <c:v>Germany</c:v>
                </c:pt>
                <c:pt idx="8">
                  <c:v>Hungary</c:v>
                </c:pt>
                <c:pt idx="9">
                  <c:v>Italy</c:v>
                </c:pt>
                <c:pt idx="10">
                  <c:v>Netherlands</c:v>
                </c:pt>
                <c:pt idx="11">
                  <c:v>Spain</c:v>
                </c:pt>
                <c:pt idx="12">
                  <c:v>UK</c:v>
                </c:pt>
              </c:strCache>
            </c:strRef>
          </c:cat>
          <c:val>
            <c:numRef>
              <c:f>Tabelle1!$B$2:$B$14</c:f>
              <c:numCache>
                <c:formatCode>0.0_ ;[Red]\-0.0\ </c:formatCode>
                <c:ptCount val="13"/>
                <c:pt idx="0">
                  <c:v>-1.6</c:v>
                </c:pt>
                <c:pt idx="1">
                  <c:v>-1.2</c:v>
                </c:pt>
                <c:pt idx="2">
                  <c:v>-0.4</c:v>
                </c:pt>
                <c:pt idx="3">
                  <c:v>-0.60000000000000064</c:v>
                </c:pt>
                <c:pt idx="4">
                  <c:v>5.3</c:v>
                </c:pt>
                <c:pt idx="5">
                  <c:v>-5.7</c:v>
                </c:pt>
                <c:pt idx="6">
                  <c:v>-5.6</c:v>
                </c:pt>
                <c:pt idx="7">
                  <c:v>4.9000000000000004</c:v>
                </c:pt>
                <c:pt idx="8">
                  <c:v>3</c:v>
                </c:pt>
                <c:pt idx="9">
                  <c:v>-6.3</c:v>
                </c:pt>
                <c:pt idx="10">
                  <c:v>-0.4</c:v>
                </c:pt>
                <c:pt idx="11">
                  <c:v>-0.60000000000000064</c:v>
                </c:pt>
                <c:pt idx="12">
                  <c:v>-1.4</c:v>
                </c:pt>
              </c:numCache>
            </c:numRef>
          </c:val>
        </c:ser>
        <c:dLbls>
          <c:showLegendKey val="0"/>
          <c:showVal val="0"/>
          <c:showCatName val="0"/>
          <c:showSerName val="0"/>
          <c:showPercent val="0"/>
          <c:showBubbleSize val="0"/>
        </c:dLbls>
        <c:gapWidth val="150"/>
        <c:axId val="41510400"/>
        <c:axId val="41511936"/>
      </c:barChart>
      <c:catAx>
        <c:axId val="41510400"/>
        <c:scaling>
          <c:orientation val="minMax"/>
        </c:scaling>
        <c:delete val="0"/>
        <c:axPos val="b"/>
        <c:majorTickMark val="out"/>
        <c:minorTickMark val="none"/>
        <c:tickLblPos val="nextTo"/>
        <c:txPr>
          <a:bodyPr/>
          <a:lstStyle/>
          <a:p>
            <a:pPr>
              <a:defRPr sz="1100" b="1" i="0" baseline="0">
                <a:solidFill>
                  <a:schemeClr val="bg2">
                    <a:lumMod val="50000"/>
                  </a:schemeClr>
                </a:solidFill>
                <a:latin typeface="Arial" pitchFamily="34" charset="0"/>
              </a:defRPr>
            </a:pPr>
            <a:endParaRPr lang="fr-FR"/>
          </a:p>
        </c:txPr>
        <c:crossAx val="41511936"/>
        <c:crosses val="autoZero"/>
        <c:auto val="1"/>
        <c:lblAlgn val="ctr"/>
        <c:lblOffset val="100"/>
        <c:noMultiLvlLbl val="0"/>
      </c:catAx>
      <c:valAx>
        <c:axId val="41511936"/>
        <c:scaling>
          <c:orientation val="minMax"/>
        </c:scaling>
        <c:delete val="0"/>
        <c:axPos val="l"/>
        <c:majorGridlines>
          <c:spPr>
            <a:ln>
              <a:solidFill>
                <a:srgbClr val="FFFFFF">
                  <a:lumMod val="75000"/>
                </a:srgbClr>
              </a:solidFill>
            </a:ln>
          </c:spPr>
        </c:majorGridlines>
        <c:numFmt formatCode="0.0_ ;[Red]\-0.0\ " sourceLinked="1"/>
        <c:majorTickMark val="out"/>
        <c:minorTickMark val="none"/>
        <c:tickLblPos val="nextTo"/>
        <c:txPr>
          <a:bodyPr/>
          <a:lstStyle/>
          <a:p>
            <a:pPr>
              <a:defRPr>
                <a:solidFill>
                  <a:schemeClr val="bg2">
                    <a:lumMod val="50000"/>
                  </a:schemeClr>
                </a:solidFill>
              </a:defRPr>
            </a:pPr>
            <a:endParaRPr lang="fr-FR"/>
          </a:p>
        </c:txPr>
        <c:crossAx val="41510400"/>
        <c:crosses val="autoZero"/>
        <c:crossBetween val="between"/>
      </c:valAx>
      <c:spPr>
        <a:solidFill>
          <a:schemeClr val="tx1">
            <a:lumMod val="85000"/>
          </a:schemeClr>
        </a:solidFill>
        <a:ln>
          <a:solidFill>
            <a:schemeClr val="tx1">
              <a:lumMod val="75000"/>
            </a:schemeClr>
          </a:solidFill>
        </a:ln>
      </c:spPr>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0.02997</cdr:x>
      <cdr:y>0.06564</cdr:y>
    </cdr:from>
    <cdr:to>
      <cdr:x>0.06078</cdr:x>
      <cdr:y>0.11969</cdr:y>
    </cdr:to>
    <cdr:sp macro="" textlink="">
      <cdr:nvSpPr>
        <cdr:cNvPr id="2" name="Textfeld 1"/>
        <cdr:cNvSpPr txBox="1"/>
      </cdr:nvSpPr>
      <cdr:spPr>
        <a:xfrm xmlns:a="http://schemas.openxmlformats.org/drawingml/2006/main">
          <a:off x="278780" y="394939"/>
          <a:ext cx="286525" cy="32524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2918830" cy="49331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GB"/>
          </a:p>
        </p:txBody>
      </p:sp>
      <p:sp>
        <p:nvSpPr>
          <p:cNvPr id="32771" name="Rectangle 3"/>
          <p:cNvSpPr>
            <a:spLocks noGrp="1" noChangeArrowheads="1"/>
          </p:cNvSpPr>
          <p:nvPr>
            <p:ph type="dt" sz="quarter" idx="1"/>
          </p:nvPr>
        </p:nvSpPr>
        <p:spPr bwMode="auto">
          <a:xfrm>
            <a:off x="3815764" y="0"/>
            <a:ext cx="2918830" cy="49331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34215F26-F720-4CBD-8F55-D5DF683CCE58}" type="datetimeFigureOut">
              <a:rPr lang="en-GB"/>
              <a:pPr>
                <a:defRPr/>
              </a:pPr>
              <a:t>23/11/2011</a:t>
            </a:fld>
            <a:endParaRPr lang="en-GB"/>
          </a:p>
        </p:txBody>
      </p:sp>
      <p:sp>
        <p:nvSpPr>
          <p:cNvPr id="32772" name="Rectangle 4"/>
          <p:cNvSpPr>
            <a:spLocks noGrp="1" noChangeArrowheads="1"/>
          </p:cNvSpPr>
          <p:nvPr>
            <p:ph type="ftr" sz="quarter" idx="2"/>
          </p:nvPr>
        </p:nvSpPr>
        <p:spPr bwMode="auto">
          <a:xfrm>
            <a:off x="1" y="9370714"/>
            <a:ext cx="2918830" cy="49331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GB"/>
          </a:p>
        </p:txBody>
      </p:sp>
      <p:sp>
        <p:nvSpPr>
          <p:cNvPr id="32773" name="Rectangle 5"/>
          <p:cNvSpPr>
            <a:spLocks noGrp="1" noChangeArrowheads="1"/>
          </p:cNvSpPr>
          <p:nvPr>
            <p:ph type="sldNum" sz="quarter" idx="3"/>
          </p:nvPr>
        </p:nvSpPr>
        <p:spPr bwMode="auto">
          <a:xfrm>
            <a:off x="3815764" y="9370714"/>
            <a:ext cx="2918830" cy="49331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96652E07-F474-4FB5-8715-DD95BA67AAB2}" type="slidenum">
              <a:rPr lang="en-GB"/>
              <a:pPr>
                <a:defRPr/>
              </a:pPr>
              <a:t>‹N°›</a:t>
            </a:fld>
            <a:endParaRPr lang="en-GB"/>
          </a:p>
        </p:txBody>
      </p:sp>
    </p:spTree>
    <p:extLst>
      <p:ext uri="{BB962C8B-B14F-4D97-AF65-F5344CB8AC3E}">
        <p14:creationId xmlns:p14="http://schemas.microsoft.com/office/powerpoint/2010/main" val="3195260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18830" cy="49331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075" name="Rectangle 3"/>
          <p:cNvSpPr>
            <a:spLocks noGrp="1" noChangeArrowheads="1"/>
          </p:cNvSpPr>
          <p:nvPr>
            <p:ph type="dt" idx="1"/>
          </p:nvPr>
        </p:nvSpPr>
        <p:spPr bwMode="auto">
          <a:xfrm>
            <a:off x="3815764" y="0"/>
            <a:ext cx="2918830" cy="49331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7172" name="Rectangle 4"/>
          <p:cNvSpPr>
            <a:spLocks noGrp="1" noRot="1" noChangeAspect="1" noChangeArrowheads="1" noTextEdit="1"/>
          </p:cNvSpPr>
          <p:nvPr>
            <p:ph type="sldImg" idx="2"/>
          </p:nvPr>
        </p:nvSpPr>
        <p:spPr bwMode="auto">
          <a:xfrm>
            <a:off x="903288" y="739775"/>
            <a:ext cx="4929187" cy="369887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3577" y="4686502"/>
            <a:ext cx="5388610" cy="4439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1" y="9370714"/>
            <a:ext cx="2918830" cy="49331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3079" name="Rectangle 7"/>
          <p:cNvSpPr>
            <a:spLocks noGrp="1" noChangeArrowheads="1"/>
          </p:cNvSpPr>
          <p:nvPr>
            <p:ph type="sldNum" sz="quarter" idx="5"/>
          </p:nvPr>
        </p:nvSpPr>
        <p:spPr bwMode="auto">
          <a:xfrm>
            <a:off x="3815764" y="9370714"/>
            <a:ext cx="2918830" cy="49331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3EC38C-BD22-4D4F-AC29-F2CD0D9B93AE}" type="slidenum">
              <a:rPr lang="en-GB"/>
              <a:pPr>
                <a:defRPr/>
              </a:pPr>
              <a:t>‹N°›</a:t>
            </a:fld>
            <a:endParaRPr lang="en-GB"/>
          </a:p>
        </p:txBody>
      </p:sp>
    </p:spTree>
    <p:extLst>
      <p:ext uri="{BB962C8B-B14F-4D97-AF65-F5344CB8AC3E}">
        <p14:creationId xmlns:p14="http://schemas.microsoft.com/office/powerpoint/2010/main" val="17411106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pPr>
              <a:defRPr/>
            </a:pPr>
            <a:fld id="{5B3EC38C-BD22-4D4F-AC29-F2CD0D9B93AE}"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baseline="0" dirty="0" smtClean="0"/>
          </a:p>
          <a:p>
            <a:pPr>
              <a:buFontTx/>
              <a:buChar char="-"/>
            </a:pPr>
            <a:r>
              <a:rPr lang="de-DE" baseline="0" dirty="0" err="1" smtClean="0"/>
              <a:t>This</a:t>
            </a:r>
            <a:r>
              <a:rPr lang="de-DE" baseline="0" dirty="0" smtClean="0"/>
              <a:t> </a:t>
            </a:r>
            <a:r>
              <a:rPr lang="de-DE" baseline="0" dirty="0" err="1" smtClean="0"/>
              <a:t>effort</a:t>
            </a:r>
            <a:r>
              <a:rPr lang="de-DE" baseline="0" dirty="0" smtClean="0"/>
              <a:t> </a:t>
            </a:r>
            <a:r>
              <a:rPr lang="de-DE" baseline="0" dirty="0" err="1" smtClean="0"/>
              <a:t>is</a:t>
            </a:r>
            <a:r>
              <a:rPr lang="de-DE" baseline="0" dirty="0" smtClean="0"/>
              <a:t> </a:t>
            </a:r>
            <a:r>
              <a:rPr lang="de-DE" baseline="0" dirty="0" err="1" smtClean="0"/>
              <a:t>much</a:t>
            </a:r>
            <a:r>
              <a:rPr lang="de-DE" baseline="0" dirty="0" smtClean="0"/>
              <a:t> </a:t>
            </a:r>
            <a:r>
              <a:rPr lang="de-DE" baseline="0" dirty="0" err="1" smtClean="0"/>
              <a:t>smaller</a:t>
            </a:r>
            <a:r>
              <a:rPr lang="de-DE" baseline="0" dirty="0" smtClean="0"/>
              <a:t> in </a:t>
            </a:r>
            <a:r>
              <a:rPr lang="de-DE" baseline="0" dirty="0" err="1" smtClean="0"/>
              <a:t>other</a:t>
            </a:r>
            <a:r>
              <a:rPr lang="de-DE" baseline="0" dirty="0" smtClean="0"/>
              <a:t> </a:t>
            </a:r>
            <a:r>
              <a:rPr lang="de-DE" baseline="0" dirty="0" err="1" smtClean="0"/>
              <a:t>parts</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world</a:t>
            </a:r>
            <a:r>
              <a:rPr lang="de-DE" baseline="0" dirty="0" smtClean="0"/>
              <a:t>.</a:t>
            </a:r>
          </a:p>
        </p:txBody>
      </p:sp>
      <p:sp>
        <p:nvSpPr>
          <p:cNvPr id="4" name="Foliennummernplatzhalter 3"/>
          <p:cNvSpPr>
            <a:spLocks noGrp="1"/>
          </p:cNvSpPr>
          <p:nvPr>
            <p:ph type="sldNum" sz="quarter" idx="10"/>
          </p:nvPr>
        </p:nvSpPr>
        <p:spPr/>
        <p:txBody>
          <a:bodyPr/>
          <a:lstStyle/>
          <a:p>
            <a:pPr>
              <a:defRPr/>
            </a:pPr>
            <a:fld id="{5B3EC38C-BD22-4D4F-AC29-F2CD0D9B93AE}" type="slidenum">
              <a:rPr lang="en-GB" smtClean="0"/>
              <a:pPr>
                <a:defRPr/>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B3EC38C-BD22-4D4F-AC29-F2CD0D9B93AE}" type="slidenum">
              <a:rPr lang="en-GB" smtClean="0"/>
              <a:pPr>
                <a:defRPr/>
              </a:pPr>
              <a:t>11</a:t>
            </a:fld>
            <a:endParaRPr lang="en-GB"/>
          </a:p>
        </p:txBody>
      </p:sp>
    </p:spTree>
    <p:extLst>
      <p:ext uri="{BB962C8B-B14F-4D97-AF65-F5344CB8AC3E}">
        <p14:creationId xmlns:p14="http://schemas.microsoft.com/office/powerpoint/2010/main" val="3386518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p:spPr>
        <p:txBody>
          <a:bodyPr/>
          <a:lstStyle/>
          <a:p>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85000" lnSpcReduction="10000"/>
          </a:bodyPr>
          <a:lstStyle/>
          <a:p>
            <a:pPr defTabSz="906463"/>
            <a:r>
              <a:rPr lang="de-DE" sz="1200" dirty="0" err="1" smtClean="0"/>
              <a:t>Certificate</a:t>
            </a:r>
            <a:r>
              <a:rPr lang="de-DE" sz="1200" dirty="0" smtClean="0"/>
              <a:t> </a:t>
            </a:r>
            <a:r>
              <a:rPr lang="de-DE" sz="1200" dirty="0" err="1" smtClean="0"/>
              <a:t>is</a:t>
            </a:r>
            <a:r>
              <a:rPr lang="de-DE" sz="1200" dirty="0" smtClean="0"/>
              <a:t> a </a:t>
            </a:r>
            <a:r>
              <a:rPr lang="de-DE" sz="1200" dirty="0" err="1" smtClean="0"/>
              <a:t>tradable</a:t>
            </a:r>
            <a:r>
              <a:rPr lang="de-DE" sz="1200" dirty="0" smtClean="0"/>
              <a:t> </a:t>
            </a:r>
            <a:r>
              <a:rPr lang="de-DE" sz="1200" dirty="0" err="1" smtClean="0"/>
              <a:t>commodity</a:t>
            </a:r>
            <a:r>
              <a:rPr lang="de-DE" sz="1200" dirty="0" smtClean="0"/>
              <a:t> </a:t>
            </a:r>
            <a:r>
              <a:rPr lang="de-DE" sz="1200" dirty="0" err="1" smtClean="0"/>
              <a:t>proving</a:t>
            </a:r>
            <a:r>
              <a:rPr lang="de-DE" sz="1200" dirty="0" smtClean="0"/>
              <a:t> </a:t>
            </a:r>
            <a:r>
              <a:rPr lang="de-DE" sz="1200" dirty="0" err="1" smtClean="0"/>
              <a:t>that</a:t>
            </a:r>
            <a:r>
              <a:rPr lang="de-DE" sz="1200" dirty="0" smtClean="0"/>
              <a:t> </a:t>
            </a:r>
            <a:r>
              <a:rPr lang="de-DE" sz="1200" dirty="0" err="1" smtClean="0"/>
              <a:t>certain</a:t>
            </a:r>
            <a:r>
              <a:rPr lang="de-DE" sz="1200" dirty="0" smtClean="0"/>
              <a:t> </a:t>
            </a:r>
            <a:r>
              <a:rPr lang="de-DE" sz="1200" dirty="0" err="1" smtClean="0"/>
              <a:t>electricity</a:t>
            </a:r>
            <a:r>
              <a:rPr lang="de-DE" sz="1200" dirty="0" smtClean="0"/>
              <a:t> </a:t>
            </a:r>
            <a:r>
              <a:rPr lang="de-DE" sz="1200" dirty="0" err="1" smtClean="0"/>
              <a:t>is</a:t>
            </a:r>
            <a:r>
              <a:rPr lang="de-DE" sz="1200" dirty="0" smtClean="0"/>
              <a:t> </a:t>
            </a:r>
            <a:r>
              <a:rPr lang="de-DE" sz="1200" dirty="0" err="1" smtClean="0"/>
              <a:t>generated</a:t>
            </a:r>
            <a:r>
              <a:rPr lang="de-DE" sz="1200" dirty="0" smtClean="0"/>
              <a:t> </a:t>
            </a:r>
            <a:r>
              <a:rPr lang="de-DE" sz="1200" dirty="0" err="1" smtClean="0"/>
              <a:t>using</a:t>
            </a:r>
            <a:r>
              <a:rPr lang="de-DE" sz="1200" dirty="0" smtClean="0"/>
              <a:t> </a:t>
            </a:r>
            <a:r>
              <a:rPr lang="de-DE" sz="1200" dirty="0" err="1" smtClean="0"/>
              <a:t>renewable</a:t>
            </a:r>
            <a:r>
              <a:rPr lang="de-DE" sz="1200" dirty="0" smtClean="0"/>
              <a:t> </a:t>
            </a:r>
            <a:r>
              <a:rPr lang="de-DE" sz="1200" dirty="0" err="1" smtClean="0"/>
              <a:t>energy</a:t>
            </a:r>
            <a:r>
              <a:rPr lang="de-DE" sz="1200" dirty="0" smtClean="0"/>
              <a:t> </a:t>
            </a:r>
            <a:r>
              <a:rPr lang="de-DE" sz="1200" dirty="0" err="1" smtClean="0"/>
              <a:t>sources</a:t>
            </a:r>
            <a:r>
              <a:rPr lang="de-DE" sz="1200" dirty="0" smtClean="0"/>
              <a:t>.</a:t>
            </a:r>
          </a:p>
          <a:p>
            <a:pPr marL="457200" indent="-457200" algn="l" defTabSz="995363">
              <a:spcBef>
                <a:spcPct val="20000"/>
              </a:spcBef>
              <a:spcAft>
                <a:spcPts val="600"/>
              </a:spcAft>
            </a:pPr>
            <a:endParaRPr lang="de-DE" sz="1200" b="0" kern="1200" dirty="0" smtClean="0">
              <a:solidFill>
                <a:schemeClr val="accent2">
                  <a:lumMod val="50000"/>
                </a:schemeClr>
              </a:solidFill>
              <a:latin typeface="Arial" charset="0"/>
              <a:ea typeface="+mn-ea"/>
              <a:cs typeface="Arial" charset="0"/>
            </a:endParaRPr>
          </a:p>
          <a:p>
            <a:pPr marL="457200" indent="-457200" algn="l" defTabSz="995363">
              <a:spcBef>
                <a:spcPct val="20000"/>
              </a:spcBef>
              <a:spcAft>
                <a:spcPts val="600"/>
              </a:spcAft>
            </a:pPr>
            <a:r>
              <a:rPr lang="de-DE" sz="1200" b="0" kern="1200" dirty="0" err="1" smtClean="0">
                <a:solidFill>
                  <a:schemeClr val="accent2">
                    <a:lumMod val="50000"/>
                  </a:schemeClr>
                </a:solidFill>
                <a:latin typeface="Arial" charset="0"/>
                <a:ea typeface="+mn-ea"/>
                <a:cs typeface="Arial" charset="0"/>
              </a:rPr>
              <a:t>Available</a:t>
            </a:r>
            <a:r>
              <a:rPr lang="de-DE" sz="1200" b="0" kern="1200" dirty="0" smtClean="0">
                <a:solidFill>
                  <a:schemeClr val="accent2">
                    <a:lumMod val="50000"/>
                  </a:schemeClr>
                </a:solidFill>
                <a:latin typeface="Arial" charset="0"/>
                <a:ea typeface="+mn-ea"/>
                <a:cs typeface="Arial" charset="0"/>
              </a:rPr>
              <a:t> </a:t>
            </a:r>
            <a:r>
              <a:rPr lang="de-DE" sz="1200" b="0" kern="1200" dirty="0" err="1" smtClean="0">
                <a:solidFill>
                  <a:schemeClr val="accent2">
                    <a:lumMod val="50000"/>
                  </a:schemeClr>
                </a:solidFill>
                <a:latin typeface="Arial" charset="0"/>
                <a:ea typeface="+mn-ea"/>
                <a:cs typeface="Arial" charset="0"/>
              </a:rPr>
              <a:t>instruments</a:t>
            </a:r>
            <a:r>
              <a:rPr lang="de-DE" sz="1200" b="0" kern="1200" dirty="0" smtClean="0">
                <a:solidFill>
                  <a:schemeClr val="accent2">
                    <a:lumMod val="50000"/>
                  </a:schemeClr>
                </a:solidFill>
                <a:latin typeface="Arial" charset="0"/>
                <a:ea typeface="+mn-ea"/>
                <a:cs typeface="Arial" charset="0"/>
              </a:rPr>
              <a:t>?</a:t>
            </a:r>
          </a:p>
          <a:p>
            <a:pPr marL="996950" lvl="1" indent="-539750" algn="l" defTabSz="995363">
              <a:spcBef>
                <a:spcPts val="0"/>
              </a:spcBef>
              <a:buFont typeface="Arial" pitchFamily="34" charset="0"/>
              <a:buChar char="•"/>
            </a:pPr>
            <a:r>
              <a:rPr lang="de-DE" sz="1200" kern="1200" dirty="0" smtClean="0">
                <a:solidFill>
                  <a:schemeClr val="accent2">
                    <a:lumMod val="50000"/>
                  </a:schemeClr>
                </a:solidFill>
                <a:latin typeface="Arial" charset="0"/>
                <a:ea typeface="+mn-ea"/>
                <a:cs typeface="Arial" charset="0"/>
              </a:rPr>
              <a:t>Feed-in </a:t>
            </a:r>
            <a:r>
              <a:rPr lang="de-DE" sz="1200" kern="1200" dirty="0" err="1" smtClean="0">
                <a:solidFill>
                  <a:schemeClr val="accent2">
                    <a:lumMod val="50000"/>
                  </a:schemeClr>
                </a:solidFill>
                <a:latin typeface="Arial" charset="0"/>
                <a:ea typeface="+mn-ea"/>
                <a:cs typeface="Arial" charset="0"/>
              </a:rPr>
              <a:t>tariffs</a:t>
            </a:r>
            <a:r>
              <a:rPr lang="de-DE" sz="1200" kern="1200" dirty="0" smtClean="0">
                <a:solidFill>
                  <a:schemeClr val="accent2">
                    <a:lumMod val="50000"/>
                  </a:schemeClr>
                </a:solidFill>
                <a:latin typeface="Arial" charset="0"/>
                <a:ea typeface="+mn-ea"/>
                <a:cs typeface="Arial" charset="0"/>
              </a:rPr>
              <a:t> </a:t>
            </a:r>
            <a:r>
              <a:rPr lang="de-DE" sz="1200" kern="1200" dirty="0" err="1" smtClean="0">
                <a:solidFill>
                  <a:schemeClr val="accent2">
                    <a:lumMod val="50000"/>
                  </a:schemeClr>
                </a:solidFill>
                <a:latin typeface="Arial" charset="0"/>
                <a:ea typeface="+mn-ea"/>
                <a:cs typeface="Arial" charset="0"/>
              </a:rPr>
              <a:t>or</a:t>
            </a:r>
            <a:r>
              <a:rPr lang="de-DE" sz="1200" kern="1200" dirty="0" smtClean="0">
                <a:solidFill>
                  <a:schemeClr val="accent2">
                    <a:lumMod val="50000"/>
                  </a:schemeClr>
                </a:solidFill>
                <a:latin typeface="Arial" charset="0"/>
                <a:ea typeface="+mn-ea"/>
                <a:cs typeface="Arial" charset="0"/>
              </a:rPr>
              <a:t> </a:t>
            </a:r>
            <a:r>
              <a:rPr lang="de-DE" sz="1200" kern="1200" dirty="0" err="1" smtClean="0">
                <a:solidFill>
                  <a:schemeClr val="accent2">
                    <a:lumMod val="50000"/>
                  </a:schemeClr>
                </a:solidFill>
                <a:latin typeface="Arial" charset="0"/>
                <a:ea typeface="+mn-ea"/>
                <a:cs typeface="Arial" charset="0"/>
              </a:rPr>
              <a:t>feed</a:t>
            </a:r>
            <a:r>
              <a:rPr lang="de-DE" sz="1200" kern="1200" dirty="0" smtClean="0">
                <a:solidFill>
                  <a:schemeClr val="accent2">
                    <a:lumMod val="50000"/>
                  </a:schemeClr>
                </a:solidFill>
                <a:latin typeface="Arial" charset="0"/>
                <a:ea typeface="+mn-ea"/>
                <a:cs typeface="Arial" charset="0"/>
              </a:rPr>
              <a:t>-in </a:t>
            </a:r>
            <a:r>
              <a:rPr lang="de-DE" sz="1200" kern="1200" dirty="0" err="1" smtClean="0">
                <a:solidFill>
                  <a:schemeClr val="accent2">
                    <a:lumMod val="50000"/>
                  </a:schemeClr>
                </a:solidFill>
                <a:latin typeface="Arial" charset="0"/>
                <a:ea typeface="+mn-ea"/>
                <a:cs typeface="Arial" charset="0"/>
              </a:rPr>
              <a:t>premium</a:t>
            </a:r>
            <a:endParaRPr lang="de-DE" sz="1200" kern="1200" dirty="0" smtClean="0">
              <a:solidFill>
                <a:schemeClr val="accent2">
                  <a:lumMod val="50000"/>
                </a:schemeClr>
              </a:solidFill>
              <a:latin typeface="Arial" charset="0"/>
              <a:ea typeface="+mn-ea"/>
              <a:cs typeface="Arial" charset="0"/>
            </a:endParaRPr>
          </a:p>
          <a:p>
            <a:pPr marL="996950" lvl="1" indent="-539750" algn="l" defTabSz="995363">
              <a:spcBef>
                <a:spcPts val="0"/>
              </a:spcBef>
              <a:buFont typeface="Arial" pitchFamily="34" charset="0"/>
              <a:buChar char="•"/>
            </a:pPr>
            <a:r>
              <a:rPr lang="de-DE" sz="1200" kern="1200" dirty="0" err="1" smtClean="0">
                <a:solidFill>
                  <a:schemeClr val="accent2">
                    <a:lumMod val="50000"/>
                  </a:schemeClr>
                </a:solidFill>
                <a:latin typeface="Arial" charset="0"/>
                <a:ea typeface="+mn-ea"/>
                <a:cs typeface="Arial" charset="0"/>
              </a:rPr>
              <a:t>Quota</a:t>
            </a:r>
            <a:r>
              <a:rPr lang="de-DE" sz="1200" kern="1200" dirty="0" smtClean="0">
                <a:solidFill>
                  <a:schemeClr val="accent2">
                    <a:lumMod val="50000"/>
                  </a:schemeClr>
                </a:solidFill>
                <a:latin typeface="Arial" charset="0"/>
                <a:ea typeface="+mn-ea"/>
                <a:cs typeface="Arial" charset="0"/>
              </a:rPr>
              <a:t> </a:t>
            </a:r>
            <a:r>
              <a:rPr lang="de-DE" sz="1200" kern="1200" dirty="0" err="1" smtClean="0">
                <a:solidFill>
                  <a:schemeClr val="accent2">
                    <a:lumMod val="50000"/>
                  </a:schemeClr>
                </a:solidFill>
                <a:latin typeface="Arial" charset="0"/>
                <a:ea typeface="+mn-ea"/>
                <a:cs typeface="Arial" charset="0"/>
              </a:rPr>
              <a:t>obligations</a:t>
            </a:r>
            <a:r>
              <a:rPr lang="de-DE" sz="1200" kern="1200" dirty="0" smtClean="0">
                <a:solidFill>
                  <a:schemeClr val="accent2">
                    <a:lumMod val="50000"/>
                  </a:schemeClr>
                </a:solidFill>
                <a:latin typeface="Arial" charset="0"/>
                <a:ea typeface="+mn-ea"/>
                <a:cs typeface="Arial" charset="0"/>
              </a:rPr>
              <a:t> </a:t>
            </a:r>
            <a:r>
              <a:rPr lang="de-DE" sz="1200" kern="1200" dirty="0" err="1" smtClean="0">
                <a:solidFill>
                  <a:schemeClr val="accent2">
                    <a:lumMod val="50000"/>
                  </a:schemeClr>
                </a:solidFill>
                <a:latin typeface="Arial" charset="0"/>
                <a:ea typeface="+mn-ea"/>
                <a:cs typeface="Arial" charset="0"/>
              </a:rPr>
              <a:t>based</a:t>
            </a:r>
            <a:r>
              <a:rPr lang="de-DE" sz="1200" kern="1200" dirty="0" smtClean="0">
                <a:solidFill>
                  <a:schemeClr val="accent2">
                    <a:lumMod val="50000"/>
                  </a:schemeClr>
                </a:solidFill>
                <a:latin typeface="Arial" charset="0"/>
                <a:ea typeface="+mn-ea"/>
                <a:cs typeface="Arial" charset="0"/>
              </a:rPr>
              <a:t> on </a:t>
            </a:r>
            <a:r>
              <a:rPr lang="de-DE" sz="1200" kern="1200" dirty="0" err="1" smtClean="0">
                <a:solidFill>
                  <a:schemeClr val="accent2">
                    <a:lumMod val="50000"/>
                  </a:schemeClr>
                </a:solidFill>
                <a:latin typeface="Arial" charset="0"/>
                <a:ea typeface="+mn-ea"/>
                <a:cs typeface="Arial" charset="0"/>
              </a:rPr>
              <a:t>tradable</a:t>
            </a:r>
            <a:r>
              <a:rPr lang="de-DE" sz="1200" kern="1200" dirty="0" smtClean="0">
                <a:solidFill>
                  <a:schemeClr val="accent2">
                    <a:lumMod val="50000"/>
                  </a:schemeClr>
                </a:solidFill>
                <a:latin typeface="Arial" charset="0"/>
                <a:ea typeface="+mn-ea"/>
                <a:cs typeface="Arial" charset="0"/>
              </a:rPr>
              <a:t> </a:t>
            </a:r>
            <a:r>
              <a:rPr lang="de-DE" sz="1200" kern="1200" dirty="0" err="1" smtClean="0">
                <a:solidFill>
                  <a:schemeClr val="accent2">
                    <a:lumMod val="50000"/>
                  </a:schemeClr>
                </a:solidFill>
                <a:latin typeface="Arial" charset="0"/>
                <a:ea typeface="+mn-ea"/>
                <a:cs typeface="Arial" charset="0"/>
              </a:rPr>
              <a:t>green</a:t>
            </a:r>
            <a:r>
              <a:rPr lang="de-DE" sz="1200" kern="1200" dirty="0" smtClean="0">
                <a:solidFill>
                  <a:schemeClr val="accent2">
                    <a:lumMod val="50000"/>
                  </a:schemeClr>
                </a:solidFill>
                <a:latin typeface="Arial" charset="0"/>
                <a:ea typeface="+mn-ea"/>
                <a:cs typeface="Arial" charset="0"/>
              </a:rPr>
              <a:t> </a:t>
            </a:r>
            <a:r>
              <a:rPr lang="de-DE" sz="1200" kern="1200" dirty="0" err="1" smtClean="0">
                <a:solidFill>
                  <a:schemeClr val="accent2">
                    <a:lumMod val="50000"/>
                  </a:schemeClr>
                </a:solidFill>
                <a:latin typeface="Arial" charset="0"/>
                <a:ea typeface="+mn-ea"/>
                <a:cs typeface="Arial" charset="0"/>
              </a:rPr>
              <a:t>certificates</a:t>
            </a:r>
            <a:endParaRPr lang="de-DE" sz="1200" kern="1200" dirty="0" smtClean="0">
              <a:solidFill>
                <a:schemeClr val="accent2">
                  <a:lumMod val="50000"/>
                </a:schemeClr>
              </a:solidFill>
              <a:latin typeface="Arial" charset="0"/>
              <a:ea typeface="+mn-ea"/>
              <a:cs typeface="Arial" charset="0"/>
            </a:endParaRPr>
          </a:p>
          <a:p>
            <a:pPr marL="996950" lvl="1" indent="-539750" algn="l" defTabSz="995363">
              <a:spcBef>
                <a:spcPts val="0"/>
              </a:spcBef>
              <a:buFont typeface="Arial" pitchFamily="34" charset="0"/>
              <a:buChar char="•"/>
            </a:pPr>
            <a:r>
              <a:rPr lang="de-DE" sz="1200" kern="1200" dirty="0" smtClean="0">
                <a:solidFill>
                  <a:schemeClr val="accent2">
                    <a:lumMod val="50000"/>
                  </a:schemeClr>
                </a:solidFill>
                <a:latin typeface="Arial" charset="0"/>
                <a:ea typeface="+mn-ea"/>
                <a:cs typeface="Arial" charset="0"/>
              </a:rPr>
              <a:t>Investment </a:t>
            </a:r>
            <a:r>
              <a:rPr lang="de-DE" sz="1200" kern="1200" dirty="0" err="1" smtClean="0">
                <a:solidFill>
                  <a:schemeClr val="accent2">
                    <a:lumMod val="50000"/>
                  </a:schemeClr>
                </a:solidFill>
                <a:latin typeface="Arial" charset="0"/>
                <a:ea typeface="+mn-ea"/>
                <a:cs typeface="Arial" charset="0"/>
              </a:rPr>
              <a:t>grants</a:t>
            </a:r>
            <a:endParaRPr lang="de-DE" sz="1200" kern="1200" dirty="0" smtClean="0">
              <a:solidFill>
                <a:schemeClr val="accent2">
                  <a:lumMod val="50000"/>
                </a:schemeClr>
              </a:solidFill>
              <a:latin typeface="Arial" charset="0"/>
              <a:ea typeface="+mn-ea"/>
              <a:cs typeface="Arial" charset="0"/>
            </a:endParaRPr>
          </a:p>
          <a:p>
            <a:pPr marL="996950" lvl="1" indent="-539750" algn="l" defTabSz="995363">
              <a:spcBef>
                <a:spcPts val="0"/>
              </a:spcBef>
              <a:buFont typeface="Arial" pitchFamily="34" charset="0"/>
              <a:buChar char="•"/>
            </a:pPr>
            <a:r>
              <a:rPr lang="de-DE" sz="1200" kern="1200" dirty="0" smtClean="0">
                <a:solidFill>
                  <a:schemeClr val="accent2">
                    <a:lumMod val="50000"/>
                  </a:schemeClr>
                </a:solidFill>
                <a:latin typeface="Arial" charset="0"/>
                <a:ea typeface="+mn-ea"/>
                <a:cs typeface="Arial" charset="0"/>
              </a:rPr>
              <a:t>Tender </a:t>
            </a:r>
            <a:r>
              <a:rPr lang="de-DE" sz="1200" kern="1200" dirty="0" err="1" smtClean="0">
                <a:solidFill>
                  <a:schemeClr val="accent2">
                    <a:lumMod val="50000"/>
                  </a:schemeClr>
                </a:solidFill>
                <a:latin typeface="Arial" charset="0"/>
                <a:ea typeface="+mn-ea"/>
                <a:cs typeface="Arial" charset="0"/>
              </a:rPr>
              <a:t>procedurces</a:t>
            </a:r>
            <a:endParaRPr lang="de-DE" sz="1200" kern="1200" dirty="0" smtClean="0">
              <a:solidFill>
                <a:schemeClr val="accent2">
                  <a:lumMod val="50000"/>
                </a:schemeClr>
              </a:solidFill>
              <a:latin typeface="Arial" charset="0"/>
              <a:ea typeface="+mn-ea"/>
              <a:cs typeface="Arial" charset="0"/>
            </a:endParaRPr>
          </a:p>
          <a:p>
            <a:pPr marL="996950" lvl="1" indent="-539750" algn="l" defTabSz="995363">
              <a:spcBef>
                <a:spcPts val="0"/>
              </a:spcBef>
              <a:buFont typeface="Arial" pitchFamily="34" charset="0"/>
              <a:buChar char="•"/>
            </a:pPr>
            <a:r>
              <a:rPr lang="de-DE" sz="1200" kern="1200" dirty="0" smtClean="0">
                <a:solidFill>
                  <a:schemeClr val="accent2">
                    <a:lumMod val="50000"/>
                  </a:schemeClr>
                </a:solidFill>
                <a:latin typeface="Arial" charset="0"/>
                <a:ea typeface="+mn-ea"/>
                <a:cs typeface="Arial" charset="0"/>
              </a:rPr>
              <a:t>Tax </a:t>
            </a:r>
            <a:r>
              <a:rPr lang="de-DE" sz="1200" kern="1200" dirty="0" err="1" smtClean="0">
                <a:solidFill>
                  <a:schemeClr val="accent2">
                    <a:lumMod val="50000"/>
                  </a:schemeClr>
                </a:solidFill>
                <a:latin typeface="Arial" charset="0"/>
                <a:ea typeface="+mn-ea"/>
                <a:cs typeface="Arial" charset="0"/>
              </a:rPr>
              <a:t>measures</a:t>
            </a:r>
            <a:endParaRPr lang="de-DE" sz="1200" kern="1200" dirty="0" smtClean="0">
              <a:solidFill>
                <a:schemeClr val="accent2">
                  <a:lumMod val="50000"/>
                </a:schemeClr>
              </a:solidFill>
              <a:latin typeface="Arial" charset="0"/>
              <a:ea typeface="+mn-ea"/>
              <a:cs typeface="Arial" charset="0"/>
            </a:endParaRPr>
          </a:p>
          <a:p>
            <a:endParaRPr lang="de-DE" sz="1200" dirty="0" smtClean="0"/>
          </a:p>
        </p:txBody>
      </p:sp>
      <p:sp>
        <p:nvSpPr>
          <p:cNvPr id="4" name="Foliennummernplatzhalter 3"/>
          <p:cNvSpPr>
            <a:spLocks noGrp="1"/>
          </p:cNvSpPr>
          <p:nvPr>
            <p:ph type="sldNum" sz="quarter" idx="10"/>
          </p:nvPr>
        </p:nvSpPr>
        <p:spPr/>
        <p:txBody>
          <a:bodyPr/>
          <a:lstStyle/>
          <a:p>
            <a:fld id="{B38EB908-AE12-44FB-B5C4-BAFF8A102DAD}" type="slidenum">
              <a:rPr lang="de-DE" smtClean="0"/>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B3EC38C-BD22-4D4F-AC29-F2CD0D9B93AE}" type="slidenum">
              <a:rPr lang="en-GB" smtClean="0"/>
              <a:pPr>
                <a:defRPr/>
              </a:pPr>
              <a:t>14</a:t>
            </a:fld>
            <a:endParaRPr lang="en-GB"/>
          </a:p>
        </p:txBody>
      </p:sp>
    </p:spTree>
    <p:extLst>
      <p:ext uri="{BB962C8B-B14F-4D97-AF65-F5344CB8AC3E}">
        <p14:creationId xmlns:p14="http://schemas.microsoft.com/office/powerpoint/2010/main" val="660896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B3EC38C-BD22-4D4F-AC29-F2CD0D9B93AE}" type="slidenum">
              <a:rPr lang="en-GB" smtClean="0"/>
              <a:pPr>
                <a:defRPr/>
              </a:pPr>
              <a:t>15</a:t>
            </a:fld>
            <a:endParaRPr lang="en-GB"/>
          </a:p>
        </p:txBody>
      </p:sp>
    </p:spTree>
    <p:extLst>
      <p:ext uri="{BB962C8B-B14F-4D97-AF65-F5344CB8AC3E}">
        <p14:creationId xmlns:p14="http://schemas.microsoft.com/office/powerpoint/2010/main" val="465866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lienbildplatzhalter 1"/>
          <p:cNvSpPr>
            <a:spLocks noGrp="1" noRot="1" noChangeAspect="1"/>
          </p:cNvSpPr>
          <p:nvPr>
            <p:ph type="sldImg"/>
          </p:nvPr>
        </p:nvSpPr>
        <p:spPr>
          <a:ln/>
        </p:spPr>
      </p:sp>
      <p:sp>
        <p:nvSpPr>
          <p:cNvPr id="3" name="Notizenplatzhalter 2"/>
          <p:cNvSpPr>
            <a:spLocks noGrp="1"/>
          </p:cNvSpPr>
          <p:nvPr>
            <p:ph type="body" idx="1"/>
          </p:nvPr>
        </p:nvSpPr>
        <p:spPr/>
        <p:txBody>
          <a:bodyPr>
            <a:normAutofit lnSpcReduction="10000"/>
          </a:bodyPr>
          <a:lstStyle/>
          <a:p>
            <a:pPr>
              <a:buFontTx/>
              <a:buChar char="-"/>
              <a:defRPr/>
            </a:pPr>
            <a:r>
              <a:rPr lang="de-DE" sz="1400" dirty="0" smtClean="0"/>
              <a:t> </a:t>
            </a:r>
            <a:r>
              <a:rPr lang="de-DE" sz="1400" dirty="0" err="1" smtClean="0"/>
              <a:t>Competitiveness</a:t>
            </a:r>
            <a:r>
              <a:rPr lang="de-DE" sz="1400" dirty="0" smtClean="0"/>
              <a:t> </a:t>
            </a:r>
            <a:r>
              <a:rPr lang="de-DE" sz="1400" dirty="0" err="1" smtClean="0"/>
              <a:t>is</a:t>
            </a:r>
            <a:r>
              <a:rPr lang="de-DE" sz="1400" dirty="0" smtClean="0"/>
              <a:t> </a:t>
            </a:r>
            <a:r>
              <a:rPr lang="de-DE" sz="1400" dirty="0" err="1" smtClean="0"/>
              <a:t>the</a:t>
            </a:r>
            <a:r>
              <a:rPr lang="de-DE" sz="1400" dirty="0" smtClean="0"/>
              <a:t> </a:t>
            </a:r>
            <a:r>
              <a:rPr lang="de-DE" sz="1400" dirty="0" err="1" smtClean="0"/>
              <a:t>most</a:t>
            </a:r>
            <a:r>
              <a:rPr lang="de-DE" sz="1400" dirty="0" smtClean="0"/>
              <a:t> </a:t>
            </a:r>
            <a:r>
              <a:rPr lang="de-DE" sz="1400" dirty="0" err="1" smtClean="0"/>
              <a:t>important</a:t>
            </a:r>
            <a:r>
              <a:rPr lang="de-DE" sz="1400" dirty="0" smtClean="0"/>
              <a:t> </a:t>
            </a:r>
            <a:r>
              <a:rPr lang="de-DE" sz="1400" dirty="0" err="1" smtClean="0"/>
              <a:t>elements</a:t>
            </a:r>
            <a:r>
              <a:rPr lang="de-DE" sz="1400" dirty="0" smtClean="0"/>
              <a:t> </a:t>
            </a:r>
            <a:r>
              <a:rPr lang="de-DE" sz="1400" dirty="0" err="1" smtClean="0"/>
              <a:t>for</a:t>
            </a:r>
            <a:r>
              <a:rPr lang="de-DE" sz="1400" dirty="0" smtClean="0"/>
              <a:t> </a:t>
            </a:r>
            <a:r>
              <a:rPr lang="de-DE" sz="1400" dirty="0" err="1" smtClean="0"/>
              <a:t>us</a:t>
            </a:r>
            <a:r>
              <a:rPr lang="de-DE" sz="1400" dirty="0" smtClean="0"/>
              <a:t>.</a:t>
            </a:r>
          </a:p>
          <a:p>
            <a:pPr>
              <a:buFontTx/>
              <a:buChar char="-"/>
              <a:defRPr/>
            </a:pPr>
            <a:endParaRPr lang="de-DE" sz="1400" dirty="0" smtClean="0"/>
          </a:p>
          <a:p>
            <a:pPr>
              <a:buFontTx/>
              <a:buChar char="-"/>
              <a:defRPr/>
            </a:pPr>
            <a:r>
              <a:rPr lang="de-DE" sz="1400" dirty="0" smtClean="0"/>
              <a:t> IFIEC </a:t>
            </a:r>
            <a:r>
              <a:rPr lang="de-DE" sz="1400" dirty="0" err="1" smtClean="0"/>
              <a:t>is</a:t>
            </a:r>
            <a:r>
              <a:rPr lang="de-DE" sz="1400" dirty="0" smtClean="0"/>
              <a:t> </a:t>
            </a:r>
            <a:r>
              <a:rPr lang="de-DE" sz="1400" dirty="0" err="1" smtClean="0"/>
              <a:t>afraid</a:t>
            </a:r>
            <a:r>
              <a:rPr lang="de-DE" sz="1400" dirty="0" smtClean="0"/>
              <a:t> </a:t>
            </a:r>
            <a:r>
              <a:rPr lang="de-DE" sz="1400" dirty="0" err="1" smtClean="0"/>
              <a:t>that</a:t>
            </a:r>
            <a:r>
              <a:rPr lang="de-DE" sz="1400" dirty="0" smtClean="0"/>
              <a:t> </a:t>
            </a:r>
            <a:r>
              <a:rPr lang="de-DE" sz="1400" dirty="0" err="1" smtClean="0"/>
              <a:t>sustainability</a:t>
            </a:r>
            <a:r>
              <a:rPr lang="de-DE" sz="1400" dirty="0" smtClean="0"/>
              <a:t> </a:t>
            </a:r>
            <a:r>
              <a:rPr lang="de-DE" sz="1400" dirty="0" err="1" smtClean="0"/>
              <a:t>has</a:t>
            </a:r>
            <a:r>
              <a:rPr lang="de-DE" sz="1400" dirty="0" smtClean="0"/>
              <a:t> </a:t>
            </a:r>
            <a:r>
              <a:rPr lang="de-DE" sz="1400" dirty="0" err="1" smtClean="0"/>
              <a:t>become</a:t>
            </a:r>
            <a:r>
              <a:rPr lang="de-DE" sz="1400" dirty="0" smtClean="0"/>
              <a:t> </a:t>
            </a:r>
            <a:r>
              <a:rPr lang="de-DE" sz="1400" dirty="0" err="1" smtClean="0"/>
              <a:t>the</a:t>
            </a:r>
            <a:r>
              <a:rPr lang="de-DE" sz="1400" dirty="0" smtClean="0"/>
              <a:t> </a:t>
            </a:r>
            <a:r>
              <a:rPr lang="de-DE" sz="1400" dirty="0" err="1" smtClean="0"/>
              <a:t>predominant</a:t>
            </a:r>
            <a:r>
              <a:rPr lang="de-DE" sz="1400" dirty="0" smtClean="0"/>
              <a:t> </a:t>
            </a:r>
            <a:r>
              <a:rPr lang="de-DE" sz="1400" dirty="0" err="1" smtClean="0"/>
              <a:t>element</a:t>
            </a:r>
            <a:r>
              <a:rPr lang="de-DE" sz="1400" dirty="0" smtClean="0"/>
              <a:t>, </a:t>
            </a:r>
            <a:r>
              <a:rPr lang="de-DE" sz="1400" dirty="0" err="1" smtClean="0"/>
              <a:t>and</a:t>
            </a:r>
            <a:r>
              <a:rPr lang="de-DE" sz="1400" dirty="0" smtClean="0"/>
              <a:t> </a:t>
            </a:r>
            <a:r>
              <a:rPr lang="de-DE" sz="1400" dirty="0" err="1" smtClean="0"/>
              <a:t>that</a:t>
            </a:r>
            <a:r>
              <a:rPr lang="de-DE" sz="1400" dirty="0" smtClean="0"/>
              <a:t> </a:t>
            </a:r>
            <a:r>
              <a:rPr lang="de-DE" sz="1400" dirty="0" err="1" smtClean="0"/>
              <a:t>the</a:t>
            </a:r>
            <a:r>
              <a:rPr lang="de-DE" sz="1400" dirty="0" smtClean="0"/>
              <a:t> EU </a:t>
            </a:r>
            <a:r>
              <a:rPr lang="de-DE" sz="1400" dirty="0" err="1" smtClean="0"/>
              <a:t>forgets</a:t>
            </a:r>
            <a:r>
              <a:rPr lang="de-DE" sz="1400" dirty="0" smtClean="0"/>
              <a:t> </a:t>
            </a:r>
            <a:r>
              <a:rPr lang="de-DE" sz="1400" dirty="0" err="1" smtClean="0"/>
              <a:t>about</a:t>
            </a:r>
            <a:r>
              <a:rPr lang="de-DE" sz="1400" dirty="0" smtClean="0"/>
              <a:t> </a:t>
            </a:r>
            <a:r>
              <a:rPr lang="de-DE" sz="1400" dirty="0" err="1" smtClean="0"/>
              <a:t>the</a:t>
            </a:r>
            <a:r>
              <a:rPr lang="de-DE" sz="1400" dirty="0" smtClean="0"/>
              <a:t> </a:t>
            </a:r>
            <a:r>
              <a:rPr lang="de-DE" sz="1400" dirty="0" err="1" smtClean="0"/>
              <a:t>need</a:t>
            </a:r>
            <a:r>
              <a:rPr lang="de-DE" sz="1400" dirty="0" smtClean="0"/>
              <a:t> </a:t>
            </a:r>
            <a:r>
              <a:rPr lang="de-DE" sz="1400" dirty="0" err="1" smtClean="0"/>
              <a:t>for</a:t>
            </a:r>
            <a:r>
              <a:rPr lang="de-DE" sz="1400" dirty="0" smtClean="0"/>
              <a:t> </a:t>
            </a:r>
            <a:r>
              <a:rPr lang="de-DE" sz="1400" dirty="0" err="1" smtClean="0"/>
              <a:t>competitiveness</a:t>
            </a:r>
            <a:r>
              <a:rPr lang="de-DE" sz="1400" dirty="0" smtClean="0"/>
              <a:t>.</a:t>
            </a:r>
          </a:p>
          <a:p>
            <a:pPr>
              <a:buFontTx/>
              <a:buChar char="-"/>
              <a:defRPr/>
            </a:pPr>
            <a:endParaRPr lang="de-DE" sz="1400" dirty="0" smtClean="0"/>
          </a:p>
          <a:p>
            <a:pPr>
              <a:buFontTx/>
              <a:buChar char="-"/>
              <a:defRPr/>
            </a:pPr>
            <a:r>
              <a:rPr lang="de-DE" sz="1400" dirty="0" smtClean="0"/>
              <a:t> A </a:t>
            </a:r>
            <a:r>
              <a:rPr lang="de-DE" sz="1400" dirty="0" err="1" smtClean="0"/>
              <a:t>balance</a:t>
            </a:r>
            <a:r>
              <a:rPr lang="de-DE" sz="1400" dirty="0" smtClean="0"/>
              <a:t> </a:t>
            </a:r>
            <a:r>
              <a:rPr lang="de-DE" sz="1400" dirty="0" err="1" smtClean="0"/>
              <a:t>between</a:t>
            </a:r>
            <a:r>
              <a:rPr lang="de-DE" sz="1400" dirty="0" smtClean="0"/>
              <a:t> </a:t>
            </a:r>
            <a:r>
              <a:rPr lang="de-DE" sz="1400" dirty="0" err="1" smtClean="0"/>
              <a:t>climate</a:t>
            </a:r>
            <a:r>
              <a:rPr lang="de-DE" sz="1400" dirty="0" smtClean="0"/>
              <a:t> </a:t>
            </a:r>
            <a:r>
              <a:rPr lang="de-DE" sz="1400" dirty="0" err="1" smtClean="0"/>
              <a:t>protection</a:t>
            </a:r>
            <a:r>
              <a:rPr lang="de-DE" sz="1400" dirty="0" smtClean="0"/>
              <a:t> </a:t>
            </a:r>
            <a:r>
              <a:rPr lang="de-DE" sz="1400" dirty="0" err="1" smtClean="0"/>
              <a:t>and</a:t>
            </a:r>
            <a:r>
              <a:rPr lang="de-DE" sz="1400" dirty="0" smtClean="0"/>
              <a:t> international </a:t>
            </a:r>
            <a:r>
              <a:rPr lang="de-DE" sz="1400" dirty="0" err="1" smtClean="0"/>
              <a:t>competitiveness</a:t>
            </a:r>
            <a:r>
              <a:rPr lang="de-DE" sz="1400" dirty="0" smtClean="0"/>
              <a:t> </a:t>
            </a:r>
            <a:r>
              <a:rPr lang="de-DE" sz="1400" dirty="0" err="1" smtClean="0"/>
              <a:t>has</a:t>
            </a:r>
            <a:r>
              <a:rPr lang="de-DE" sz="1400" dirty="0" smtClean="0"/>
              <a:t> </a:t>
            </a:r>
            <a:r>
              <a:rPr lang="de-DE" sz="1400" dirty="0" err="1" smtClean="0"/>
              <a:t>to</a:t>
            </a:r>
            <a:r>
              <a:rPr lang="de-DE" sz="1400" dirty="0" smtClean="0"/>
              <a:t> </a:t>
            </a:r>
            <a:r>
              <a:rPr lang="de-DE" sz="1400" dirty="0" err="1" smtClean="0"/>
              <a:t>be</a:t>
            </a:r>
            <a:r>
              <a:rPr lang="de-DE" sz="1400" dirty="0" smtClean="0"/>
              <a:t> </a:t>
            </a:r>
            <a:r>
              <a:rPr lang="de-DE" sz="1400" dirty="0" err="1" smtClean="0"/>
              <a:t>found</a:t>
            </a:r>
            <a:r>
              <a:rPr lang="de-DE" sz="1400" dirty="0" smtClean="0"/>
              <a:t>.</a:t>
            </a:r>
          </a:p>
          <a:p>
            <a:pPr>
              <a:defRPr/>
            </a:pPr>
            <a:endParaRPr lang="de-DE" sz="1400" dirty="0" smtClean="0"/>
          </a:p>
          <a:p>
            <a:pPr>
              <a:buFontTx/>
              <a:buChar char="-"/>
              <a:defRPr/>
            </a:pPr>
            <a:r>
              <a:rPr lang="de-DE" sz="1400" dirty="0" smtClean="0"/>
              <a:t> Europe </a:t>
            </a:r>
            <a:r>
              <a:rPr lang="de-DE" sz="1400" dirty="0" err="1" smtClean="0"/>
              <a:t>has</a:t>
            </a:r>
            <a:r>
              <a:rPr lang="de-DE" sz="1400" dirty="0" smtClean="0"/>
              <a:t> </a:t>
            </a:r>
            <a:r>
              <a:rPr lang="de-DE" sz="1400" dirty="0" err="1" smtClean="0"/>
              <a:t>done</a:t>
            </a:r>
            <a:r>
              <a:rPr lang="de-DE" sz="1400" dirty="0" smtClean="0"/>
              <a:t> a </a:t>
            </a:r>
            <a:r>
              <a:rPr lang="de-DE" sz="1400" dirty="0" err="1" smtClean="0"/>
              <a:t>lot</a:t>
            </a:r>
            <a:r>
              <a:rPr lang="de-DE" sz="1400" dirty="0" smtClean="0"/>
              <a:t> </a:t>
            </a:r>
            <a:r>
              <a:rPr lang="de-DE" sz="1400" dirty="0" err="1" smtClean="0"/>
              <a:t>over</a:t>
            </a:r>
            <a:r>
              <a:rPr lang="de-DE" sz="1400" dirty="0" smtClean="0"/>
              <a:t> </a:t>
            </a:r>
            <a:r>
              <a:rPr lang="de-DE" sz="1400" dirty="0" err="1" smtClean="0"/>
              <a:t>the</a:t>
            </a:r>
            <a:r>
              <a:rPr lang="de-DE" sz="1400" dirty="0" smtClean="0"/>
              <a:t> last </a:t>
            </a:r>
            <a:r>
              <a:rPr lang="de-DE" sz="1400" dirty="0" err="1" smtClean="0"/>
              <a:t>decades</a:t>
            </a:r>
            <a:r>
              <a:rPr lang="de-DE" sz="1400" dirty="0" smtClean="0"/>
              <a:t> </a:t>
            </a:r>
            <a:r>
              <a:rPr lang="de-DE" sz="1400" dirty="0" err="1" smtClean="0"/>
              <a:t>to</a:t>
            </a:r>
            <a:r>
              <a:rPr lang="de-DE" sz="1400" dirty="0" smtClean="0"/>
              <a:t> promote </a:t>
            </a:r>
            <a:r>
              <a:rPr lang="de-DE" sz="1400" dirty="0" err="1" smtClean="0"/>
              <a:t>climate</a:t>
            </a:r>
            <a:r>
              <a:rPr lang="de-DE" sz="1400" dirty="0" smtClean="0"/>
              <a:t> </a:t>
            </a:r>
            <a:r>
              <a:rPr lang="de-DE" sz="1400" dirty="0" err="1" smtClean="0"/>
              <a:t>protection</a:t>
            </a:r>
            <a:r>
              <a:rPr lang="de-DE" sz="1400" dirty="0" smtClean="0"/>
              <a:t> </a:t>
            </a:r>
            <a:r>
              <a:rPr lang="de-DE" sz="1400" dirty="0" err="1" smtClean="0"/>
              <a:t>and</a:t>
            </a:r>
            <a:r>
              <a:rPr lang="de-DE" sz="1400" dirty="0" smtClean="0"/>
              <a:t> </a:t>
            </a:r>
            <a:r>
              <a:rPr lang="de-DE" sz="1400" dirty="0" err="1" smtClean="0"/>
              <a:t>especially</a:t>
            </a:r>
            <a:r>
              <a:rPr lang="de-DE" sz="1400" dirty="0" smtClean="0"/>
              <a:t> </a:t>
            </a:r>
            <a:r>
              <a:rPr lang="de-DE" sz="1400" dirty="0" err="1" smtClean="0"/>
              <a:t>renewables</a:t>
            </a:r>
            <a:r>
              <a:rPr lang="de-DE" sz="1400" dirty="0" smtClean="0"/>
              <a:t> </a:t>
            </a:r>
            <a:r>
              <a:rPr lang="de-DE" sz="1400" dirty="0" err="1" smtClean="0"/>
              <a:t>compare</a:t>
            </a:r>
            <a:r>
              <a:rPr lang="de-DE" sz="1400" dirty="0" smtClean="0"/>
              <a:t> </a:t>
            </a:r>
            <a:r>
              <a:rPr lang="de-DE" sz="1400" dirty="0" err="1" smtClean="0"/>
              <a:t>to</a:t>
            </a:r>
            <a:r>
              <a:rPr lang="de-DE" sz="1400" dirty="0" smtClean="0"/>
              <a:t> </a:t>
            </a:r>
            <a:r>
              <a:rPr lang="de-DE" sz="1400" dirty="0" err="1" smtClean="0"/>
              <a:t>its</a:t>
            </a:r>
            <a:r>
              <a:rPr lang="de-DE" sz="1400" dirty="0" smtClean="0"/>
              <a:t> international </a:t>
            </a:r>
            <a:r>
              <a:rPr lang="de-DE" sz="1400" dirty="0" err="1" smtClean="0"/>
              <a:t>competitors</a:t>
            </a:r>
            <a:r>
              <a:rPr lang="de-DE" sz="1400" dirty="0" smtClean="0"/>
              <a:t>.</a:t>
            </a:r>
          </a:p>
          <a:p>
            <a:pPr>
              <a:defRPr/>
            </a:pPr>
            <a:endParaRPr lang="de-DE" sz="1400" dirty="0" smtClean="0"/>
          </a:p>
          <a:p>
            <a:pPr>
              <a:buFontTx/>
              <a:buChar char="-"/>
              <a:defRPr/>
            </a:pPr>
            <a:r>
              <a:rPr lang="de-DE" sz="1400" dirty="0" smtClean="0"/>
              <a:t> EU ETS </a:t>
            </a:r>
            <a:r>
              <a:rPr lang="de-DE" sz="1400" dirty="0" err="1" smtClean="0"/>
              <a:t>is</a:t>
            </a:r>
            <a:r>
              <a:rPr lang="de-DE" sz="1400" dirty="0" smtClean="0"/>
              <a:t> </a:t>
            </a:r>
            <a:r>
              <a:rPr lang="de-DE" sz="1400" dirty="0" err="1" smtClean="0"/>
              <a:t>already</a:t>
            </a:r>
            <a:r>
              <a:rPr lang="de-DE" sz="1400" dirty="0" smtClean="0"/>
              <a:t> </a:t>
            </a:r>
            <a:r>
              <a:rPr lang="de-DE" sz="1400" dirty="0" err="1" smtClean="0"/>
              <a:t>imposing</a:t>
            </a:r>
            <a:r>
              <a:rPr lang="de-DE" sz="1400" dirty="0" smtClean="0"/>
              <a:t> a </a:t>
            </a:r>
            <a:r>
              <a:rPr lang="de-DE" sz="1400" dirty="0" err="1" smtClean="0"/>
              <a:t>strict</a:t>
            </a:r>
            <a:r>
              <a:rPr lang="de-DE" sz="1400" dirty="0" smtClean="0"/>
              <a:t> </a:t>
            </a:r>
            <a:r>
              <a:rPr lang="de-DE" sz="1400" dirty="0" err="1" smtClean="0"/>
              <a:t>regime</a:t>
            </a:r>
            <a:r>
              <a:rPr lang="de-DE" sz="1400" dirty="0" smtClean="0"/>
              <a:t> on </a:t>
            </a:r>
            <a:r>
              <a:rPr lang="de-DE" sz="1400" dirty="0" err="1" smtClean="0"/>
              <a:t>the</a:t>
            </a:r>
            <a:r>
              <a:rPr lang="de-DE" sz="1400" dirty="0" smtClean="0"/>
              <a:t> </a:t>
            </a:r>
            <a:r>
              <a:rPr lang="de-DE" sz="1400" dirty="0" err="1" smtClean="0"/>
              <a:t>industry</a:t>
            </a:r>
            <a:r>
              <a:rPr lang="de-DE" sz="1400" dirty="0" smtClean="0"/>
              <a:t> </a:t>
            </a:r>
            <a:r>
              <a:rPr lang="de-DE" sz="1400" dirty="0" err="1" smtClean="0"/>
              <a:t>to</a:t>
            </a:r>
            <a:r>
              <a:rPr lang="de-DE" sz="1400" dirty="0" smtClean="0"/>
              <a:t> </a:t>
            </a:r>
            <a:r>
              <a:rPr lang="de-DE" sz="1400" dirty="0" err="1" smtClean="0"/>
              <a:t>protect</a:t>
            </a:r>
            <a:r>
              <a:rPr lang="de-DE" sz="1400" dirty="0" smtClean="0"/>
              <a:t> </a:t>
            </a:r>
            <a:r>
              <a:rPr lang="de-DE" sz="1400" dirty="0" err="1" smtClean="0"/>
              <a:t>climate</a:t>
            </a:r>
            <a:r>
              <a:rPr lang="de-DE" sz="1400" dirty="0" smtClean="0"/>
              <a:t>, </a:t>
            </a:r>
            <a:r>
              <a:rPr lang="de-DE" sz="1400" dirty="0" err="1" smtClean="0"/>
              <a:t>let´s</a:t>
            </a:r>
            <a:r>
              <a:rPr lang="de-DE" sz="1400" dirty="0" smtClean="0"/>
              <a:t> not </a:t>
            </a:r>
            <a:r>
              <a:rPr lang="de-DE" sz="1400" dirty="0" err="1" smtClean="0"/>
              <a:t>exaggerate</a:t>
            </a:r>
            <a:r>
              <a:rPr lang="de-DE" sz="1400" dirty="0" smtClean="0"/>
              <a:t> </a:t>
            </a:r>
            <a:r>
              <a:rPr lang="de-DE" sz="1400" dirty="0" err="1" smtClean="0"/>
              <a:t>any</a:t>
            </a:r>
            <a:r>
              <a:rPr lang="de-DE" sz="1400" dirty="0" smtClean="0"/>
              <a:t> </a:t>
            </a:r>
            <a:r>
              <a:rPr lang="de-DE" sz="1400" dirty="0" err="1" smtClean="0"/>
              <a:t>further</a:t>
            </a:r>
            <a:r>
              <a:rPr lang="de-DE" sz="1400" dirty="0" smtClean="0"/>
              <a:t> </a:t>
            </a:r>
            <a:r>
              <a:rPr lang="de-DE" sz="1400" dirty="0" err="1" smtClean="0"/>
              <a:t>neglecting</a:t>
            </a:r>
            <a:r>
              <a:rPr lang="de-DE" sz="1400" dirty="0" smtClean="0"/>
              <a:t> </a:t>
            </a:r>
            <a:r>
              <a:rPr lang="de-DE" sz="1400" dirty="0" err="1" smtClean="0"/>
              <a:t>the</a:t>
            </a:r>
            <a:r>
              <a:rPr lang="de-DE" sz="1400" dirty="0" smtClean="0"/>
              <a:t> </a:t>
            </a:r>
            <a:r>
              <a:rPr lang="de-DE" sz="1400" dirty="0" err="1" smtClean="0"/>
              <a:t>competitiveness</a:t>
            </a:r>
            <a:r>
              <a:rPr lang="de-DE" sz="1400" dirty="0" smtClean="0"/>
              <a:t> </a:t>
            </a:r>
            <a:r>
              <a:rPr lang="de-DE" sz="1400" dirty="0" err="1" smtClean="0"/>
              <a:t>of</a:t>
            </a:r>
            <a:r>
              <a:rPr lang="de-DE" sz="1400" dirty="0" smtClean="0"/>
              <a:t> </a:t>
            </a:r>
            <a:r>
              <a:rPr lang="de-DE" sz="1400" dirty="0" err="1" smtClean="0"/>
              <a:t>our</a:t>
            </a:r>
            <a:r>
              <a:rPr lang="de-DE" sz="1400" dirty="0" smtClean="0"/>
              <a:t> European </a:t>
            </a:r>
            <a:r>
              <a:rPr lang="de-DE" sz="1400" dirty="0" err="1" smtClean="0"/>
              <a:t>companies</a:t>
            </a:r>
            <a:r>
              <a:rPr lang="de-DE" sz="1400" dirty="0" smtClean="0"/>
              <a:t> </a:t>
            </a:r>
            <a:r>
              <a:rPr lang="de-DE" sz="1400" dirty="0" err="1" smtClean="0"/>
              <a:t>until</a:t>
            </a:r>
            <a:r>
              <a:rPr lang="de-DE" sz="1400" dirty="0" smtClean="0"/>
              <a:t> a global fair </a:t>
            </a:r>
            <a:r>
              <a:rPr lang="de-DE" sz="1400" dirty="0" err="1" smtClean="0"/>
              <a:t>playing</a:t>
            </a:r>
            <a:r>
              <a:rPr lang="de-DE" sz="1400" dirty="0" smtClean="0"/>
              <a:t> </a:t>
            </a:r>
            <a:r>
              <a:rPr lang="de-DE" sz="1400" dirty="0" err="1" smtClean="0"/>
              <a:t>field</a:t>
            </a:r>
            <a:r>
              <a:rPr lang="de-DE" sz="1400" dirty="0" smtClean="0"/>
              <a:t> </a:t>
            </a:r>
            <a:r>
              <a:rPr lang="de-DE" sz="1400" dirty="0" err="1" smtClean="0"/>
              <a:t>is</a:t>
            </a:r>
            <a:r>
              <a:rPr lang="de-DE" sz="1400" dirty="0" smtClean="0"/>
              <a:t> </a:t>
            </a:r>
            <a:r>
              <a:rPr lang="de-DE" sz="1400" dirty="0" err="1" smtClean="0"/>
              <a:t>realised</a:t>
            </a:r>
            <a:r>
              <a:rPr lang="de-DE" sz="1400" dirty="0" smtClean="0"/>
              <a:t>. </a:t>
            </a:r>
          </a:p>
          <a:p>
            <a:pPr>
              <a:defRPr/>
            </a:pPr>
            <a:endParaRPr lang="de-DE" sz="1400" dirty="0" smtClean="0"/>
          </a:p>
          <a:p>
            <a:pPr>
              <a:buFontTx/>
              <a:buChar char="-"/>
              <a:defRPr/>
            </a:pPr>
            <a:r>
              <a:rPr lang="de-DE" sz="1400" dirty="0" smtClean="0"/>
              <a:t> </a:t>
            </a:r>
            <a:r>
              <a:rPr lang="de-DE" sz="1400" dirty="0" err="1" smtClean="0"/>
              <a:t>Now</a:t>
            </a:r>
            <a:r>
              <a:rPr lang="de-DE" sz="1400" dirty="0" smtClean="0"/>
              <a:t> </a:t>
            </a:r>
            <a:r>
              <a:rPr lang="de-DE" sz="1400" dirty="0" err="1" smtClean="0"/>
              <a:t>it</a:t>
            </a:r>
            <a:r>
              <a:rPr lang="de-DE" sz="1400" dirty="0" smtClean="0"/>
              <a:t> </a:t>
            </a:r>
            <a:r>
              <a:rPr lang="de-DE" sz="1400" dirty="0" err="1" smtClean="0"/>
              <a:t>is</a:t>
            </a:r>
            <a:r>
              <a:rPr lang="de-DE" sz="1400" dirty="0" smtClean="0"/>
              <a:t> a </a:t>
            </a:r>
            <a:r>
              <a:rPr lang="de-DE" sz="1400" dirty="0" err="1" smtClean="0"/>
              <a:t>high</a:t>
            </a:r>
            <a:r>
              <a:rPr lang="de-DE" sz="1400" dirty="0" smtClean="0"/>
              <a:t> time </a:t>
            </a:r>
            <a:r>
              <a:rPr lang="de-DE" sz="1400" dirty="0" err="1" smtClean="0"/>
              <a:t>for</a:t>
            </a:r>
            <a:r>
              <a:rPr lang="de-DE" sz="1400" dirty="0" smtClean="0"/>
              <a:t> </a:t>
            </a:r>
            <a:r>
              <a:rPr lang="de-DE" sz="1400" dirty="0" err="1" smtClean="0"/>
              <a:t>our</a:t>
            </a:r>
            <a:r>
              <a:rPr lang="de-DE" sz="1400" dirty="0" smtClean="0"/>
              <a:t> EU </a:t>
            </a:r>
            <a:r>
              <a:rPr lang="de-DE" sz="1400" dirty="0" err="1" smtClean="0"/>
              <a:t>institutions</a:t>
            </a:r>
            <a:r>
              <a:rPr lang="de-DE" sz="1400" dirty="0" smtClean="0"/>
              <a:t> </a:t>
            </a:r>
            <a:r>
              <a:rPr lang="de-DE" sz="1400" dirty="0" err="1" smtClean="0"/>
              <a:t>to</a:t>
            </a:r>
            <a:r>
              <a:rPr lang="de-DE" sz="1400" dirty="0" smtClean="0"/>
              <a:t> </a:t>
            </a:r>
            <a:r>
              <a:rPr lang="de-DE" sz="1400" dirty="0" err="1" smtClean="0"/>
              <a:t>focus</a:t>
            </a:r>
            <a:r>
              <a:rPr lang="de-DE" sz="1400" dirty="0" smtClean="0"/>
              <a:t> on </a:t>
            </a:r>
            <a:r>
              <a:rPr lang="de-DE" sz="1400" dirty="0" err="1" smtClean="0"/>
              <a:t>the</a:t>
            </a:r>
            <a:r>
              <a:rPr lang="de-DE" sz="1400" dirty="0" smtClean="0"/>
              <a:t> international </a:t>
            </a:r>
            <a:r>
              <a:rPr lang="de-DE" sz="1400" dirty="0" err="1" smtClean="0"/>
              <a:t>competitiveness</a:t>
            </a:r>
            <a:r>
              <a:rPr lang="de-DE" sz="1400" dirty="0" smtClean="0"/>
              <a:t> </a:t>
            </a:r>
            <a:r>
              <a:rPr lang="de-DE" sz="1400" dirty="0" err="1" smtClean="0"/>
              <a:t>of</a:t>
            </a:r>
            <a:r>
              <a:rPr lang="de-DE" sz="1400" dirty="0" smtClean="0"/>
              <a:t> </a:t>
            </a:r>
            <a:r>
              <a:rPr lang="de-DE" sz="1400" dirty="0" err="1" smtClean="0"/>
              <a:t>our</a:t>
            </a:r>
            <a:r>
              <a:rPr lang="de-DE" sz="1400" dirty="0" smtClean="0"/>
              <a:t> </a:t>
            </a:r>
            <a:r>
              <a:rPr lang="de-DE" sz="1400" dirty="0" err="1" smtClean="0"/>
              <a:t>industries</a:t>
            </a:r>
            <a:r>
              <a:rPr lang="de-DE" sz="1400" dirty="0" smtClean="0"/>
              <a:t>.</a:t>
            </a:r>
          </a:p>
        </p:txBody>
      </p:sp>
      <p:sp>
        <p:nvSpPr>
          <p:cNvPr id="19459" name="Foliennummernplatzhalter 3"/>
          <p:cNvSpPr>
            <a:spLocks noGrp="1"/>
          </p:cNvSpPr>
          <p:nvPr>
            <p:ph type="sldNum" sz="quarter" idx="5"/>
          </p:nvPr>
        </p:nvSpPr>
        <p:spPr>
          <a:noFill/>
        </p:spPr>
        <p:txBody>
          <a:bodyPr/>
          <a:lstStyle/>
          <a:p>
            <a:fld id="{A46E9738-4025-4C44-86F5-F3B3F616A25D}" type="slidenum">
              <a:rPr lang="en-GB" smtClean="0"/>
              <a:pPr/>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5B3EC38C-BD22-4D4F-AC29-F2CD0D9B93AE}" type="slidenum">
              <a:rPr lang="en-GB" smtClean="0"/>
              <a:pPr>
                <a:defRPr/>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de-DE" sz="1200" kern="1200" dirty="0" err="1" smtClean="0">
                <a:solidFill>
                  <a:schemeClr val="tx1"/>
                </a:solidFill>
                <a:latin typeface="Arial" charset="0"/>
                <a:ea typeface="+mn-ea"/>
                <a:cs typeface="Arial" charset="0"/>
              </a:rPr>
              <a:t>Industry</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has</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always</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supported</a:t>
            </a:r>
            <a:r>
              <a:rPr lang="de-DE" sz="1200" kern="1200" dirty="0" smtClean="0">
                <a:solidFill>
                  <a:schemeClr val="tx1"/>
                </a:solidFill>
                <a:latin typeface="Arial" charset="0"/>
                <a:ea typeface="+mn-ea"/>
                <a:cs typeface="Arial" charset="0"/>
              </a:rPr>
              <a:t> EU </a:t>
            </a:r>
            <a:r>
              <a:rPr lang="de-DE" sz="1200" kern="1200" dirty="0" err="1" smtClean="0">
                <a:solidFill>
                  <a:schemeClr val="tx1"/>
                </a:solidFill>
                <a:latin typeface="Arial" charset="0"/>
                <a:ea typeface="+mn-ea"/>
                <a:cs typeface="Arial" charset="0"/>
              </a:rPr>
              <a:t>policies</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and</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intend</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to</a:t>
            </a:r>
            <a:r>
              <a:rPr lang="de-DE" sz="1200" kern="1200" dirty="0" smtClean="0">
                <a:solidFill>
                  <a:schemeClr val="tx1"/>
                </a:solidFill>
                <a:latin typeface="Arial" charset="0"/>
                <a:ea typeface="+mn-ea"/>
                <a:cs typeface="Arial" charset="0"/>
              </a:rPr>
              <a:t> do so also </a:t>
            </a:r>
            <a:r>
              <a:rPr lang="de-DE" sz="1200" kern="1200" dirty="0" err="1" smtClean="0">
                <a:solidFill>
                  <a:schemeClr val="tx1"/>
                </a:solidFill>
                <a:latin typeface="Arial" charset="0"/>
                <a:ea typeface="+mn-ea"/>
                <a:cs typeface="Arial" charset="0"/>
              </a:rPr>
              <a:t>for</a:t>
            </a:r>
            <a:r>
              <a:rPr lang="de-DE" sz="1200" kern="1200" dirty="0" smtClean="0">
                <a:solidFill>
                  <a:schemeClr val="tx1"/>
                </a:solidFill>
                <a:latin typeface="Arial" charset="0"/>
                <a:ea typeface="+mn-ea"/>
                <a:cs typeface="Arial" charset="0"/>
              </a:rPr>
              <a:t> RES </a:t>
            </a:r>
            <a:r>
              <a:rPr lang="de-DE" sz="1200" kern="1200" dirty="0" err="1" smtClean="0">
                <a:solidFill>
                  <a:schemeClr val="tx1"/>
                </a:solidFill>
                <a:latin typeface="Arial" charset="0"/>
                <a:ea typeface="+mn-ea"/>
                <a:cs typeface="Arial" charset="0"/>
              </a:rPr>
              <a:t>future</a:t>
            </a:r>
            <a:r>
              <a:rPr lang="de-DE" sz="1200" kern="1200" dirty="0" smtClean="0">
                <a:solidFill>
                  <a:schemeClr val="tx1"/>
                </a:solidFill>
                <a:latin typeface="Arial" charset="0"/>
                <a:ea typeface="+mn-ea"/>
                <a:cs typeface="Arial" charset="0"/>
              </a:rPr>
              <a:t>.  </a:t>
            </a:r>
          </a:p>
          <a:p>
            <a:pPr marL="0" marR="0" indent="0" algn="l" defTabSz="914400" rtl="0" eaLnBrk="0" fontAlgn="base" latinLnBrk="0" hangingPunct="0">
              <a:lnSpc>
                <a:spcPct val="100000"/>
              </a:lnSpc>
              <a:spcBef>
                <a:spcPct val="30000"/>
              </a:spcBef>
              <a:spcAft>
                <a:spcPct val="0"/>
              </a:spcAft>
              <a:buClrTx/>
              <a:buSzTx/>
              <a:buFontTx/>
              <a:buNone/>
              <a:tabLst/>
              <a:defRPr/>
            </a:pPr>
            <a:r>
              <a:rPr lang="de-DE" sz="1200" kern="1200" dirty="0" err="1" smtClean="0">
                <a:solidFill>
                  <a:schemeClr val="tx1"/>
                </a:solidFill>
                <a:latin typeface="Arial" charset="0"/>
                <a:ea typeface="+mn-ea"/>
                <a:cs typeface="Arial" charset="0"/>
              </a:rPr>
              <a:t>However</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unless</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the</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locally</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imposed</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taxes</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are</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fully</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compensated</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they</a:t>
            </a:r>
            <a:r>
              <a:rPr lang="de-DE" sz="1200" kern="1200" dirty="0" smtClean="0">
                <a:solidFill>
                  <a:schemeClr val="tx1"/>
                </a:solidFill>
                <a:latin typeface="Arial" charset="0"/>
                <a:ea typeface="+mn-ea"/>
                <a:cs typeface="Arial" charset="0"/>
              </a:rPr>
              <a:t> will </a:t>
            </a:r>
            <a:r>
              <a:rPr lang="de-DE" sz="1200" kern="1200" dirty="0" err="1" smtClean="0">
                <a:solidFill>
                  <a:schemeClr val="tx1"/>
                </a:solidFill>
                <a:latin typeface="Arial" charset="0"/>
                <a:ea typeface="+mn-ea"/>
                <a:cs typeface="Arial" charset="0"/>
              </a:rPr>
              <a:t>decrease</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competitiveness</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of</a:t>
            </a:r>
            <a:r>
              <a:rPr lang="de-DE" sz="1200" kern="1200" dirty="0" smtClean="0">
                <a:solidFill>
                  <a:schemeClr val="tx1"/>
                </a:solidFill>
                <a:latin typeface="Arial" charset="0"/>
                <a:ea typeface="+mn-ea"/>
                <a:cs typeface="Arial" charset="0"/>
              </a:rPr>
              <a:t> European </a:t>
            </a:r>
            <a:r>
              <a:rPr lang="de-DE" sz="1200" kern="1200" dirty="0" err="1" smtClean="0">
                <a:solidFill>
                  <a:schemeClr val="tx1"/>
                </a:solidFill>
                <a:latin typeface="Arial" charset="0"/>
                <a:ea typeface="+mn-ea"/>
                <a:cs typeface="Arial" charset="0"/>
              </a:rPr>
              <a:t>industry</a:t>
            </a:r>
            <a:r>
              <a:rPr lang="de-DE" sz="1200" kern="1200" dirty="0" smtClean="0">
                <a:solidFill>
                  <a:schemeClr val="tx1"/>
                </a:solidFill>
                <a:latin typeface="Arial" charset="0"/>
                <a:ea typeface="+mn-ea"/>
                <a:cs typeface="Arial" charset="0"/>
              </a:rPr>
              <a:t>.  </a:t>
            </a:r>
          </a:p>
          <a:p>
            <a:pPr marL="0" marR="0" indent="0" algn="l" defTabSz="914400" rtl="0" eaLnBrk="0" fontAlgn="base" latinLnBrk="0" hangingPunct="0">
              <a:lnSpc>
                <a:spcPct val="100000"/>
              </a:lnSpc>
              <a:spcBef>
                <a:spcPct val="30000"/>
              </a:spcBef>
              <a:spcAft>
                <a:spcPct val="0"/>
              </a:spcAft>
              <a:buClrTx/>
              <a:buSzTx/>
              <a:buFontTx/>
              <a:buNone/>
              <a:tabLst/>
              <a:defRPr/>
            </a:pPr>
            <a:r>
              <a:rPr lang="de-DE" sz="1200" kern="1200" dirty="0" err="1" smtClean="0">
                <a:solidFill>
                  <a:schemeClr val="tx1"/>
                </a:solidFill>
                <a:latin typeface="Arial" charset="0"/>
                <a:ea typeface="+mn-ea"/>
                <a:cs typeface="Arial" charset="0"/>
              </a:rPr>
              <a:t>This</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means</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that</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the</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products</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and</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services</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needed</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for</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the</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green</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economy</a:t>
            </a:r>
            <a:r>
              <a:rPr lang="de-DE" sz="1200" kern="1200" dirty="0" smtClean="0">
                <a:solidFill>
                  <a:schemeClr val="tx1"/>
                </a:solidFill>
                <a:latin typeface="Arial" charset="0"/>
                <a:ea typeface="+mn-ea"/>
                <a:cs typeface="Arial" charset="0"/>
              </a:rPr>
              <a:t>' will not </a:t>
            </a:r>
            <a:r>
              <a:rPr lang="de-DE" sz="1200" kern="1200" dirty="0" err="1" smtClean="0">
                <a:solidFill>
                  <a:schemeClr val="tx1"/>
                </a:solidFill>
                <a:latin typeface="Arial" charset="0"/>
                <a:ea typeface="+mn-ea"/>
                <a:cs typeface="Arial" charset="0"/>
              </a:rPr>
              <a:t>be</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produced</a:t>
            </a:r>
            <a:r>
              <a:rPr lang="de-DE" sz="1200" kern="1200" dirty="0" smtClean="0">
                <a:solidFill>
                  <a:schemeClr val="tx1"/>
                </a:solidFill>
                <a:latin typeface="Arial" charset="0"/>
                <a:ea typeface="+mn-ea"/>
                <a:cs typeface="Arial" charset="0"/>
              </a:rPr>
              <a:t> in Europe but will </a:t>
            </a:r>
            <a:r>
              <a:rPr lang="de-DE" sz="1200" kern="1200" dirty="0" err="1" smtClean="0">
                <a:solidFill>
                  <a:schemeClr val="tx1"/>
                </a:solidFill>
                <a:latin typeface="Arial" charset="0"/>
                <a:ea typeface="+mn-ea"/>
                <a:cs typeface="Arial" charset="0"/>
              </a:rPr>
              <a:t>be</a:t>
            </a:r>
            <a:r>
              <a:rPr lang="de-DE" sz="1200" kern="1200" dirty="0" smtClean="0">
                <a:solidFill>
                  <a:schemeClr val="tx1"/>
                </a:solidFill>
                <a:latin typeface="Arial" charset="0"/>
                <a:ea typeface="+mn-ea"/>
                <a:cs typeface="Arial" charset="0"/>
              </a:rPr>
              <a:t> </a:t>
            </a:r>
            <a:r>
              <a:rPr lang="de-DE" sz="1200" kern="1200" dirty="0" err="1" smtClean="0">
                <a:solidFill>
                  <a:schemeClr val="tx1"/>
                </a:solidFill>
                <a:latin typeface="Arial" charset="0"/>
                <a:ea typeface="+mn-ea"/>
                <a:cs typeface="Arial" charset="0"/>
              </a:rPr>
              <a:t>imported</a:t>
            </a:r>
            <a:r>
              <a:rPr lang="de-DE" sz="1200" kern="1200" dirty="0" smtClean="0">
                <a:solidFill>
                  <a:schemeClr val="tx1"/>
                </a:solidFill>
                <a:latin typeface="Arial" charset="0"/>
                <a:ea typeface="+mn-ea"/>
                <a:cs typeface="Arial" charset="0"/>
              </a:rPr>
              <a:t>.  </a:t>
            </a:r>
          </a:p>
          <a:p>
            <a:endParaRPr lang="de-DE" dirty="0"/>
          </a:p>
        </p:txBody>
      </p:sp>
      <p:sp>
        <p:nvSpPr>
          <p:cNvPr id="4" name="Foliennummernplatzhalter 3"/>
          <p:cNvSpPr>
            <a:spLocks noGrp="1"/>
          </p:cNvSpPr>
          <p:nvPr>
            <p:ph type="sldNum" sz="quarter" idx="10"/>
          </p:nvPr>
        </p:nvSpPr>
        <p:spPr/>
        <p:txBody>
          <a:bodyPr/>
          <a:lstStyle/>
          <a:p>
            <a:pPr>
              <a:defRPr/>
            </a:pPr>
            <a:fld id="{5B3EC38C-BD22-4D4F-AC29-F2CD0D9B93AE}" type="slidenum">
              <a:rPr lang="en-GB" smtClean="0"/>
              <a:pPr>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5B3EC38C-BD22-4D4F-AC29-F2CD0D9B93AE}" type="slidenum">
              <a:rPr lang="en-GB" smtClean="0"/>
              <a:pPr>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Res </a:t>
            </a:r>
            <a:r>
              <a:rPr lang="de-DE" dirty="0" err="1" smtClean="0"/>
              <a:t>support</a:t>
            </a:r>
            <a:r>
              <a:rPr lang="de-DE" dirty="0" smtClean="0"/>
              <a:t> </a:t>
            </a:r>
            <a:r>
              <a:rPr lang="de-DE" dirty="0" err="1" smtClean="0"/>
              <a:t>is</a:t>
            </a:r>
            <a:r>
              <a:rPr lang="de-DE" dirty="0" smtClean="0"/>
              <a:t> non-</a:t>
            </a:r>
            <a:r>
              <a:rPr lang="de-DE" dirty="0" err="1" smtClean="0"/>
              <a:t>harmonized</a:t>
            </a:r>
            <a:r>
              <a:rPr lang="de-DE" dirty="0" smtClean="0"/>
              <a:t> in EU.</a:t>
            </a:r>
          </a:p>
          <a:p>
            <a:r>
              <a:rPr lang="de-DE" baseline="0" dirty="0" smtClean="0">
                <a:sym typeface="Wingdings" pitchFamily="2" charset="2"/>
              </a:rPr>
              <a:t></a:t>
            </a:r>
            <a:r>
              <a:rPr lang="de-DE" baseline="0" dirty="0" smtClean="0"/>
              <a:t> Wide </a:t>
            </a:r>
            <a:r>
              <a:rPr lang="de-DE" baseline="0" dirty="0" err="1" smtClean="0"/>
              <a:t>range</a:t>
            </a:r>
            <a:r>
              <a:rPr lang="de-DE" baseline="0" dirty="0" smtClean="0"/>
              <a:t> </a:t>
            </a:r>
            <a:r>
              <a:rPr lang="de-DE" baseline="0" dirty="0" err="1" smtClean="0"/>
              <a:t>of</a:t>
            </a:r>
            <a:r>
              <a:rPr lang="de-DE" baseline="0" dirty="0" smtClean="0"/>
              <a:t> </a:t>
            </a:r>
            <a:r>
              <a:rPr lang="de-DE" baseline="0" dirty="0" err="1" smtClean="0"/>
              <a:t>support</a:t>
            </a:r>
            <a:r>
              <a:rPr lang="de-DE" baseline="0" dirty="0" smtClean="0"/>
              <a:t> </a:t>
            </a:r>
            <a:r>
              <a:rPr lang="de-DE" baseline="0" dirty="0" err="1" smtClean="0"/>
              <a:t>schemes</a:t>
            </a:r>
            <a:r>
              <a:rPr lang="de-DE" baseline="0" dirty="0" smtClean="0"/>
              <a:t> </a:t>
            </a:r>
            <a:r>
              <a:rPr lang="de-DE" baseline="0" dirty="0" err="1" smtClean="0"/>
              <a:t>with</a:t>
            </a:r>
            <a:r>
              <a:rPr lang="de-DE" baseline="0" dirty="0" smtClean="0"/>
              <a:t> </a:t>
            </a:r>
            <a:r>
              <a:rPr lang="de-DE" baseline="0" dirty="0" err="1" smtClean="0"/>
              <a:t>wide</a:t>
            </a:r>
            <a:r>
              <a:rPr lang="de-DE" baseline="0" dirty="0" smtClean="0"/>
              <a:t> </a:t>
            </a:r>
            <a:r>
              <a:rPr lang="de-DE" baseline="0" dirty="0" err="1" smtClean="0"/>
              <a:t>range</a:t>
            </a:r>
            <a:r>
              <a:rPr lang="de-DE" baseline="0" dirty="0" smtClean="0"/>
              <a:t> </a:t>
            </a:r>
            <a:r>
              <a:rPr lang="de-DE" baseline="0" dirty="0" err="1" smtClean="0"/>
              <a:t>of</a:t>
            </a:r>
            <a:r>
              <a:rPr lang="de-DE" baseline="0" dirty="0" smtClean="0"/>
              <a:t> </a:t>
            </a:r>
            <a:r>
              <a:rPr lang="de-DE" baseline="0" dirty="0" err="1" smtClean="0"/>
              <a:t>resulting</a:t>
            </a:r>
            <a:r>
              <a:rPr lang="de-DE" baseline="0" dirty="0" smtClean="0"/>
              <a:t> </a:t>
            </a:r>
            <a:r>
              <a:rPr lang="de-DE" baseline="0" dirty="0" err="1" smtClean="0"/>
              <a:t>financial</a:t>
            </a:r>
            <a:r>
              <a:rPr lang="de-DE" baseline="0" dirty="0" smtClean="0"/>
              <a:t> </a:t>
            </a:r>
            <a:r>
              <a:rPr lang="de-DE" baseline="0" dirty="0" err="1" smtClean="0"/>
              <a:t>characteristics</a:t>
            </a:r>
            <a:r>
              <a:rPr lang="de-DE" baseline="0" dirty="0" smtClean="0"/>
              <a:t> – </a:t>
            </a:r>
            <a:r>
              <a:rPr lang="de-DE" baseline="0" dirty="0" err="1" smtClean="0"/>
              <a:t>more</a:t>
            </a:r>
            <a:r>
              <a:rPr lang="de-DE" baseline="0" dirty="0" smtClean="0"/>
              <a:t> </a:t>
            </a:r>
            <a:r>
              <a:rPr lang="de-DE" baseline="0" dirty="0" err="1" smtClean="0"/>
              <a:t>than</a:t>
            </a:r>
            <a:r>
              <a:rPr lang="de-DE" baseline="0" dirty="0" smtClean="0"/>
              <a:t> 300 % </a:t>
            </a:r>
            <a:r>
              <a:rPr lang="de-DE" baseline="0" dirty="0" err="1" smtClean="0"/>
              <a:t>differences</a:t>
            </a:r>
            <a:r>
              <a:rPr lang="de-DE" baseline="0" dirty="0" smtClean="0"/>
              <a:t>.</a:t>
            </a:r>
          </a:p>
          <a:p>
            <a:endParaRPr lang="de-D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de-DE" sz="1200" baseline="0" dirty="0" smtClean="0">
                <a:sym typeface="Wingdings" pitchFamily="2" charset="2"/>
              </a:rPr>
              <a:t></a:t>
            </a:r>
            <a:r>
              <a:rPr lang="de-DE" sz="1200" baseline="0" dirty="0" smtClean="0"/>
              <a:t> RES </a:t>
            </a:r>
            <a:r>
              <a:rPr lang="de-DE" sz="1200" baseline="0" dirty="0" err="1" smtClean="0"/>
              <a:t>is</a:t>
            </a:r>
            <a:r>
              <a:rPr lang="de-DE" sz="1200" baseline="0" dirty="0" smtClean="0"/>
              <a:t> not </a:t>
            </a:r>
            <a:r>
              <a:rPr lang="de-DE" sz="1200" baseline="0" dirty="0" err="1" smtClean="0"/>
              <a:t>competitive</a:t>
            </a:r>
            <a:r>
              <a:rPr lang="de-DE" sz="1200" baseline="0" dirty="0" smtClean="0"/>
              <a:t> </a:t>
            </a:r>
            <a:r>
              <a:rPr lang="de-DE" sz="1200" baseline="0" dirty="0" err="1" smtClean="0"/>
              <a:t>and</a:t>
            </a:r>
            <a:r>
              <a:rPr lang="de-DE" sz="1200" baseline="0" dirty="0" smtClean="0"/>
              <a:t> </a:t>
            </a:r>
            <a:r>
              <a:rPr lang="de-DE" sz="1200" baseline="0" dirty="0" err="1" smtClean="0"/>
              <a:t>require</a:t>
            </a:r>
            <a:r>
              <a:rPr lang="de-DE" sz="1200" baseline="0" dirty="0" smtClean="0"/>
              <a:t> </a:t>
            </a:r>
            <a:r>
              <a:rPr lang="de-DE" sz="1200" baseline="0" dirty="0" err="1" smtClean="0"/>
              <a:t>important</a:t>
            </a:r>
            <a:r>
              <a:rPr lang="de-DE" sz="1200" baseline="0" dirty="0" smtClean="0"/>
              <a:t> </a:t>
            </a:r>
            <a:r>
              <a:rPr lang="de-DE" sz="1200" baseline="0" dirty="0" err="1" smtClean="0"/>
              <a:t>support</a:t>
            </a:r>
            <a:r>
              <a:rPr lang="de-DE" sz="1200" baseline="0" dirty="0" smtClean="0"/>
              <a:t>.</a:t>
            </a:r>
          </a:p>
          <a:p>
            <a:endParaRPr lang="de-DE" dirty="0"/>
          </a:p>
        </p:txBody>
      </p:sp>
      <p:sp>
        <p:nvSpPr>
          <p:cNvPr id="4" name="Foliennummernplatzhalter 3"/>
          <p:cNvSpPr>
            <a:spLocks noGrp="1"/>
          </p:cNvSpPr>
          <p:nvPr>
            <p:ph type="sldNum" sz="quarter" idx="10"/>
          </p:nvPr>
        </p:nvSpPr>
        <p:spPr/>
        <p:txBody>
          <a:bodyPr/>
          <a:lstStyle/>
          <a:p>
            <a:pPr>
              <a:defRPr/>
            </a:pPr>
            <a:fld id="{5B3EC38C-BD22-4D4F-AC29-F2CD0D9B93AE}" type="slidenum">
              <a:rPr lang="en-GB" smtClean="0"/>
              <a:pPr>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GB" sz="1200" kern="1200" dirty="0" smtClean="0">
                <a:solidFill>
                  <a:schemeClr val="tx1"/>
                </a:solidFill>
                <a:latin typeface="Arial" charset="0"/>
                <a:ea typeface="+mn-ea"/>
                <a:cs typeface="Arial" charset="0"/>
              </a:rPr>
              <a:t>Graph illustrates the surcharge on electricity price due to the support of renewable electricity. Special regimes for industrial electricity consumers are not considered. </a:t>
            </a:r>
          </a:p>
          <a:p>
            <a:endParaRPr lang="en-GB" sz="1200" kern="1200" dirty="0" smtClean="0">
              <a:solidFill>
                <a:schemeClr val="tx1"/>
              </a:solidFill>
              <a:latin typeface="Arial" charset="0"/>
              <a:ea typeface="+mn-ea"/>
              <a:cs typeface="Arial" charset="0"/>
            </a:endParaRPr>
          </a:p>
          <a:p>
            <a:r>
              <a:rPr lang="en-GB" sz="1200" kern="1200" dirty="0" smtClean="0">
                <a:solidFill>
                  <a:schemeClr val="tx1"/>
                </a:solidFill>
                <a:latin typeface="Arial" charset="0"/>
                <a:ea typeface="+mn-ea"/>
                <a:cs typeface="Arial" charset="0"/>
              </a:rPr>
              <a:t>The illustration underlines the following conclusions:</a:t>
            </a:r>
            <a:endParaRPr lang="de-DE" sz="1200" kern="1200" dirty="0" smtClean="0">
              <a:solidFill>
                <a:schemeClr val="tx1"/>
              </a:solidFill>
              <a:latin typeface="Arial" charset="0"/>
              <a:ea typeface="+mn-ea"/>
              <a:cs typeface="Arial" charset="0"/>
            </a:endParaRPr>
          </a:p>
          <a:p>
            <a:pPr lvl="0"/>
            <a:r>
              <a:rPr lang="en-GB" sz="1200" kern="1200" dirty="0" smtClean="0">
                <a:solidFill>
                  <a:schemeClr val="tx1"/>
                </a:solidFill>
                <a:latin typeface="Arial" charset="0"/>
                <a:ea typeface="+mn-ea"/>
                <a:cs typeface="Arial" charset="0"/>
              </a:rPr>
              <a:t>Costs to electricity consumers differ greatly between countries. </a:t>
            </a:r>
            <a:endParaRPr lang="de-DE" sz="1200" kern="1200" dirty="0" smtClean="0">
              <a:solidFill>
                <a:schemeClr val="tx1"/>
              </a:solidFill>
              <a:latin typeface="Arial" charset="0"/>
              <a:ea typeface="+mn-ea"/>
              <a:cs typeface="Arial" charset="0"/>
            </a:endParaRPr>
          </a:p>
          <a:p>
            <a:r>
              <a:rPr lang="en-GB" sz="1200" kern="1200" dirty="0" smtClean="0">
                <a:solidFill>
                  <a:schemeClr val="tx1"/>
                </a:solidFill>
                <a:latin typeface="Arial" charset="0"/>
                <a:ea typeface="+mn-ea"/>
                <a:cs typeface="Arial" charset="0"/>
              </a:rPr>
              <a:t>Costs to electricity consumers have increased and are expected to increase further drastically in all countries.</a:t>
            </a:r>
            <a:endParaRPr lang="de-DE" dirty="0" smtClean="0"/>
          </a:p>
          <a:p>
            <a:endParaRPr lang="de-DE" dirty="0"/>
          </a:p>
        </p:txBody>
      </p:sp>
      <p:sp>
        <p:nvSpPr>
          <p:cNvPr id="4" name="Foliennummernplatzhalter 3"/>
          <p:cNvSpPr>
            <a:spLocks noGrp="1"/>
          </p:cNvSpPr>
          <p:nvPr>
            <p:ph type="sldNum" sz="quarter" idx="10"/>
          </p:nvPr>
        </p:nvSpPr>
        <p:spPr/>
        <p:txBody>
          <a:bodyPr/>
          <a:lstStyle/>
          <a:p>
            <a:pPr>
              <a:defRPr/>
            </a:pPr>
            <a:fld id="{5B3EC38C-BD22-4D4F-AC29-F2CD0D9B93AE}"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GB" sz="1200" kern="1200" dirty="0" smtClean="0">
                <a:solidFill>
                  <a:schemeClr val="tx1"/>
                </a:solidFill>
                <a:latin typeface="Arial" charset="0"/>
                <a:ea typeface="+mn-ea"/>
                <a:cs typeface="Arial" charset="0"/>
              </a:rPr>
              <a:t>Graph shows the share of electricity from renewable energies in several EU Member States. </a:t>
            </a:r>
          </a:p>
          <a:p>
            <a:r>
              <a:rPr lang="en-GB" sz="1200" kern="1200" dirty="0" smtClean="0">
                <a:solidFill>
                  <a:schemeClr val="tx1"/>
                </a:solidFill>
                <a:latin typeface="Arial" charset="0"/>
                <a:ea typeface="+mn-ea"/>
                <a:cs typeface="Arial" charset="0"/>
              </a:rPr>
              <a:t>The figures until 2008 show the actual development based on the latest </a:t>
            </a:r>
            <a:r>
              <a:rPr lang="en-GB" sz="1200" kern="1200" dirty="0" err="1" smtClean="0">
                <a:solidFill>
                  <a:schemeClr val="tx1"/>
                </a:solidFill>
                <a:latin typeface="Arial" charset="0"/>
                <a:ea typeface="+mn-ea"/>
                <a:cs typeface="Arial" charset="0"/>
              </a:rPr>
              <a:t>Eurostat</a:t>
            </a:r>
            <a:r>
              <a:rPr lang="en-GB" sz="1200" kern="1200" dirty="0" smtClean="0">
                <a:solidFill>
                  <a:schemeClr val="tx1"/>
                </a:solidFill>
                <a:latin typeface="Arial" charset="0"/>
                <a:ea typeface="+mn-ea"/>
                <a:cs typeface="Arial" charset="0"/>
              </a:rPr>
              <a:t> data (columns in blue). </a:t>
            </a:r>
          </a:p>
          <a:p>
            <a:r>
              <a:rPr lang="en-GB" sz="1200" kern="1200" dirty="0" smtClean="0">
                <a:solidFill>
                  <a:schemeClr val="tx1"/>
                </a:solidFill>
                <a:latin typeface="Arial" charset="0"/>
                <a:ea typeface="+mn-ea"/>
                <a:cs typeface="Arial" charset="0"/>
              </a:rPr>
              <a:t>The columns in red depict the planned development until 2020 according to the NREAP. </a:t>
            </a:r>
          </a:p>
          <a:p>
            <a:r>
              <a:rPr lang="en-GB" sz="1200" kern="1200" dirty="0" smtClean="0">
                <a:solidFill>
                  <a:schemeClr val="tx1"/>
                </a:solidFill>
                <a:latin typeface="Arial" charset="0"/>
                <a:ea typeface="+mn-ea"/>
                <a:cs typeface="Arial" charset="0"/>
              </a:rPr>
              <a:t>The picture clearly shows the different pace of the actual development until 2008 and the planned development until 2020. </a:t>
            </a:r>
          </a:p>
          <a:p>
            <a:r>
              <a:rPr lang="en-GB" sz="1200" kern="1200" dirty="0" smtClean="0">
                <a:solidFill>
                  <a:schemeClr val="tx1"/>
                </a:solidFill>
                <a:latin typeface="Arial" charset="0"/>
                <a:ea typeface="+mn-ea"/>
                <a:cs typeface="Arial" charset="0"/>
              </a:rPr>
              <a:t>While the actual development until 2008 has been a moderate increase in most countries, the growth rate of renewable electricity is planned to increase massively until 2020. </a:t>
            </a:r>
            <a:endParaRPr lang="de-DE" dirty="0"/>
          </a:p>
        </p:txBody>
      </p:sp>
      <p:sp>
        <p:nvSpPr>
          <p:cNvPr id="4" name="Foliennummernplatzhalter 3"/>
          <p:cNvSpPr>
            <a:spLocks noGrp="1"/>
          </p:cNvSpPr>
          <p:nvPr>
            <p:ph type="sldNum" sz="quarter" idx="10"/>
          </p:nvPr>
        </p:nvSpPr>
        <p:spPr/>
        <p:txBody>
          <a:bodyPr/>
          <a:lstStyle/>
          <a:p>
            <a:pPr>
              <a:defRPr/>
            </a:pPr>
            <a:fld id="{5B3EC38C-BD22-4D4F-AC29-F2CD0D9B93AE}" type="slidenum">
              <a:rPr lang="en-GB" smtClean="0"/>
              <a:pPr>
                <a:defRPr/>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Arial" charset="0"/>
              </a:rPr>
              <a:t>According to the latest EU progress report, the EU is unlikely to meet its renewable electricity target of 21 % by 2010 (set by Directive 2001/77). As can be seen in the graph, only three</a:t>
            </a:r>
            <a:r>
              <a:rPr lang="en-GB" sz="1200" kern="1200" baseline="0" dirty="0" smtClean="0">
                <a:solidFill>
                  <a:schemeClr val="tx1"/>
                </a:solidFill>
                <a:latin typeface="Arial" charset="0"/>
                <a:ea typeface="+mn-ea"/>
                <a:cs typeface="Arial" charset="0"/>
              </a:rPr>
              <a:t> </a:t>
            </a:r>
            <a:r>
              <a:rPr lang="en-GB" sz="1200" kern="1200" dirty="0" smtClean="0">
                <a:solidFill>
                  <a:schemeClr val="tx1"/>
                </a:solidFill>
                <a:latin typeface="Arial" charset="0"/>
                <a:ea typeface="+mn-ea"/>
                <a:cs typeface="Arial" charset="0"/>
              </a:rPr>
              <a:t>of the 12 EU member states picked</a:t>
            </a:r>
            <a:r>
              <a:rPr lang="en-GB" sz="1200" kern="1200" baseline="0" dirty="0" smtClean="0">
                <a:solidFill>
                  <a:schemeClr val="tx1"/>
                </a:solidFill>
                <a:latin typeface="Arial" charset="0"/>
                <a:ea typeface="+mn-ea"/>
                <a:cs typeface="Arial" charset="0"/>
              </a:rPr>
              <a:t> out </a:t>
            </a:r>
            <a:r>
              <a:rPr lang="en-GB" sz="1200" kern="1200" dirty="0" smtClean="0">
                <a:solidFill>
                  <a:schemeClr val="tx1"/>
                </a:solidFill>
                <a:latin typeface="Arial" charset="0"/>
                <a:ea typeface="+mn-ea"/>
                <a:cs typeface="Arial" charset="0"/>
              </a:rPr>
              <a:t>expect to meet their target for 2010. </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Arial" charset="0"/>
              </a:rPr>
              <a:t>The EU even expects that in fact only four of the 27 member states will actually meet their 2010 targets. </a:t>
            </a:r>
            <a:endParaRPr lang="de-DE" dirty="0" smtClean="0"/>
          </a:p>
          <a:p>
            <a:endParaRPr lang="de-DE"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sz="1200" b="1"/>
            </a:lvl1pPr>
          </a:lstStyle>
          <a:p>
            <a:pPr>
              <a:defRPr/>
            </a:pPr>
            <a:endParaRPr lang="nl-NL"/>
          </a:p>
        </p:txBody>
      </p:sp>
      <p:sp>
        <p:nvSpPr>
          <p:cNvPr id="5" name="Fußzeilenplatzhalter 4"/>
          <p:cNvSpPr>
            <a:spLocks noGrp="1"/>
          </p:cNvSpPr>
          <p:nvPr>
            <p:ph type="ftr" sz="quarter" idx="11"/>
          </p:nvPr>
        </p:nvSpPr>
        <p:spPr/>
        <p:txBody>
          <a:bodyPr/>
          <a:lstStyle>
            <a:lvl1pPr>
              <a:defRPr/>
            </a:lvl1pPr>
          </a:lstStyle>
          <a:p>
            <a:pPr>
              <a:defRPr/>
            </a:pPr>
            <a:endParaRPr lang="nl-NL"/>
          </a:p>
        </p:txBody>
      </p:sp>
      <p:sp>
        <p:nvSpPr>
          <p:cNvPr id="6" name="Foliennummernplatzhalter 5"/>
          <p:cNvSpPr>
            <a:spLocks noGrp="1"/>
          </p:cNvSpPr>
          <p:nvPr>
            <p:ph type="sldNum" sz="quarter" idx="12"/>
          </p:nvPr>
        </p:nvSpPr>
        <p:spPr/>
        <p:txBody>
          <a:bodyPr/>
          <a:lstStyle>
            <a:lvl1pPr>
              <a:defRPr/>
            </a:lvl1pPr>
          </a:lstStyle>
          <a:p>
            <a:pPr>
              <a:defRPr/>
            </a:pPr>
            <a:fld id="{D1B8776C-8A32-456E-857C-D73C17626713}" type="slidenum">
              <a:rPr lang="nl-NL"/>
              <a:pPr>
                <a:defRPr/>
              </a:pPr>
              <a:t>‹N°›</a:t>
            </a:fld>
            <a:endParaRPr lang="nl-NL"/>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627D23AB-4E41-4ECE-99B9-7FD75183A22E}" type="slidenum">
              <a:rPr lang="nl-NL"/>
              <a:pPr>
                <a:defRPr/>
              </a:pPr>
              <a:t>‹N°›</a:t>
            </a:fld>
            <a:endParaRPr lang="nl-NL"/>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24650" y="228600"/>
            <a:ext cx="2139950" cy="589438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01625" y="228600"/>
            <a:ext cx="6270625" cy="5894388"/>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27EE2853-B1BF-4FBF-9B91-01D7839E17C3}" type="slidenum">
              <a:rPr lang="nl-NL"/>
              <a:pPr>
                <a:defRPr/>
              </a:pPr>
              <a:t>‹N°›</a:t>
            </a:fld>
            <a:endParaRPr lang="nl-NL"/>
          </a:p>
        </p:txBody>
      </p:sp>
    </p:spTree>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56C86E23-09ED-4CAE-8C5B-8DB652D4999F}" type="slidenum">
              <a:rPr lang="nl-NL"/>
              <a:pPr>
                <a:defRPr/>
              </a:pPr>
              <a:t>‹N°›</a:t>
            </a:fld>
            <a:endParaRPr lang="nl-NL"/>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7204006D-B54F-47B3-8ABC-03E25DFD32EC}" type="slidenum">
              <a:rPr lang="nl-NL"/>
              <a:pPr>
                <a:defRPr/>
              </a:pPr>
              <a:t>‹N°›</a:t>
            </a:fld>
            <a:endParaRPr lang="nl-NL"/>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33A36DF0-EA43-4D3D-A987-FF9E6D2E8252}" type="slidenum">
              <a:rPr lang="nl-NL"/>
              <a:pPr>
                <a:defRPr/>
              </a:pPr>
              <a:t>‹N°›</a:t>
            </a:fld>
            <a:endParaRPr lang="nl-NL"/>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323850" y="1700213"/>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70425" y="1700213"/>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7C18D90E-B264-4A1B-A8AA-95BF023290F1}" type="slidenum">
              <a:rPr lang="nl-NL"/>
              <a:pPr>
                <a:defRPr/>
              </a:pPr>
              <a:t>‹N°›</a:t>
            </a:fld>
            <a:endParaRPr lang="nl-NL"/>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pPr>
              <a:defRPr/>
            </a:pPr>
            <a:fld id="{B6EABE72-E2E4-4F2D-8118-84A498830976}" type="slidenum">
              <a:rPr lang="nl-NL"/>
              <a:pPr>
                <a:defRPr/>
              </a:pPr>
              <a:t>‹N°›</a:t>
            </a:fld>
            <a:endParaRPr lang="nl-NL"/>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pPr>
              <a:defRPr/>
            </a:pPr>
            <a:fld id="{9BED5EDA-A345-4DD0-903D-082C6FBEE0CC}" type="slidenum">
              <a:rPr lang="nl-NL"/>
              <a:pPr>
                <a:defRPr/>
              </a:pPr>
              <a:t>‹N°›</a:t>
            </a:fld>
            <a:endParaRPr lang="nl-NL"/>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pPr>
              <a:defRPr/>
            </a:pPr>
            <a:fld id="{729AF3AA-D673-451C-8B21-7D14C9D4C1F7}" type="slidenum">
              <a:rPr lang="nl-NL"/>
              <a:pPr>
                <a:defRPr/>
              </a:pPr>
              <a:t>‹N°›</a:t>
            </a:fld>
            <a:endParaRPr lang="nl-NL"/>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8ABB51B7-2713-42D8-ADF7-BB1237105586}" type="slidenum">
              <a:rPr lang="nl-NL"/>
              <a:pPr>
                <a:defRPr/>
              </a:pPr>
              <a:t>‹N°›</a:t>
            </a:fld>
            <a:endParaRPr lang="nl-NL"/>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vert="horz" wrap="square" lIns="91440" tIns="45720" rIns="91440" bIns="45720" numCol="1" anchor="t" anchorCtr="0" compatLnSpc="1">
            <a:prstTxWarp prst="textNoShape">
              <a:avLst/>
            </a:prstTxWarp>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3A686F2A-BCBB-4569-A47E-E1ECB02E5E02}" type="slidenum">
              <a:rPr lang="nl-NL"/>
              <a:pPr>
                <a:defRPr/>
              </a:pPr>
              <a:t>‹N°›</a:t>
            </a:fld>
            <a:endParaRPr lang="nl-NL"/>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5124"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bg2"/>
                </a:solidFill>
                <a:effectLst>
                  <a:outerShdw blurRad="38100" dist="38100" dir="2700000" algn="tl">
                    <a:srgbClr val="C0C0C0"/>
                  </a:outerShdw>
                </a:effectLst>
              </a:defRPr>
            </a:lvl1pPr>
          </a:lstStyle>
          <a:p>
            <a:pPr>
              <a:defRPr/>
            </a:pPr>
            <a:endParaRPr lang="nl-NL"/>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C0C0C0"/>
                  </a:outerShdw>
                </a:effectLst>
              </a:defRPr>
            </a:lvl1pPr>
          </a:lstStyle>
          <a:p>
            <a:pPr>
              <a:defRPr/>
            </a:pPr>
            <a:endParaRPr lang="nl-NL"/>
          </a:p>
        </p:txBody>
      </p:sp>
      <p:sp>
        <p:nvSpPr>
          <p:cNvPr id="5126" name="Rectangle 6"/>
          <p:cNvSpPr>
            <a:spLocks noGrp="1" noChangeArrowheads="1"/>
          </p:cNvSpPr>
          <p:nvPr>
            <p:ph type="sldNum" sz="quarter" idx="4"/>
          </p:nvPr>
        </p:nvSpPr>
        <p:spPr bwMode="auto">
          <a:xfrm>
            <a:off x="6588125" y="6237288"/>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C0C0C0"/>
                  </a:outerShdw>
                </a:effectLst>
              </a:defRPr>
            </a:lvl1pPr>
          </a:lstStyle>
          <a:p>
            <a:pPr>
              <a:defRPr/>
            </a:pPr>
            <a:fld id="{FC985285-FC4D-4BBA-A35C-473DD25FFA2A}" type="slidenum">
              <a:rPr lang="nl-NL"/>
              <a:pPr>
                <a:defRPr/>
              </a:pPr>
              <a:t>‹N°›</a:t>
            </a:fld>
            <a:endParaRPr lang="nl-NL"/>
          </a:p>
        </p:txBody>
      </p:sp>
      <p:pic>
        <p:nvPicPr>
          <p:cNvPr id="1031" name="Picture 7" descr="IFIEC no name"/>
          <p:cNvPicPr>
            <a:picLocks noChangeAspect="1" noChangeArrowheads="1"/>
          </p:cNvPicPr>
          <p:nvPr/>
        </p:nvPicPr>
        <p:blipFill>
          <a:blip r:embed="rId14" cstate="print"/>
          <a:srcRect/>
          <a:stretch>
            <a:fillRect/>
          </a:stretch>
        </p:blipFill>
        <p:spPr bwMode="auto">
          <a:xfrm>
            <a:off x="7019925" y="6021388"/>
            <a:ext cx="1655763" cy="661987"/>
          </a:xfrm>
          <a:prstGeom prst="rect">
            <a:avLst/>
          </a:prstGeom>
          <a:noFill/>
          <a:ln w="9525">
            <a:noFill/>
            <a:miter lim="800000"/>
            <a:headEnd/>
            <a:tailEnd/>
          </a:ln>
        </p:spPr>
      </p:pic>
      <p:sp>
        <p:nvSpPr>
          <p:cNvPr id="8" name="Rechteck 7"/>
          <p:cNvSpPr/>
          <p:nvPr/>
        </p:nvSpPr>
        <p:spPr>
          <a:xfrm>
            <a:off x="0" y="0"/>
            <a:ext cx="9144000" cy="928688"/>
          </a:xfrm>
          <a:prstGeom prst="rect">
            <a:avLst/>
          </a:prstGeom>
          <a:gradFill>
            <a:gsLst>
              <a:gs pos="0">
                <a:srgbClr val="0070C0"/>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Tree>
  </p:cSld>
  <p:clrMap bg1="dk2" tx1="lt1" bg2="dk1" tx2="lt2" accent1="accent1" accent2="accent2" accent3="accent3" accent4="accent4" accent5="accent5" accent6="accent6" hlink="hlink" folHlink="folHlink"/>
  <p:sldLayoutIdLst>
    <p:sldLayoutId id="2147483724" r:id="rId1"/>
    <p:sldLayoutId id="2147483723" r:id="rId2"/>
    <p:sldLayoutId id="2147483722" r:id="rId3"/>
    <p:sldLayoutId id="2147483721" r:id="rId4"/>
    <p:sldLayoutId id="2147483720" r:id="rId5"/>
    <p:sldLayoutId id="2147483719" r:id="rId6"/>
    <p:sldLayoutId id="2147483718" r:id="rId7"/>
    <p:sldLayoutId id="2147483717" r:id="rId8"/>
    <p:sldLayoutId id="2147483716" r:id="rId9"/>
    <p:sldLayoutId id="2147483715" r:id="rId10"/>
    <p:sldLayoutId id="2147483714" r:id="rId11"/>
    <p:sldLayoutId id="2147483713" r:id="rId12"/>
  </p:sldLayoutIdLst>
  <p:transition>
    <p:wipe dir="d"/>
  </p:transition>
  <p:hf hdr="0" ftr="0" dt="0"/>
  <p:txStyles>
    <p:titleStyle>
      <a:lvl1pPr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Arial" charset="0"/>
          <a:cs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Arial" charset="0"/>
          <a:cs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Arial" charset="0"/>
          <a:cs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Arial" charset="0"/>
          <a:cs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Arial" charset="0"/>
          <a:cs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Arial" charset="0"/>
          <a:cs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Arial" charset="0"/>
          <a:cs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Arial" charset="0"/>
          <a:cs typeface="Arial"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effectLst>
            <a:outerShdw blurRad="38100" dist="38100" dir="2700000" algn="tl">
              <a:srgbClr val="C0C0C0"/>
            </a:outerShdw>
          </a:effectLst>
          <a:latin typeface="+mn-lt"/>
          <a:cs typeface="+mn-cs"/>
        </a:defRPr>
      </a:lvl2pPr>
      <a:lvl3pPr marL="1143000" indent="-228600" algn="l" rtl="0" eaLnBrk="1" fontAlgn="base" hangingPunct="1">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C0C0C0"/>
            </a:outerShdw>
          </a:effectLst>
          <a:latin typeface="+mn-lt"/>
          <a:cs typeface="+mn-cs"/>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C0C0C0"/>
            </a:outerShdw>
          </a:effectLst>
          <a:latin typeface="+mn-lt"/>
          <a:cs typeface="+mn-cs"/>
        </a:defRPr>
      </a:lvl4pPr>
      <a:lvl5pPr marL="20574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cs typeface="+mn-cs"/>
        </a:defRPr>
      </a:lvl5pPr>
      <a:lvl6pPr marL="25146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cs typeface="+mn-cs"/>
        </a:defRPr>
      </a:lvl6pPr>
      <a:lvl7pPr marL="29718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cs typeface="+mn-cs"/>
        </a:defRPr>
      </a:lvl7pPr>
      <a:lvl8pPr marL="34290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cs typeface="+mn-cs"/>
        </a:defRPr>
      </a:lvl8pPr>
      <a:lvl9pPr marL="38862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39552" y="1412776"/>
            <a:ext cx="8064896" cy="4154984"/>
          </a:xfrm>
          <a:prstGeom prst="rect">
            <a:avLst/>
          </a:prstGeom>
          <a:noFill/>
        </p:spPr>
        <p:txBody>
          <a:bodyPr wrap="square" rtlCol="0">
            <a:spAutoFit/>
          </a:bodyPr>
          <a:lstStyle/>
          <a:p>
            <a:pPr algn="ctr"/>
            <a:r>
              <a:rPr lang="de-DE" sz="2000" b="1" dirty="0" err="1" smtClean="0">
                <a:solidFill>
                  <a:schemeClr val="bg1">
                    <a:lumMod val="75000"/>
                  </a:schemeClr>
                </a:solidFill>
              </a:rPr>
              <a:t>Energy</a:t>
            </a:r>
            <a:r>
              <a:rPr lang="de-DE" sz="2000" b="1" dirty="0" smtClean="0">
                <a:solidFill>
                  <a:schemeClr val="bg1">
                    <a:lumMod val="75000"/>
                  </a:schemeClr>
                </a:solidFill>
              </a:rPr>
              <a:t> Forum</a:t>
            </a:r>
          </a:p>
          <a:p>
            <a:pPr algn="ctr"/>
            <a:r>
              <a:rPr lang="de-DE" sz="2000" b="1" dirty="0" smtClean="0">
                <a:solidFill>
                  <a:schemeClr val="bg1">
                    <a:lumMod val="75000"/>
                  </a:schemeClr>
                </a:solidFill>
                <a:sym typeface="Symbol"/>
              </a:rPr>
              <a:t></a:t>
            </a:r>
            <a:r>
              <a:rPr lang="de-DE" sz="2000" b="1" dirty="0" smtClean="0">
                <a:solidFill>
                  <a:schemeClr val="bg1">
                    <a:lumMod val="75000"/>
                  </a:schemeClr>
                </a:solidFill>
              </a:rPr>
              <a:t>Global </a:t>
            </a:r>
            <a:r>
              <a:rPr lang="de-DE" sz="2000" b="1" dirty="0" err="1" smtClean="0">
                <a:solidFill>
                  <a:schemeClr val="bg1">
                    <a:lumMod val="75000"/>
                  </a:schemeClr>
                </a:solidFill>
              </a:rPr>
              <a:t>Competitiveness</a:t>
            </a:r>
            <a:r>
              <a:rPr lang="de-DE" sz="2000" b="1" dirty="0" smtClean="0">
                <a:solidFill>
                  <a:schemeClr val="bg1">
                    <a:lumMod val="75000"/>
                  </a:schemeClr>
                </a:solidFill>
              </a:rPr>
              <a:t> in a </a:t>
            </a:r>
            <a:r>
              <a:rPr lang="de-DE" sz="2000" b="1" dirty="0" err="1" smtClean="0">
                <a:solidFill>
                  <a:schemeClr val="bg1">
                    <a:lumMod val="75000"/>
                  </a:schemeClr>
                </a:solidFill>
              </a:rPr>
              <a:t>Liberalised</a:t>
            </a:r>
            <a:r>
              <a:rPr lang="de-DE" sz="2000" b="1" dirty="0" smtClean="0">
                <a:solidFill>
                  <a:schemeClr val="bg1">
                    <a:lumMod val="75000"/>
                  </a:schemeClr>
                </a:solidFill>
              </a:rPr>
              <a:t> EU Energy Market</a:t>
            </a:r>
            <a:r>
              <a:rPr lang="de-DE" sz="2000" b="1" dirty="0" smtClean="0">
                <a:solidFill>
                  <a:schemeClr val="bg1">
                    <a:lumMod val="75000"/>
                  </a:schemeClr>
                </a:solidFill>
                <a:sym typeface="Symbol"/>
              </a:rPr>
              <a:t></a:t>
            </a:r>
            <a:endParaRPr lang="de-DE" sz="2000" b="1" dirty="0" smtClean="0">
              <a:solidFill>
                <a:schemeClr val="bg1">
                  <a:lumMod val="75000"/>
                </a:schemeClr>
              </a:solidFill>
            </a:endParaRPr>
          </a:p>
          <a:p>
            <a:pPr algn="ctr"/>
            <a:endParaRPr lang="de-DE" sz="2000" b="1" dirty="0" smtClean="0">
              <a:solidFill>
                <a:schemeClr val="bg1">
                  <a:lumMod val="75000"/>
                </a:schemeClr>
              </a:solidFill>
            </a:endParaRPr>
          </a:p>
          <a:p>
            <a:pPr algn="ctr"/>
            <a:r>
              <a:rPr lang="de-DE" sz="3600" b="1" dirty="0" smtClean="0">
                <a:solidFill>
                  <a:schemeClr val="bg1"/>
                </a:solidFill>
              </a:rPr>
              <a:t>Study on </a:t>
            </a:r>
            <a:r>
              <a:rPr lang="de-DE" sz="3600" b="1" dirty="0" err="1" smtClean="0">
                <a:solidFill>
                  <a:schemeClr val="bg1"/>
                </a:solidFill>
              </a:rPr>
              <a:t>Renewable</a:t>
            </a:r>
            <a:r>
              <a:rPr lang="de-DE" sz="3600" b="1" dirty="0" smtClean="0">
                <a:solidFill>
                  <a:schemeClr val="bg1"/>
                </a:solidFill>
              </a:rPr>
              <a:t> </a:t>
            </a:r>
            <a:r>
              <a:rPr lang="de-DE" sz="3600" b="1" dirty="0" err="1" smtClean="0">
                <a:solidFill>
                  <a:schemeClr val="bg1"/>
                </a:solidFill>
              </a:rPr>
              <a:t>Electricity</a:t>
            </a:r>
            <a:endParaRPr lang="de-DE" sz="3600" b="1" dirty="0" smtClean="0">
              <a:solidFill>
                <a:schemeClr val="bg1"/>
              </a:solidFill>
            </a:endParaRPr>
          </a:p>
          <a:p>
            <a:pPr algn="ctr"/>
            <a:r>
              <a:rPr lang="de-DE" sz="3600" b="1" dirty="0" smtClean="0">
                <a:solidFill>
                  <a:schemeClr val="bg1"/>
                </a:solidFill>
              </a:rPr>
              <a:t>in EU Member States</a:t>
            </a:r>
          </a:p>
          <a:p>
            <a:pPr algn="ctr"/>
            <a:endParaRPr lang="de-DE" sz="2000" b="1" dirty="0" smtClean="0">
              <a:solidFill>
                <a:schemeClr val="bg1">
                  <a:lumMod val="75000"/>
                </a:schemeClr>
              </a:solidFill>
            </a:endParaRPr>
          </a:p>
          <a:p>
            <a:pPr algn="ctr"/>
            <a:endParaRPr lang="de-DE" sz="2000" b="1" dirty="0" smtClean="0">
              <a:solidFill>
                <a:schemeClr val="bg1">
                  <a:lumMod val="75000"/>
                </a:schemeClr>
              </a:solidFill>
            </a:endParaRPr>
          </a:p>
          <a:p>
            <a:pPr algn="ctr"/>
            <a:r>
              <a:rPr lang="de-DE" sz="2000" dirty="0" smtClean="0">
                <a:solidFill>
                  <a:schemeClr val="bg1">
                    <a:lumMod val="75000"/>
                  </a:schemeClr>
                </a:solidFill>
              </a:rPr>
              <a:t>IFIEC Working </a:t>
            </a:r>
            <a:r>
              <a:rPr lang="de-DE" sz="2000" dirty="0" err="1" smtClean="0">
                <a:solidFill>
                  <a:schemeClr val="bg1">
                    <a:lumMod val="75000"/>
                  </a:schemeClr>
                </a:solidFill>
              </a:rPr>
              <a:t>Parties</a:t>
            </a:r>
            <a:r>
              <a:rPr lang="de-DE" sz="2000" dirty="0" smtClean="0">
                <a:solidFill>
                  <a:schemeClr val="bg1">
                    <a:lumMod val="75000"/>
                  </a:schemeClr>
                </a:solidFill>
              </a:rPr>
              <a:t> </a:t>
            </a:r>
            <a:r>
              <a:rPr lang="de-DE" sz="2000" dirty="0" err="1" smtClean="0">
                <a:solidFill>
                  <a:schemeClr val="bg1">
                    <a:lumMod val="75000"/>
                  </a:schemeClr>
                </a:solidFill>
              </a:rPr>
              <a:t>Climate</a:t>
            </a:r>
            <a:r>
              <a:rPr lang="de-DE" sz="2000" dirty="0" smtClean="0">
                <a:solidFill>
                  <a:schemeClr val="bg1">
                    <a:lumMod val="75000"/>
                  </a:schemeClr>
                </a:solidFill>
              </a:rPr>
              <a:t> &amp; Efficiency </a:t>
            </a:r>
            <a:r>
              <a:rPr lang="de-DE" sz="2000" dirty="0" err="1" smtClean="0">
                <a:solidFill>
                  <a:schemeClr val="bg1">
                    <a:lumMod val="75000"/>
                  </a:schemeClr>
                </a:solidFill>
              </a:rPr>
              <a:t>and</a:t>
            </a:r>
            <a:r>
              <a:rPr lang="de-DE" sz="2000" dirty="0" smtClean="0">
                <a:solidFill>
                  <a:schemeClr val="bg1">
                    <a:lumMod val="75000"/>
                  </a:schemeClr>
                </a:solidFill>
              </a:rPr>
              <a:t> </a:t>
            </a:r>
            <a:r>
              <a:rPr lang="de-DE" sz="2000" dirty="0" err="1" smtClean="0">
                <a:solidFill>
                  <a:schemeClr val="bg1">
                    <a:lumMod val="75000"/>
                  </a:schemeClr>
                </a:solidFill>
              </a:rPr>
              <a:t>Electricity</a:t>
            </a:r>
            <a:endParaRPr lang="de-DE" sz="2000" dirty="0" smtClean="0">
              <a:solidFill>
                <a:schemeClr val="bg1">
                  <a:lumMod val="75000"/>
                </a:schemeClr>
              </a:solidFill>
            </a:endParaRPr>
          </a:p>
          <a:p>
            <a:pPr algn="ctr"/>
            <a:endParaRPr lang="de-DE" dirty="0" smtClean="0">
              <a:solidFill>
                <a:schemeClr val="bg1">
                  <a:lumMod val="75000"/>
                </a:schemeClr>
              </a:solidFill>
            </a:endParaRPr>
          </a:p>
          <a:p>
            <a:pPr algn="ctr"/>
            <a:endParaRPr lang="de-DE" dirty="0" smtClean="0">
              <a:solidFill>
                <a:schemeClr val="bg1">
                  <a:lumMod val="75000"/>
                </a:schemeClr>
              </a:solidFill>
            </a:endParaRPr>
          </a:p>
          <a:p>
            <a:pPr algn="ctr"/>
            <a:r>
              <a:rPr lang="de-DE" dirty="0" smtClean="0">
                <a:solidFill>
                  <a:schemeClr val="bg1">
                    <a:lumMod val="75000"/>
                  </a:schemeClr>
                </a:solidFill>
              </a:rPr>
              <a:t>Dr Annette Loske</a:t>
            </a:r>
          </a:p>
          <a:p>
            <a:pPr algn="ctr"/>
            <a:r>
              <a:rPr lang="de-DE" dirty="0" err="1" smtClean="0">
                <a:solidFill>
                  <a:schemeClr val="bg1">
                    <a:lumMod val="75000"/>
                  </a:schemeClr>
                </a:solidFill>
              </a:rPr>
              <a:t>Brussels</a:t>
            </a:r>
            <a:r>
              <a:rPr lang="de-DE" dirty="0" smtClean="0">
                <a:solidFill>
                  <a:schemeClr val="bg1">
                    <a:lumMod val="75000"/>
                  </a:schemeClr>
                </a:solidFill>
              </a:rPr>
              <a:t>, 22 November 2011 </a:t>
            </a:r>
            <a:endParaRPr lang="de-DE" dirty="0">
              <a:solidFill>
                <a:schemeClr val="bg1">
                  <a:lumMod val="75000"/>
                </a:schemeClr>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3" cstate="print"/>
          <a:srcRect/>
          <a:stretch>
            <a:fillRect/>
          </a:stretch>
        </p:blipFill>
        <p:spPr bwMode="auto">
          <a:xfrm>
            <a:off x="323528" y="1412776"/>
            <a:ext cx="8635021" cy="4752528"/>
          </a:xfrm>
          <a:prstGeom prst="rect">
            <a:avLst/>
          </a:prstGeom>
          <a:noFill/>
          <a:ln w="9525">
            <a:noFill/>
            <a:miter lim="800000"/>
            <a:headEnd/>
            <a:tailEnd/>
          </a:ln>
        </p:spPr>
      </p:pic>
      <p:sp>
        <p:nvSpPr>
          <p:cNvPr id="4" name="Textfeld 3"/>
          <p:cNvSpPr txBox="1"/>
          <p:nvPr/>
        </p:nvSpPr>
        <p:spPr>
          <a:xfrm>
            <a:off x="0" y="116632"/>
            <a:ext cx="9144000" cy="523220"/>
          </a:xfrm>
          <a:prstGeom prst="rect">
            <a:avLst/>
          </a:prstGeom>
          <a:noFill/>
        </p:spPr>
        <p:txBody>
          <a:bodyPr wrap="square" rtlCol="0">
            <a:spAutoFit/>
          </a:bodyPr>
          <a:lstStyle/>
          <a:p>
            <a:pPr algn="ctr"/>
            <a:r>
              <a:rPr lang="de-DE" sz="2800" b="1" dirty="0" smtClean="0">
                <a:solidFill>
                  <a:schemeClr val="bg1"/>
                </a:solidFill>
              </a:rPr>
              <a:t>International Context</a:t>
            </a:r>
            <a:endParaRPr lang="de-DE" sz="2800" b="1" dirty="0">
              <a:solidFill>
                <a:schemeClr val="bg1"/>
              </a:solidFill>
            </a:endParaRPr>
          </a:p>
        </p:txBody>
      </p:sp>
      <p:sp>
        <p:nvSpPr>
          <p:cNvPr id="6" name="Textfeld 5"/>
          <p:cNvSpPr txBox="1"/>
          <p:nvPr/>
        </p:nvSpPr>
        <p:spPr>
          <a:xfrm>
            <a:off x="0" y="908720"/>
            <a:ext cx="9144000" cy="338554"/>
          </a:xfrm>
          <a:prstGeom prst="rect">
            <a:avLst/>
          </a:prstGeom>
          <a:noFill/>
        </p:spPr>
        <p:txBody>
          <a:bodyPr wrap="square" rtlCol="0">
            <a:spAutoFit/>
          </a:bodyPr>
          <a:lstStyle/>
          <a:p>
            <a:pPr algn="ctr"/>
            <a:r>
              <a:rPr lang="de-DE" sz="1600" b="1" dirty="0" smtClean="0">
                <a:solidFill>
                  <a:schemeClr val="bg1">
                    <a:lumMod val="75000"/>
                  </a:schemeClr>
                </a:solidFill>
              </a:rPr>
              <a:t>Wind power </a:t>
            </a:r>
            <a:r>
              <a:rPr lang="de-DE" sz="1600" b="1" dirty="0" err="1" smtClean="0">
                <a:solidFill>
                  <a:schemeClr val="bg1">
                    <a:lumMod val="75000"/>
                  </a:schemeClr>
                </a:solidFill>
              </a:rPr>
              <a:t>development</a:t>
            </a:r>
            <a:r>
              <a:rPr lang="de-DE" sz="1600" b="1" dirty="0" smtClean="0">
                <a:solidFill>
                  <a:schemeClr val="bg1">
                    <a:lumMod val="75000"/>
                  </a:schemeClr>
                </a:solidFill>
              </a:rPr>
              <a:t> not </a:t>
            </a:r>
            <a:r>
              <a:rPr lang="de-DE" sz="1600" b="1" dirty="0" err="1" smtClean="0">
                <a:solidFill>
                  <a:schemeClr val="bg1">
                    <a:lumMod val="75000"/>
                  </a:schemeClr>
                </a:solidFill>
              </a:rPr>
              <a:t>balanced</a:t>
            </a:r>
            <a:r>
              <a:rPr lang="de-DE" sz="1600" b="1" dirty="0" smtClean="0">
                <a:solidFill>
                  <a:schemeClr val="bg1">
                    <a:lumMod val="75000"/>
                  </a:schemeClr>
                </a:solidFill>
              </a:rPr>
              <a:t> </a:t>
            </a:r>
            <a:r>
              <a:rPr lang="de-DE" sz="1600" b="1" dirty="0" err="1" smtClean="0">
                <a:solidFill>
                  <a:schemeClr val="bg1">
                    <a:lumMod val="75000"/>
                  </a:schemeClr>
                </a:solidFill>
              </a:rPr>
              <a:t>globally</a:t>
            </a:r>
            <a:endParaRPr lang="de-DE" sz="1600" b="1" dirty="0">
              <a:solidFill>
                <a:schemeClr val="bg1">
                  <a:lumMod val="75000"/>
                </a:schemeClr>
              </a:solidFill>
            </a:endParaRP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uppieren 15"/>
          <p:cNvGrpSpPr/>
          <p:nvPr/>
        </p:nvGrpSpPr>
        <p:grpSpPr>
          <a:xfrm>
            <a:off x="251520" y="1124744"/>
            <a:ext cx="8568952" cy="4927176"/>
            <a:chOff x="251520" y="950096"/>
            <a:chExt cx="8568952" cy="4927176"/>
          </a:xfrm>
        </p:grpSpPr>
        <p:grpSp>
          <p:nvGrpSpPr>
            <p:cNvPr id="8" name="Gruppieren 7"/>
            <p:cNvGrpSpPr/>
            <p:nvPr/>
          </p:nvGrpSpPr>
          <p:grpSpPr>
            <a:xfrm>
              <a:off x="251520" y="950096"/>
              <a:ext cx="8568952" cy="4927176"/>
              <a:chOff x="251520" y="950096"/>
              <a:chExt cx="8640960" cy="5143200"/>
            </a:xfrm>
          </p:grpSpPr>
          <p:pic>
            <p:nvPicPr>
              <p:cNvPr id="3074" name="Picture 2"/>
              <p:cNvPicPr>
                <a:picLocks noChangeAspect="1" noChangeArrowheads="1"/>
              </p:cNvPicPr>
              <p:nvPr/>
            </p:nvPicPr>
            <p:blipFill>
              <a:blip r:embed="rId3" cstate="print"/>
              <a:srcRect/>
              <a:stretch>
                <a:fillRect/>
              </a:stretch>
            </p:blipFill>
            <p:spPr bwMode="auto">
              <a:xfrm>
                <a:off x="251520" y="950096"/>
                <a:ext cx="8640960" cy="5143200"/>
              </a:xfrm>
              <a:prstGeom prst="rect">
                <a:avLst/>
              </a:prstGeom>
              <a:noFill/>
              <a:ln w="9525">
                <a:noFill/>
                <a:miter lim="800000"/>
                <a:headEnd/>
                <a:tailEnd/>
              </a:ln>
            </p:spPr>
          </p:pic>
          <p:sp>
            <p:nvSpPr>
              <p:cNvPr id="7" name="Rechteck 6"/>
              <p:cNvSpPr/>
              <p:nvPr/>
            </p:nvSpPr>
            <p:spPr>
              <a:xfrm>
                <a:off x="7236296" y="980728"/>
                <a:ext cx="1584176" cy="8640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 name="Rechteck 11"/>
            <p:cNvSpPr/>
            <p:nvPr/>
          </p:nvSpPr>
          <p:spPr>
            <a:xfrm>
              <a:off x="539552" y="980728"/>
              <a:ext cx="5976664" cy="3600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539552" y="1340768"/>
              <a:ext cx="1800200"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p:cNvSpPr/>
            <p:nvPr/>
          </p:nvSpPr>
          <p:spPr>
            <a:xfrm>
              <a:off x="683568" y="5301208"/>
              <a:ext cx="7632848" cy="50405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 name="Foliennummernplatzhalter 3"/>
          <p:cNvSpPr>
            <a:spLocks noGrp="1"/>
          </p:cNvSpPr>
          <p:nvPr>
            <p:ph type="sldNum" sz="quarter" idx="12"/>
          </p:nvPr>
        </p:nvSpPr>
        <p:spPr/>
        <p:txBody>
          <a:bodyPr/>
          <a:lstStyle/>
          <a:p>
            <a:pPr>
              <a:defRPr/>
            </a:pPr>
            <a:fld id="{7204006D-B54F-47B3-8ABC-03E25DFD32EC}" type="slidenum">
              <a:rPr lang="nl-NL" smtClean="0"/>
              <a:pPr>
                <a:defRPr/>
              </a:pPr>
              <a:t>11</a:t>
            </a:fld>
            <a:endParaRPr lang="nl-NL"/>
          </a:p>
        </p:txBody>
      </p:sp>
      <p:pic>
        <p:nvPicPr>
          <p:cNvPr id="3075" name="Picture 3"/>
          <p:cNvPicPr>
            <a:picLocks noChangeAspect="1" noChangeArrowheads="1"/>
          </p:cNvPicPr>
          <p:nvPr/>
        </p:nvPicPr>
        <p:blipFill>
          <a:blip r:embed="rId4" cstate="print"/>
          <a:srcRect/>
          <a:stretch>
            <a:fillRect/>
          </a:stretch>
        </p:blipFill>
        <p:spPr bwMode="auto">
          <a:xfrm>
            <a:off x="179512" y="6591300"/>
            <a:ext cx="5018087" cy="266700"/>
          </a:xfrm>
          <a:prstGeom prst="rect">
            <a:avLst/>
          </a:prstGeom>
          <a:noFill/>
          <a:ln w="9525">
            <a:noFill/>
            <a:miter lim="800000"/>
            <a:headEnd/>
            <a:tailEnd/>
          </a:ln>
        </p:spPr>
      </p:pic>
      <p:sp>
        <p:nvSpPr>
          <p:cNvPr id="9" name="Textfeld 8"/>
          <p:cNvSpPr txBox="1"/>
          <p:nvPr/>
        </p:nvSpPr>
        <p:spPr>
          <a:xfrm>
            <a:off x="0" y="5517232"/>
            <a:ext cx="9144000" cy="646331"/>
          </a:xfrm>
          <a:prstGeom prst="rect">
            <a:avLst/>
          </a:prstGeom>
          <a:solidFill>
            <a:srgbClr val="0070C0"/>
          </a:solidFill>
        </p:spPr>
        <p:txBody>
          <a:bodyPr wrap="square" rtlCol="0">
            <a:spAutoFit/>
          </a:bodyPr>
          <a:lstStyle/>
          <a:p>
            <a:pPr algn="ctr"/>
            <a:r>
              <a:rPr lang="de-DE" b="1" dirty="0" smtClean="0"/>
              <a:t>Need </a:t>
            </a:r>
            <a:r>
              <a:rPr lang="de-DE" b="1" dirty="0" err="1" smtClean="0"/>
              <a:t>to</a:t>
            </a:r>
            <a:r>
              <a:rPr lang="de-DE" b="1" dirty="0" smtClean="0"/>
              <a:t> </a:t>
            </a:r>
            <a:r>
              <a:rPr lang="de-DE" b="1" dirty="0" err="1" smtClean="0"/>
              <a:t>protect</a:t>
            </a:r>
            <a:r>
              <a:rPr lang="de-DE" b="1" dirty="0" smtClean="0"/>
              <a:t> </a:t>
            </a:r>
            <a:r>
              <a:rPr lang="de-DE" b="1" dirty="0" err="1" smtClean="0"/>
              <a:t>our</a:t>
            </a:r>
            <a:r>
              <a:rPr lang="de-DE" b="1" dirty="0" smtClean="0"/>
              <a:t> </a:t>
            </a:r>
            <a:r>
              <a:rPr lang="de-DE" b="1" dirty="0" err="1" smtClean="0"/>
              <a:t>industries</a:t>
            </a:r>
            <a:r>
              <a:rPr lang="de-DE" b="1" dirty="0" smtClean="0"/>
              <a:t> </a:t>
            </a:r>
            <a:r>
              <a:rPr lang="de-DE" b="1" dirty="0" err="1" smtClean="0"/>
              <a:t>until</a:t>
            </a:r>
            <a:r>
              <a:rPr lang="de-DE" b="1" dirty="0" smtClean="0"/>
              <a:t> </a:t>
            </a:r>
            <a:r>
              <a:rPr lang="de-DE" b="1" dirty="0" err="1" smtClean="0"/>
              <a:t>similar</a:t>
            </a:r>
            <a:r>
              <a:rPr lang="de-DE" b="1" dirty="0" smtClean="0"/>
              <a:t> </a:t>
            </a:r>
            <a:r>
              <a:rPr lang="de-DE" b="1" dirty="0" err="1" smtClean="0"/>
              <a:t>levels</a:t>
            </a:r>
            <a:r>
              <a:rPr lang="de-DE" b="1" dirty="0" smtClean="0"/>
              <a:t> </a:t>
            </a:r>
            <a:r>
              <a:rPr lang="de-DE" b="1" dirty="0" err="1" smtClean="0"/>
              <a:t>are</a:t>
            </a:r>
            <a:r>
              <a:rPr lang="de-DE" b="1" dirty="0" smtClean="0"/>
              <a:t> </a:t>
            </a:r>
            <a:r>
              <a:rPr lang="de-DE" b="1" dirty="0" err="1" smtClean="0"/>
              <a:t>achieved</a:t>
            </a:r>
            <a:r>
              <a:rPr lang="de-DE" b="1" dirty="0" smtClean="0"/>
              <a:t> </a:t>
            </a:r>
            <a:r>
              <a:rPr lang="de-DE" b="1" dirty="0" err="1" smtClean="0"/>
              <a:t>internationally</a:t>
            </a:r>
            <a:r>
              <a:rPr lang="de-DE" b="1" dirty="0" smtClean="0"/>
              <a:t> </a:t>
            </a:r>
          </a:p>
          <a:p>
            <a:pPr algn="ctr"/>
            <a:r>
              <a:rPr lang="de-DE" b="1" dirty="0" err="1" smtClean="0"/>
              <a:t>and</a:t>
            </a:r>
            <a:r>
              <a:rPr lang="de-DE" b="1" dirty="0" smtClean="0"/>
              <a:t> </a:t>
            </a:r>
            <a:r>
              <a:rPr lang="de-DE" b="1" dirty="0" err="1" smtClean="0"/>
              <a:t>costs</a:t>
            </a:r>
            <a:r>
              <a:rPr lang="de-DE" b="1" dirty="0" smtClean="0"/>
              <a:t> </a:t>
            </a:r>
            <a:r>
              <a:rPr lang="de-DE" b="1" dirty="0" err="1" smtClean="0"/>
              <a:t>are</a:t>
            </a:r>
            <a:r>
              <a:rPr lang="de-DE" b="1" dirty="0" smtClean="0"/>
              <a:t> </a:t>
            </a:r>
            <a:r>
              <a:rPr lang="de-DE" b="1" dirty="0" err="1" smtClean="0"/>
              <a:t>shared</a:t>
            </a:r>
            <a:r>
              <a:rPr lang="de-DE" b="1" dirty="0" smtClean="0"/>
              <a:t> </a:t>
            </a:r>
            <a:r>
              <a:rPr lang="de-DE" b="1" dirty="0" err="1" smtClean="0"/>
              <a:t>evenly</a:t>
            </a:r>
            <a:r>
              <a:rPr lang="de-DE" b="1" dirty="0" smtClean="0"/>
              <a:t>.</a:t>
            </a:r>
          </a:p>
        </p:txBody>
      </p:sp>
      <p:sp>
        <p:nvSpPr>
          <p:cNvPr id="10" name="Textfeld 9"/>
          <p:cNvSpPr txBox="1"/>
          <p:nvPr/>
        </p:nvSpPr>
        <p:spPr>
          <a:xfrm>
            <a:off x="0" y="6126395"/>
            <a:ext cx="7380547" cy="461665"/>
          </a:xfrm>
          <a:prstGeom prst="rect">
            <a:avLst/>
          </a:prstGeom>
          <a:noFill/>
        </p:spPr>
        <p:txBody>
          <a:bodyPr wrap="square" rtlCol="0">
            <a:spAutoFit/>
          </a:bodyPr>
          <a:lstStyle/>
          <a:p>
            <a:endParaRPr lang="de-DE" sz="2400" b="1" dirty="0">
              <a:solidFill>
                <a:srgbClr val="FF0000"/>
              </a:solidFill>
            </a:endParaRPr>
          </a:p>
        </p:txBody>
      </p:sp>
      <p:sp>
        <p:nvSpPr>
          <p:cNvPr id="11" name="Textfeld 10"/>
          <p:cNvSpPr txBox="1"/>
          <p:nvPr/>
        </p:nvSpPr>
        <p:spPr>
          <a:xfrm>
            <a:off x="0" y="116632"/>
            <a:ext cx="9144000" cy="523220"/>
          </a:xfrm>
          <a:prstGeom prst="rect">
            <a:avLst/>
          </a:prstGeom>
          <a:noFill/>
        </p:spPr>
        <p:txBody>
          <a:bodyPr wrap="square" rtlCol="0">
            <a:spAutoFit/>
          </a:bodyPr>
          <a:lstStyle/>
          <a:p>
            <a:pPr algn="ctr"/>
            <a:r>
              <a:rPr lang="de-DE" sz="2800" b="1" dirty="0" smtClean="0">
                <a:solidFill>
                  <a:schemeClr val="bg1"/>
                </a:solidFill>
              </a:rPr>
              <a:t>International Context</a:t>
            </a:r>
            <a:endParaRPr lang="de-DE" sz="2800" b="1" dirty="0">
              <a:solidFill>
                <a:schemeClr val="bg1"/>
              </a:solidFill>
            </a:endParaRPr>
          </a:p>
        </p:txBody>
      </p:sp>
      <p:sp>
        <p:nvSpPr>
          <p:cNvPr id="15" name="Textfeld 14"/>
          <p:cNvSpPr txBox="1"/>
          <p:nvPr/>
        </p:nvSpPr>
        <p:spPr>
          <a:xfrm>
            <a:off x="0" y="908720"/>
            <a:ext cx="9144000" cy="584775"/>
          </a:xfrm>
          <a:prstGeom prst="rect">
            <a:avLst/>
          </a:prstGeom>
          <a:noFill/>
        </p:spPr>
        <p:txBody>
          <a:bodyPr wrap="square" rtlCol="0">
            <a:spAutoFit/>
          </a:bodyPr>
          <a:lstStyle/>
          <a:p>
            <a:pPr algn="ctr"/>
            <a:r>
              <a:rPr lang="de-DE" sz="1600" dirty="0" smtClean="0">
                <a:solidFill>
                  <a:schemeClr val="bg1">
                    <a:lumMod val="75000"/>
                  </a:schemeClr>
                </a:solidFill>
              </a:rPr>
              <a:t>Solar </a:t>
            </a:r>
            <a:r>
              <a:rPr lang="de-DE" sz="1600" dirty="0" err="1" smtClean="0">
                <a:solidFill>
                  <a:schemeClr val="bg1">
                    <a:lumMod val="75000"/>
                  </a:schemeClr>
                </a:solidFill>
              </a:rPr>
              <a:t>development</a:t>
            </a:r>
            <a:r>
              <a:rPr lang="de-DE" sz="1600" dirty="0" smtClean="0">
                <a:solidFill>
                  <a:schemeClr val="bg1">
                    <a:lumMod val="75000"/>
                  </a:schemeClr>
                </a:solidFill>
              </a:rPr>
              <a:t> in </a:t>
            </a:r>
            <a:r>
              <a:rPr lang="de-DE" sz="1600" dirty="0" err="1" smtClean="0">
                <a:solidFill>
                  <a:schemeClr val="bg1">
                    <a:lumMod val="75000"/>
                  </a:schemeClr>
                </a:solidFill>
              </a:rPr>
              <a:t>the</a:t>
            </a:r>
            <a:r>
              <a:rPr lang="de-DE" sz="1600" dirty="0" smtClean="0">
                <a:solidFill>
                  <a:schemeClr val="bg1">
                    <a:lumMod val="75000"/>
                  </a:schemeClr>
                </a:solidFill>
              </a:rPr>
              <a:t> </a:t>
            </a:r>
            <a:r>
              <a:rPr lang="de-DE" sz="1600" dirty="0" err="1" smtClean="0">
                <a:solidFill>
                  <a:schemeClr val="bg1">
                    <a:lumMod val="75000"/>
                  </a:schemeClr>
                </a:solidFill>
              </a:rPr>
              <a:t>world</a:t>
            </a:r>
            <a:r>
              <a:rPr lang="de-DE" sz="1600" dirty="0" smtClean="0">
                <a:solidFill>
                  <a:schemeClr val="bg1">
                    <a:lumMod val="75000"/>
                  </a:schemeClr>
                </a:solidFill>
              </a:rPr>
              <a:t> </a:t>
            </a:r>
            <a:r>
              <a:rPr lang="de-DE" sz="1600" dirty="0" err="1" smtClean="0">
                <a:solidFill>
                  <a:schemeClr val="bg1">
                    <a:lumMod val="75000"/>
                  </a:schemeClr>
                </a:solidFill>
              </a:rPr>
              <a:t>is</a:t>
            </a:r>
            <a:r>
              <a:rPr lang="de-DE" sz="1600" dirty="0" smtClean="0">
                <a:solidFill>
                  <a:schemeClr val="bg1">
                    <a:lumMod val="75000"/>
                  </a:schemeClr>
                </a:solidFill>
              </a:rPr>
              <a:t> not </a:t>
            </a:r>
            <a:r>
              <a:rPr lang="de-DE" sz="1600" dirty="0" err="1" smtClean="0">
                <a:solidFill>
                  <a:schemeClr val="bg1">
                    <a:lumMod val="75000"/>
                  </a:schemeClr>
                </a:solidFill>
              </a:rPr>
              <a:t>balanced</a:t>
            </a:r>
            <a:r>
              <a:rPr lang="de-DE" sz="1600" dirty="0" smtClean="0">
                <a:solidFill>
                  <a:schemeClr val="bg1">
                    <a:lumMod val="75000"/>
                  </a:schemeClr>
                </a:solidFill>
              </a:rPr>
              <a:t> </a:t>
            </a:r>
            <a:r>
              <a:rPr lang="de-DE" sz="1600" dirty="0" err="1" smtClean="0">
                <a:solidFill>
                  <a:schemeClr val="bg1">
                    <a:lumMod val="75000"/>
                  </a:schemeClr>
                </a:solidFill>
              </a:rPr>
              <a:t>with</a:t>
            </a:r>
            <a:r>
              <a:rPr lang="de-DE" sz="1600" dirty="0" smtClean="0">
                <a:solidFill>
                  <a:schemeClr val="bg1">
                    <a:lumMod val="75000"/>
                  </a:schemeClr>
                </a:solidFill>
              </a:rPr>
              <a:t> Europe </a:t>
            </a:r>
            <a:r>
              <a:rPr lang="de-DE" sz="1600" dirty="0" err="1" smtClean="0">
                <a:solidFill>
                  <a:schemeClr val="bg1">
                    <a:lumMod val="75000"/>
                  </a:schemeClr>
                </a:solidFill>
              </a:rPr>
              <a:t>having</a:t>
            </a:r>
            <a:r>
              <a:rPr lang="de-DE" sz="1600" dirty="0" smtClean="0">
                <a:solidFill>
                  <a:schemeClr val="bg1">
                    <a:lumMod val="75000"/>
                  </a:schemeClr>
                </a:solidFill>
              </a:rPr>
              <a:t> a solar </a:t>
            </a:r>
            <a:r>
              <a:rPr lang="de-DE" sz="1600" dirty="0" err="1" smtClean="0">
                <a:solidFill>
                  <a:schemeClr val="bg1">
                    <a:lumMod val="75000"/>
                  </a:schemeClr>
                </a:solidFill>
              </a:rPr>
              <a:t>output</a:t>
            </a:r>
            <a:r>
              <a:rPr lang="de-DE" sz="1600" dirty="0" smtClean="0">
                <a:solidFill>
                  <a:schemeClr val="bg1">
                    <a:lumMod val="75000"/>
                  </a:schemeClr>
                </a:solidFill>
              </a:rPr>
              <a:t> relative </a:t>
            </a:r>
            <a:r>
              <a:rPr lang="de-DE" sz="1600" dirty="0" err="1" smtClean="0">
                <a:solidFill>
                  <a:schemeClr val="bg1">
                    <a:lumMod val="75000"/>
                  </a:schemeClr>
                </a:solidFill>
              </a:rPr>
              <a:t>to</a:t>
            </a:r>
            <a:r>
              <a:rPr lang="de-DE" sz="1600" dirty="0" smtClean="0">
                <a:solidFill>
                  <a:schemeClr val="bg1">
                    <a:lumMod val="75000"/>
                  </a:schemeClr>
                </a:solidFill>
              </a:rPr>
              <a:t> </a:t>
            </a:r>
            <a:r>
              <a:rPr lang="de-DE" sz="1600" dirty="0" err="1" smtClean="0">
                <a:solidFill>
                  <a:schemeClr val="bg1">
                    <a:lumMod val="75000"/>
                  </a:schemeClr>
                </a:solidFill>
              </a:rPr>
              <a:t>consumption</a:t>
            </a:r>
            <a:r>
              <a:rPr lang="de-DE" sz="1600" dirty="0" smtClean="0">
                <a:solidFill>
                  <a:schemeClr val="bg1">
                    <a:lumMod val="75000"/>
                  </a:schemeClr>
                </a:solidFill>
              </a:rPr>
              <a:t> 10 </a:t>
            </a:r>
            <a:r>
              <a:rPr lang="de-DE" sz="1600" dirty="0" err="1" smtClean="0">
                <a:solidFill>
                  <a:schemeClr val="bg1">
                    <a:lumMod val="75000"/>
                  </a:schemeClr>
                </a:solidFill>
              </a:rPr>
              <a:t>and</a:t>
            </a:r>
            <a:r>
              <a:rPr lang="de-DE" sz="1600" dirty="0" smtClean="0">
                <a:solidFill>
                  <a:schemeClr val="bg1">
                    <a:lumMod val="75000"/>
                  </a:schemeClr>
                </a:solidFill>
              </a:rPr>
              <a:t> 57* </a:t>
            </a:r>
            <a:r>
              <a:rPr lang="de-DE" sz="1600" dirty="0" err="1" smtClean="0">
                <a:solidFill>
                  <a:schemeClr val="bg1">
                    <a:lumMod val="75000"/>
                  </a:schemeClr>
                </a:solidFill>
              </a:rPr>
              <a:t>times</a:t>
            </a:r>
            <a:r>
              <a:rPr lang="de-DE" sz="1600" dirty="0" smtClean="0">
                <a:solidFill>
                  <a:schemeClr val="bg1">
                    <a:lumMod val="75000"/>
                  </a:schemeClr>
                </a:solidFill>
              </a:rPr>
              <a:t> </a:t>
            </a:r>
            <a:r>
              <a:rPr lang="de-DE" sz="1600" dirty="0" err="1" smtClean="0">
                <a:solidFill>
                  <a:schemeClr val="bg1">
                    <a:lumMod val="75000"/>
                  </a:schemeClr>
                </a:solidFill>
              </a:rPr>
              <a:t>higher</a:t>
            </a:r>
            <a:r>
              <a:rPr lang="de-DE" sz="1600" dirty="0" smtClean="0">
                <a:solidFill>
                  <a:schemeClr val="bg1">
                    <a:lumMod val="75000"/>
                  </a:schemeClr>
                </a:solidFill>
              </a:rPr>
              <a:t> </a:t>
            </a:r>
            <a:r>
              <a:rPr lang="de-DE" sz="1600" dirty="0" err="1" smtClean="0">
                <a:solidFill>
                  <a:schemeClr val="bg1">
                    <a:lumMod val="75000"/>
                  </a:schemeClr>
                </a:solidFill>
              </a:rPr>
              <a:t>compared</a:t>
            </a:r>
            <a:r>
              <a:rPr lang="de-DE" sz="1600" dirty="0" smtClean="0">
                <a:solidFill>
                  <a:schemeClr val="bg1">
                    <a:lumMod val="75000"/>
                  </a:schemeClr>
                </a:solidFill>
              </a:rPr>
              <a:t> </a:t>
            </a:r>
            <a:r>
              <a:rPr lang="de-DE" sz="1600" dirty="0" err="1" smtClean="0">
                <a:solidFill>
                  <a:schemeClr val="bg1">
                    <a:lumMod val="75000"/>
                  </a:schemeClr>
                </a:solidFill>
              </a:rPr>
              <a:t>to</a:t>
            </a:r>
            <a:r>
              <a:rPr lang="de-DE" sz="1600" dirty="0" smtClean="0">
                <a:solidFill>
                  <a:schemeClr val="bg1">
                    <a:lumMod val="75000"/>
                  </a:schemeClr>
                </a:solidFill>
              </a:rPr>
              <a:t> USA &amp; China.</a:t>
            </a:r>
            <a:endParaRPr lang="de-DE" sz="1600" dirty="0">
              <a:solidFill>
                <a:schemeClr val="bg1">
                  <a:lumMod val="75000"/>
                </a:schemeClr>
              </a:solidFill>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51520" y="970565"/>
            <a:ext cx="8713788" cy="5724644"/>
          </a:xfrm>
          <a:prstGeom prst="rect">
            <a:avLst/>
          </a:prstGeom>
          <a:noFill/>
          <a:ln w="9525">
            <a:noFill/>
            <a:miter lim="800000"/>
            <a:headEnd/>
            <a:tailEnd/>
          </a:ln>
        </p:spPr>
        <p:txBody>
          <a:bodyPr wrap="square" anchor="ctr">
            <a:spAutoFit/>
          </a:bodyPr>
          <a:lstStyle/>
          <a:p>
            <a:pPr>
              <a:buClr>
                <a:srgbClr val="002060"/>
              </a:buClr>
              <a:buFont typeface="Wingdings" pitchFamily="2" charset="2"/>
              <a:buChar char="§"/>
            </a:pPr>
            <a:r>
              <a:rPr lang="en-US" sz="2400" b="1" dirty="0">
                <a:solidFill>
                  <a:srgbClr val="00008A"/>
                </a:solidFill>
                <a:ea typeface="Calibri" pitchFamily="34" charset="0"/>
                <a:cs typeface="Times New Roman" pitchFamily="18" charset="0"/>
              </a:rPr>
              <a:t>   Why is a support scheme necessary?  </a:t>
            </a:r>
          </a:p>
          <a:p>
            <a:pPr lvl="1" eaLnBrk="0" hangingPunct="0">
              <a:buClr>
                <a:srgbClr val="002060"/>
              </a:buClr>
              <a:buFont typeface="Symbol" pitchFamily="18" charset="2"/>
              <a:buChar char="-"/>
            </a:pPr>
            <a:r>
              <a:rPr lang="en-US" sz="2200" dirty="0" smtClean="0">
                <a:solidFill>
                  <a:srgbClr val="00008A"/>
                </a:solidFill>
                <a:ea typeface="Calibri" pitchFamily="34" charset="0"/>
                <a:cs typeface="Times New Roman" pitchFamily="18" charset="0"/>
              </a:rPr>
              <a:t>  RES is not competitive with conventional generation. </a:t>
            </a:r>
          </a:p>
          <a:p>
            <a:pPr lvl="1" eaLnBrk="0" hangingPunct="0">
              <a:buClr>
                <a:srgbClr val="002060"/>
              </a:buClr>
              <a:buFont typeface="Symbol" pitchFamily="18" charset="2"/>
              <a:buChar char="-"/>
            </a:pPr>
            <a:r>
              <a:rPr lang="en-US" sz="2200" dirty="0" smtClean="0">
                <a:solidFill>
                  <a:srgbClr val="00008A"/>
                </a:solidFill>
                <a:ea typeface="Calibri" pitchFamily="34" charset="0"/>
                <a:cs typeface="Times New Roman" pitchFamily="18" charset="0"/>
              </a:rPr>
              <a:t>  Therefore support unavoidable, but must be    </a:t>
            </a:r>
          </a:p>
          <a:p>
            <a:pPr lvl="1" eaLnBrk="0" hangingPunct="0">
              <a:buClr>
                <a:srgbClr val="002060"/>
              </a:buClr>
            </a:pPr>
            <a:r>
              <a:rPr lang="en-US" sz="2200" dirty="0" smtClean="0">
                <a:solidFill>
                  <a:srgbClr val="00008A"/>
                </a:solidFill>
                <a:ea typeface="Calibri" pitchFamily="34" charset="0"/>
                <a:cs typeface="Times New Roman" pitchFamily="18" charset="0"/>
              </a:rPr>
              <a:t>    proportionate (budgeted).  </a:t>
            </a:r>
            <a:endParaRPr lang="en-US" sz="2200" dirty="0">
              <a:solidFill>
                <a:srgbClr val="00008A"/>
              </a:solidFill>
              <a:ea typeface="Calibri" pitchFamily="34" charset="0"/>
              <a:cs typeface="Times New Roman" pitchFamily="18" charset="0"/>
            </a:endParaRPr>
          </a:p>
          <a:p>
            <a:pPr lvl="1" eaLnBrk="0" hangingPunct="0">
              <a:buClr>
                <a:srgbClr val="002060"/>
              </a:buClr>
              <a:buFont typeface="Symbol" pitchFamily="18" charset="2"/>
              <a:buChar char="-"/>
            </a:pPr>
            <a:r>
              <a:rPr lang="en-US" sz="2200" dirty="0">
                <a:solidFill>
                  <a:srgbClr val="00008A"/>
                </a:solidFill>
                <a:ea typeface="Calibri" pitchFamily="34" charset="0"/>
                <a:cs typeface="Times New Roman" pitchFamily="18" charset="0"/>
              </a:rPr>
              <a:t> </a:t>
            </a:r>
            <a:r>
              <a:rPr lang="en-US" sz="2200" dirty="0" smtClean="0">
                <a:solidFill>
                  <a:srgbClr val="00008A"/>
                </a:solidFill>
                <a:ea typeface="Calibri" pitchFamily="34" charset="0"/>
                <a:cs typeface="Times New Roman" pitchFamily="18" charset="0"/>
              </a:rPr>
              <a:t> Bridge </a:t>
            </a:r>
            <a:r>
              <a:rPr lang="en-US" sz="2200" dirty="0">
                <a:solidFill>
                  <a:srgbClr val="00008A"/>
                </a:solidFill>
                <a:ea typeface="Calibri" pitchFamily="34" charset="0"/>
                <a:cs typeface="Times New Roman" pitchFamily="18" charset="0"/>
              </a:rPr>
              <a:t>the gap between </a:t>
            </a:r>
            <a:r>
              <a:rPr lang="en-US" sz="2200" dirty="0" smtClean="0">
                <a:solidFill>
                  <a:srgbClr val="00008A"/>
                </a:solidFill>
                <a:ea typeface="Calibri" pitchFamily="34" charset="0"/>
                <a:cs typeface="Times New Roman" pitchFamily="18" charset="0"/>
              </a:rPr>
              <a:t>RES </a:t>
            </a:r>
            <a:r>
              <a:rPr lang="en-US" sz="2200" dirty="0">
                <a:solidFill>
                  <a:srgbClr val="00008A"/>
                </a:solidFill>
                <a:ea typeface="Calibri" pitchFamily="34" charset="0"/>
                <a:cs typeface="Times New Roman" pitchFamily="18" charset="0"/>
              </a:rPr>
              <a:t>and </a:t>
            </a:r>
            <a:r>
              <a:rPr lang="en-US" sz="2200" dirty="0" smtClean="0">
                <a:solidFill>
                  <a:srgbClr val="00008A"/>
                </a:solidFill>
                <a:ea typeface="Calibri" pitchFamily="34" charset="0"/>
                <a:cs typeface="Times New Roman" pitchFamily="18" charset="0"/>
              </a:rPr>
              <a:t>non-RES. </a:t>
            </a:r>
            <a:endParaRPr lang="en-US" sz="2200" dirty="0">
              <a:solidFill>
                <a:srgbClr val="00008A"/>
              </a:solidFill>
              <a:ea typeface="Calibri" pitchFamily="34" charset="0"/>
              <a:cs typeface="Times New Roman" pitchFamily="18" charset="0"/>
            </a:endParaRPr>
          </a:p>
          <a:p>
            <a:pPr>
              <a:buClr>
                <a:srgbClr val="002060"/>
              </a:buClr>
              <a:buFont typeface="Wingdings" pitchFamily="2" charset="2"/>
              <a:buChar char="§"/>
            </a:pPr>
            <a:endParaRPr lang="en-US" sz="1400" b="1" dirty="0">
              <a:solidFill>
                <a:srgbClr val="00008A"/>
              </a:solidFill>
              <a:ea typeface="Calibri" pitchFamily="34" charset="0"/>
              <a:cs typeface="Times New Roman" pitchFamily="18" charset="0"/>
            </a:endParaRPr>
          </a:p>
          <a:p>
            <a:pPr>
              <a:buClr>
                <a:srgbClr val="002060"/>
              </a:buClr>
              <a:buFont typeface="Wingdings" pitchFamily="2" charset="2"/>
              <a:buChar char="§"/>
            </a:pPr>
            <a:r>
              <a:rPr lang="en-US" sz="2400" b="1" dirty="0" smtClean="0">
                <a:solidFill>
                  <a:srgbClr val="00008A"/>
                </a:solidFill>
                <a:ea typeface="Calibri" pitchFamily="34" charset="0"/>
                <a:cs typeface="Times New Roman" pitchFamily="18" charset="0"/>
              </a:rPr>
              <a:t>   </a:t>
            </a:r>
            <a:r>
              <a:rPr lang="en-US" sz="2400" b="1" dirty="0">
                <a:solidFill>
                  <a:srgbClr val="00008A"/>
                </a:solidFill>
                <a:ea typeface="Calibri" pitchFamily="34" charset="0"/>
                <a:cs typeface="Times New Roman" pitchFamily="18" charset="0"/>
              </a:rPr>
              <a:t>Why </a:t>
            </a:r>
            <a:r>
              <a:rPr lang="en-US" sz="2400" b="1" dirty="0" smtClean="0">
                <a:solidFill>
                  <a:srgbClr val="00008A"/>
                </a:solidFill>
                <a:ea typeface="Calibri" pitchFamily="34" charset="0"/>
                <a:cs typeface="Times New Roman" pitchFamily="18" charset="0"/>
              </a:rPr>
              <a:t>in </a:t>
            </a:r>
            <a:r>
              <a:rPr lang="en-US" sz="2400" b="1" dirty="0" err="1" smtClean="0">
                <a:solidFill>
                  <a:srgbClr val="00008A"/>
                </a:solidFill>
                <a:ea typeface="Calibri" pitchFamily="34" charset="0"/>
                <a:cs typeface="Times New Roman" pitchFamily="18" charset="0"/>
              </a:rPr>
              <a:t>favour</a:t>
            </a:r>
            <a:r>
              <a:rPr lang="en-US" sz="2400" b="1" dirty="0" smtClean="0">
                <a:solidFill>
                  <a:srgbClr val="00008A"/>
                </a:solidFill>
                <a:ea typeface="Calibri" pitchFamily="34" charset="0"/>
                <a:cs typeface="Times New Roman" pitchFamily="18" charset="0"/>
              </a:rPr>
              <a:t> of one </a:t>
            </a:r>
            <a:r>
              <a:rPr lang="en-US" sz="2400" b="1" dirty="0">
                <a:solidFill>
                  <a:srgbClr val="00008A"/>
                </a:solidFill>
                <a:ea typeface="Calibri" pitchFamily="34" charset="0"/>
                <a:cs typeface="Times New Roman" pitchFamily="18" charset="0"/>
              </a:rPr>
              <a:t>EU-wide </a:t>
            </a:r>
            <a:r>
              <a:rPr lang="en-US" sz="2400" b="1" dirty="0" smtClean="0">
                <a:solidFill>
                  <a:srgbClr val="00008A"/>
                </a:solidFill>
                <a:ea typeface="Calibri" pitchFamily="34" charset="0"/>
                <a:cs typeface="Times New Roman" pitchFamily="18" charset="0"/>
              </a:rPr>
              <a:t>system?</a:t>
            </a:r>
            <a:r>
              <a:rPr lang="en-US" sz="2400" dirty="0" smtClean="0">
                <a:solidFill>
                  <a:srgbClr val="00008A"/>
                </a:solidFill>
                <a:ea typeface="Calibri" pitchFamily="34" charset="0"/>
                <a:cs typeface="Times New Roman" pitchFamily="18" charset="0"/>
              </a:rPr>
              <a:t> </a:t>
            </a:r>
            <a:endParaRPr lang="de-DE" sz="2400" dirty="0">
              <a:solidFill>
                <a:srgbClr val="00008A"/>
              </a:solidFill>
            </a:endParaRPr>
          </a:p>
          <a:p>
            <a:pPr marL="623888" lvl="1" indent="-166688" eaLnBrk="0" hangingPunct="0">
              <a:buClr>
                <a:srgbClr val="002060"/>
              </a:buClr>
              <a:buFont typeface="Symbol" pitchFamily="18" charset="2"/>
              <a:buChar char="-"/>
            </a:pPr>
            <a:r>
              <a:rPr lang="en-US" sz="2400" dirty="0">
                <a:solidFill>
                  <a:srgbClr val="00008A"/>
                </a:solidFill>
              </a:rPr>
              <a:t> </a:t>
            </a:r>
            <a:r>
              <a:rPr lang="en-US" sz="2400" dirty="0" smtClean="0">
                <a:solidFill>
                  <a:srgbClr val="00008A"/>
                </a:solidFill>
              </a:rPr>
              <a:t> </a:t>
            </a:r>
            <a:r>
              <a:rPr lang="en-US" sz="2200" dirty="0" smtClean="0">
                <a:solidFill>
                  <a:srgbClr val="00008A"/>
                </a:solidFill>
              </a:rPr>
              <a:t>To </a:t>
            </a:r>
            <a:r>
              <a:rPr lang="en-US" sz="2200" dirty="0">
                <a:solidFill>
                  <a:srgbClr val="00008A"/>
                </a:solidFill>
              </a:rPr>
              <a:t>avoid competitiveness distortions for industry within </a:t>
            </a:r>
            <a:endParaRPr lang="en-US" sz="2200" dirty="0" smtClean="0">
              <a:solidFill>
                <a:srgbClr val="00008A"/>
              </a:solidFill>
            </a:endParaRPr>
          </a:p>
          <a:p>
            <a:pPr marL="623888" lvl="1" indent="-166688" eaLnBrk="0" hangingPunct="0">
              <a:buClr>
                <a:srgbClr val="002060"/>
              </a:buClr>
            </a:pPr>
            <a:r>
              <a:rPr lang="en-US" sz="2200" dirty="0" smtClean="0">
                <a:solidFill>
                  <a:srgbClr val="00008A"/>
                </a:solidFill>
              </a:rPr>
              <a:t>    Europe.</a:t>
            </a:r>
            <a:endParaRPr lang="de-DE" sz="2200" dirty="0">
              <a:solidFill>
                <a:srgbClr val="00008A"/>
              </a:solidFill>
            </a:endParaRPr>
          </a:p>
          <a:p>
            <a:pPr marL="623888" lvl="1" indent="-166688" eaLnBrk="0" hangingPunct="0">
              <a:buClr>
                <a:srgbClr val="002060"/>
              </a:buClr>
              <a:buFont typeface="Symbol" pitchFamily="18" charset="2"/>
              <a:buChar char="-"/>
            </a:pPr>
            <a:r>
              <a:rPr lang="en-US" sz="2200" dirty="0">
                <a:solidFill>
                  <a:srgbClr val="00008A"/>
                </a:solidFill>
              </a:rPr>
              <a:t> </a:t>
            </a:r>
            <a:r>
              <a:rPr lang="en-US" sz="2200" dirty="0" smtClean="0">
                <a:solidFill>
                  <a:srgbClr val="00008A"/>
                </a:solidFill>
              </a:rPr>
              <a:t> To </a:t>
            </a:r>
            <a:r>
              <a:rPr lang="en-US" sz="2200" dirty="0">
                <a:solidFill>
                  <a:srgbClr val="00008A"/>
                </a:solidFill>
              </a:rPr>
              <a:t>optimize geographical benefits in order to achieve </a:t>
            </a:r>
            <a:r>
              <a:rPr lang="en-US" sz="2200" dirty="0" smtClean="0">
                <a:solidFill>
                  <a:srgbClr val="00008A"/>
                </a:solidFill>
              </a:rPr>
              <a:t>  </a:t>
            </a:r>
          </a:p>
          <a:p>
            <a:pPr marL="623888" lvl="1" indent="-166688" eaLnBrk="0" hangingPunct="0">
              <a:buClr>
                <a:srgbClr val="002060"/>
              </a:buClr>
            </a:pPr>
            <a:r>
              <a:rPr lang="en-US" sz="2200" dirty="0" smtClean="0">
                <a:solidFill>
                  <a:srgbClr val="00008A"/>
                </a:solidFill>
              </a:rPr>
              <a:t>    most </a:t>
            </a:r>
            <a:r>
              <a:rPr lang="en-US" sz="2200" dirty="0">
                <a:solidFill>
                  <a:srgbClr val="00008A"/>
                </a:solidFill>
              </a:rPr>
              <a:t>cost-efficient </a:t>
            </a:r>
            <a:r>
              <a:rPr lang="en-US" sz="2200" dirty="0" smtClean="0">
                <a:solidFill>
                  <a:srgbClr val="00008A"/>
                </a:solidFill>
              </a:rPr>
              <a:t>mix.</a:t>
            </a:r>
            <a:endParaRPr lang="de-DE" sz="2200" dirty="0">
              <a:solidFill>
                <a:srgbClr val="00008A"/>
              </a:solidFill>
            </a:endParaRPr>
          </a:p>
          <a:p>
            <a:pPr marL="623888" lvl="1" indent="-166688" eaLnBrk="0" hangingPunct="0">
              <a:buClr>
                <a:srgbClr val="002060"/>
              </a:buClr>
              <a:buFont typeface="Symbol" pitchFamily="18" charset="2"/>
              <a:buChar char="-"/>
            </a:pPr>
            <a:r>
              <a:rPr lang="en-US" sz="2200" dirty="0">
                <a:solidFill>
                  <a:srgbClr val="00008A"/>
                </a:solidFill>
              </a:rPr>
              <a:t> </a:t>
            </a:r>
            <a:r>
              <a:rPr lang="en-US" sz="2200" dirty="0" smtClean="0">
                <a:solidFill>
                  <a:srgbClr val="00008A"/>
                </a:solidFill>
              </a:rPr>
              <a:t> To </a:t>
            </a:r>
            <a:r>
              <a:rPr lang="en-US" sz="2200" dirty="0">
                <a:solidFill>
                  <a:srgbClr val="00008A"/>
                </a:solidFill>
              </a:rPr>
              <a:t>achieve EU target while safeguarding global </a:t>
            </a:r>
            <a:endParaRPr lang="en-US" sz="2200" dirty="0" smtClean="0">
              <a:solidFill>
                <a:srgbClr val="00008A"/>
              </a:solidFill>
            </a:endParaRPr>
          </a:p>
          <a:p>
            <a:pPr marL="623888" lvl="1" indent="-166688" eaLnBrk="0" hangingPunct="0">
              <a:buClr>
                <a:srgbClr val="002060"/>
              </a:buClr>
            </a:pPr>
            <a:r>
              <a:rPr lang="en-US" sz="2200" dirty="0" smtClean="0">
                <a:solidFill>
                  <a:srgbClr val="00008A"/>
                </a:solidFill>
              </a:rPr>
              <a:t>    competitiveness.</a:t>
            </a:r>
          </a:p>
          <a:p>
            <a:pPr marL="623888" lvl="1" indent="-166688" eaLnBrk="0" hangingPunct="0">
              <a:buClr>
                <a:srgbClr val="002060"/>
              </a:buClr>
              <a:buFont typeface="Symbol" pitchFamily="18" charset="2"/>
              <a:buChar char="-"/>
            </a:pPr>
            <a:r>
              <a:rPr lang="en-US" sz="2200" dirty="0" smtClean="0">
                <a:solidFill>
                  <a:srgbClr val="00008A"/>
                </a:solidFill>
              </a:rPr>
              <a:t>  To be as much as possible compatible with the target of </a:t>
            </a:r>
          </a:p>
          <a:p>
            <a:pPr marL="623888" lvl="1" indent="-166688" eaLnBrk="0" hangingPunct="0">
              <a:buClr>
                <a:srgbClr val="002060"/>
              </a:buClr>
            </a:pPr>
            <a:r>
              <a:rPr lang="en-US" sz="2200" dirty="0" smtClean="0">
                <a:solidFill>
                  <a:srgbClr val="00008A"/>
                </a:solidFill>
              </a:rPr>
              <a:t>    an internal mar</a:t>
            </a:r>
            <a:r>
              <a:rPr lang="en-US" sz="2400" dirty="0" smtClean="0">
                <a:solidFill>
                  <a:srgbClr val="00008A"/>
                </a:solidFill>
              </a:rPr>
              <a:t>ket.</a:t>
            </a:r>
            <a:endParaRPr lang="en-US" sz="2400" dirty="0">
              <a:solidFill>
                <a:srgbClr val="00008A"/>
              </a:solidFill>
            </a:endParaRPr>
          </a:p>
          <a:p>
            <a:pPr lvl="1" eaLnBrk="0" hangingPunct="0">
              <a:buClr>
                <a:srgbClr val="002060"/>
              </a:buClr>
              <a:buFont typeface="Wingdings" pitchFamily="2" charset="2"/>
              <a:buNone/>
            </a:pPr>
            <a:endParaRPr lang="en-US" sz="2400" dirty="0">
              <a:solidFill>
                <a:srgbClr val="00008A"/>
              </a:solidFill>
            </a:endParaRPr>
          </a:p>
        </p:txBody>
      </p:sp>
      <p:sp>
        <p:nvSpPr>
          <p:cNvPr id="4099" name="Rectangle 3"/>
          <p:cNvSpPr>
            <a:spLocks noChangeArrowheads="1"/>
          </p:cNvSpPr>
          <p:nvPr/>
        </p:nvSpPr>
        <p:spPr bwMode="auto">
          <a:xfrm>
            <a:off x="0" y="183683"/>
            <a:ext cx="9144000" cy="523220"/>
          </a:xfrm>
          <a:prstGeom prst="rect">
            <a:avLst/>
          </a:prstGeom>
          <a:noFill/>
          <a:ln w="9525">
            <a:noFill/>
            <a:miter lim="800000"/>
            <a:headEnd/>
            <a:tailEnd/>
          </a:ln>
        </p:spPr>
        <p:txBody>
          <a:bodyPr wrap="square" anchor="ctr">
            <a:spAutoFit/>
          </a:bodyPr>
          <a:lstStyle/>
          <a:p>
            <a:pPr algn="ctr"/>
            <a:r>
              <a:rPr lang="en-GB" sz="2800" b="1" dirty="0" smtClean="0">
                <a:solidFill>
                  <a:srgbClr val="00008A"/>
                </a:solidFill>
                <a:cs typeface="Times New Roman" pitchFamily="18" charset="0"/>
              </a:rPr>
              <a:t>EU Support Scheme: IFIEC View  </a:t>
            </a:r>
            <a:endParaRPr lang="en-GB" sz="2800" b="1" dirty="0">
              <a:solidFill>
                <a:srgbClr val="00008A"/>
              </a:solidFill>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feld 12"/>
          <p:cNvSpPr txBox="1"/>
          <p:nvPr/>
        </p:nvSpPr>
        <p:spPr>
          <a:xfrm>
            <a:off x="179512" y="6525344"/>
            <a:ext cx="4896544" cy="215444"/>
          </a:xfrm>
          <a:prstGeom prst="rect">
            <a:avLst/>
          </a:prstGeom>
          <a:noFill/>
        </p:spPr>
        <p:txBody>
          <a:bodyPr wrap="square" rtlCol="0">
            <a:spAutoFit/>
          </a:bodyPr>
          <a:lstStyle/>
          <a:p>
            <a:r>
              <a:rPr lang="de-DE" sz="800" dirty="0" smtClean="0">
                <a:solidFill>
                  <a:schemeClr val="bg2">
                    <a:lumMod val="50000"/>
                  </a:schemeClr>
                </a:solidFill>
              </a:rPr>
              <a:t>Source: CEER; </a:t>
            </a:r>
            <a:r>
              <a:rPr lang="de-DE" sz="800" dirty="0" err="1" smtClean="0">
                <a:solidFill>
                  <a:schemeClr val="bg2">
                    <a:lumMod val="50000"/>
                  </a:schemeClr>
                </a:solidFill>
              </a:rPr>
              <a:t>Ref</a:t>
            </a:r>
            <a:r>
              <a:rPr lang="de-DE" sz="800" dirty="0" smtClean="0">
                <a:solidFill>
                  <a:schemeClr val="bg2">
                    <a:lumMod val="50000"/>
                  </a:schemeClr>
                </a:solidFill>
              </a:rPr>
              <a:t>. C11-SDE-25-04. </a:t>
            </a:r>
            <a:r>
              <a:rPr lang="de-DE" sz="800" dirty="0" err="1" smtClean="0">
                <a:solidFill>
                  <a:schemeClr val="bg2">
                    <a:lumMod val="50000"/>
                  </a:schemeClr>
                </a:solidFill>
              </a:rPr>
              <a:t>Adapted</a:t>
            </a:r>
            <a:r>
              <a:rPr lang="de-DE" sz="800" dirty="0" smtClean="0">
                <a:solidFill>
                  <a:schemeClr val="bg2">
                    <a:lumMod val="50000"/>
                  </a:schemeClr>
                </a:solidFill>
              </a:rPr>
              <a:t> </a:t>
            </a:r>
            <a:r>
              <a:rPr lang="de-DE" sz="800" dirty="0" err="1" smtClean="0">
                <a:solidFill>
                  <a:schemeClr val="bg2">
                    <a:lumMod val="50000"/>
                  </a:schemeClr>
                </a:solidFill>
              </a:rPr>
              <a:t>from</a:t>
            </a:r>
            <a:r>
              <a:rPr lang="de-DE" sz="800" dirty="0" smtClean="0">
                <a:solidFill>
                  <a:schemeClr val="bg2">
                    <a:lumMod val="50000"/>
                  </a:schemeClr>
                </a:solidFill>
              </a:rPr>
              <a:t> EU COM Report „</a:t>
            </a:r>
            <a:r>
              <a:rPr lang="de-DE" sz="800" dirty="0" err="1" smtClean="0">
                <a:solidFill>
                  <a:schemeClr val="bg2">
                    <a:lumMod val="50000"/>
                  </a:schemeClr>
                </a:solidFill>
              </a:rPr>
              <a:t>Renewable</a:t>
            </a:r>
            <a:r>
              <a:rPr lang="de-DE" sz="800" dirty="0" smtClean="0">
                <a:solidFill>
                  <a:schemeClr val="bg2">
                    <a:lumMod val="50000"/>
                  </a:schemeClr>
                </a:solidFill>
              </a:rPr>
              <a:t> Energy“, Jan. 2011.</a:t>
            </a:r>
            <a:endParaRPr lang="de-DE" sz="800" dirty="0">
              <a:solidFill>
                <a:schemeClr val="bg2">
                  <a:lumMod val="50000"/>
                </a:schemeClr>
              </a:solidFill>
            </a:endParaRPr>
          </a:p>
        </p:txBody>
      </p:sp>
      <p:sp>
        <p:nvSpPr>
          <p:cNvPr id="14" name="Rectangle 4"/>
          <p:cNvSpPr>
            <a:spLocks noChangeArrowheads="1"/>
          </p:cNvSpPr>
          <p:nvPr/>
        </p:nvSpPr>
        <p:spPr bwMode="auto">
          <a:xfrm>
            <a:off x="0" y="188640"/>
            <a:ext cx="9144000" cy="634929"/>
          </a:xfrm>
          <a:prstGeom prst="rect">
            <a:avLst/>
          </a:prstGeom>
          <a:noFill/>
          <a:ln w="9525">
            <a:noFill/>
            <a:miter lim="800000"/>
            <a:headEnd/>
            <a:tailEnd/>
          </a:ln>
        </p:spPr>
        <p:txBody>
          <a:bodyPr wrap="square" lIns="80147" tIns="40074" rIns="80147" bIns="40074">
            <a:spAutoFit/>
          </a:bodyPr>
          <a:lstStyle/>
          <a:p>
            <a:pPr algn="ctr" defTabSz="872436">
              <a:tabLst>
                <a:tab pos="3405188" algn="l"/>
              </a:tabLst>
            </a:pPr>
            <a:r>
              <a:rPr lang="de-DE" sz="2800" b="1" dirty="0" smtClean="0">
                <a:solidFill>
                  <a:schemeClr val="bg1"/>
                </a:solidFill>
              </a:rPr>
              <a:t>EU MS‘s Support Schemes</a:t>
            </a:r>
            <a:r>
              <a:rPr lang="de-DE" sz="3600" b="1" dirty="0" smtClean="0">
                <a:solidFill>
                  <a:schemeClr val="bg1"/>
                </a:solidFill>
              </a:rPr>
              <a:t> </a:t>
            </a:r>
          </a:p>
        </p:txBody>
      </p:sp>
      <p:pic>
        <p:nvPicPr>
          <p:cNvPr id="1027" name="Picture 3"/>
          <p:cNvPicPr>
            <a:picLocks noChangeAspect="1" noChangeArrowheads="1"/>
          </p:cNvPicPr>
          <p:nvPr/>
        </p:nvPicPr>
        <p:blipFill>
          <a:blip r:embed="rId3" cstate="print"/>
          <a:srcRect/>
          <a:stretch>
            <a:fillRect/>
          </a:stretch>
        </p:blipFill>
        <p:spPr bwMode="auto">
          <a:xfrm>
            <a:off x="1619672" y="1340768"/>
            <a:ext cx="5472608" cy="5176323"/>
          </a:xfrm>
          <a:prstGeom prst="rect">
            <a:avLst/>
          </a:prstGeom>
          <a:noFill/>
          <a:ln w="9525">
            <a:noFill/>
            <a:miter lim="800000"/>
            <a:headEnd/>
            <a:tailEnd/>
          </a:ln>
        </p:spPr>
      </p:pic>
      <p:sp>
        <p:nvSpPr>
          <p:cNvPr id="7" name="Textfeld 6"/>
          <p:cNvSpPr txBox="1"/>
          <p:nvPr/>
        </p:nvSpPr>
        <p:spPr>
          <a:xfrm>
            <a:off x="107504" y="908720"/>
            <a:ext cx="9036496" cy="369332"/>
          </a:xfrm>
          <a:prstGeom prst="rect">
            <a:avLst/>
          </a:prstGeom>
          <a:noFill/>
        </p:spPr>
        <p:txBody>
          <a:bodyPr wrap="square" rtlCol="0">
            <a:spAutoFit/>
          </a:bodyPr>
          <a:lstStyle/>
          <a:p>
            <a:pPr algn="ctr" defTabSz="872436"/>
            <a:r>
              <a:rPr lang="de-DE" b="1" dirty="0" err="1" smtClean="0">
                <a:solidFill>
                  <a:schemeClr val="bg1"/>
                </a:solidFill>
              </a:rPr>
              <a:t>Diversity</a:t>
            </a:r>
            <a:r>
              <a:rPr lang="de-DE" b="1" dirty="0" smtClean="0">
                <a:solidFill>
                  <a:schemeClr val="bg1"/>
                </a:solidFill>
              </a:rPr>
              <a:t> </a:t>
            </a:r>
            <a:r>
              <a:rPr lang="de-DE" b="1" dirty="0" err="1" smtClean="0">
                <a:solidFill>
                  <a:schemeClr val="bg1"/>
                </a:solidFill>
              </a:rPr>
              <a:t>of</a:t>
            </a:r>
            <a:r>
              <a:rPr lang="de-DE" b="1" dirty="0" smtClean="0">
                <a:solidFill>
                  <a:schemeClr val="bg1"/>
                </a:solidFill>
              </a:rPr>
              <a:t> </a:t>
            </a:r>
            <a:r>
              <a:rPr lang="de-DE" b="1" dirty="0" err="1" smtClean="0">
                <a:solidFill>
                  <a:schemeClr val="bg1"/>
                </a:solidFill>
              </a:rPr>
              <a:t>approaches</a:t>
            </a:r>
            <a:r>
              <a:rPr lang="de-DE" b="1" dirty="0" smtClean="0">
                <a:solidFill>
                  <a:schemeClr val="bg1"/>
                </a:solidFill>
              </a:rPr>
              <a:t> </a:t>
            </a:r>
            <a:r>
              <a:rPr lang="de-DE" b="1" dirty="0" err="1" smtClean="0">
                <a:solidFill>
                  <a:schemeClr val="bg1"/>
                </a:solidFill>
              </a:rPr>
              <a:t>as</a:t>
            </a:r>
            <a:r>
              <a:rPr lang="de-DE" b="1" dirty="0" smtClean="0">
                <a:solidFill>
                  <a:schemeClr val="bg1"/>
                </a:solidFill>
              </a:rPr>
              <a:t> an </a:t>
            </a:r>
            <a:r>
              <a:rPr lang="de-DE" b="1" dirty="0" err="1" smtClean="0">
                <a:solidFill>
                  <a:schemeClr val="bg1"/>
                </a:solidFill>
              </a:rPr>
              <a:t>obstacle</a:t>
            </a:r>
            <a:r>
              <a:rPr lang="de-DE" b="1" dirty="0" smtClean="0">
                <a:solidFill>
                  <a:schemeClr val="bg1"/>
                </a:solidFill>
              </a:rPr>
              <a:t> </a:t>
            </a:r>
            <a:r>
              <a:rPr lang="de-DE" b="1" dirty="0" err="1" smtClean="0">
                <a:solidFill>
                  <a:schemeClr val="bg1"/>
                </a:solidFill>
              </a:rPr>
              <a:t>to</a:t>
            </a:r>
            <a:r>
              <a:rPr lang="de-DE" b="1" dirty="0" smtClean="0">
                <a:solidFill>
                  <a:schemeClr val="bg1"/>
                </a:solidFill>
              </a:rPr>
              <a:t> </a:t>
            </a:r>
            <a:r>
              <a:rPr lang="de-DE" b="1" dirty="0" err="1" smtClean="0">
                <a:solidFill>
                  <a:schemeClr val="bg1"/>
                </a:solidFill>
              </a:rPr>
              <a:t>come</a:t>
            </a:r>
            <a:r>
              <a:rPr lang="de-DE" b="1" dirty="0" smtClean="0">
                <a:solidFill>
                  <a:schemeClr val="bg1"/>
                </a:solidFill>
              </a:rPr>
              <a:t> </a:t>
            </a:r>
            <a:r>
              <a:rPr lang="de-DE" b="1" dirty="0" err="1" smtClean="0">
                <a:solidFill>
                  <a:schemeClr val="bg1"/>
                </a:solidFill>
              </a:rPr>
              <a:t>to</a:t>
            </a:r>
            <a:r>
              <a:rPr lang="de-DE" b="1" dirty="0" smtClean="0">
                <a:solidFill>
                  <a:schemeClr val="bg1"/>
                </a:solidFill>
              </a:rPr>
              <a:t> </a:t>
            </a:r>
            <a:r>
              <a:rPr lang="de-DE" b="1" dirty="0" err="1" smtClean="0">
                <a:solidFill>
                  <a:schemeClr val="bg1"/>
                </a:solidFill>
              </a:rPr>
              <a:t>the</a:t>
            </a:r>
            <a:r>
              <a:rPr lang="de-DE" b="1" dirty="0" smtClean="0">
                <a:solidFill>
                  <a:schemeClr val="bg1"/>
                </a:solidFill>
              </a:rPr>
              <a:t> </a:t>
            </a:r>
            <a:r>
              <a:rPr lang="de-DE" b="1" dirty="0" err="1" smtClean="0">
                <a:solidFill>
                  <a:schemeClr val="bg1"/>
                </a:solidFill>
              </a:rPr>
              <a:t>most</a:t>
            </a:r>
            <a:r>
              <a:rPr lang="de-DE" b="1" dirty="0" smtClean="0">
                <a:solidFill>
                  <a:schemeClr val="bg1"/>
                </a:solidFill>
              </a:rPr>
              <a:t> </a:t>
            </a:r>
            <a:r>
              <a:rPr lang="de-DE" b="1" dirty="0" err="1" smtClean="0">
                <a:solidFill>
                  <a:schemeClr val="bg1"/>
                </a:solidFill>
              </a:rPr>
              <a:t>efficient</a:t>
            </a:r>
            <a:r>
              <a:rPr lang="de-DE" b="1" dirty="0" smtClean="0">
                <a:solidFill>
                  <a:schemeClr val="bg1"/>
                </a:solidFill>
              </a:rPr>
              <a:t> </a:t>
            </a:r>
            <a:r>
              <a:rPr lang="de-DE" b="1" dirty="0" err="1" smtClean="0">
                <a:solidFill>
                  <a:schemeClr val="bg1"/>
                </a:solidFill>
              </a:rPr>
              <a:t>solutions</a:t>
            </a:r>
            <a:endParaRPr lang="de-DE" b="1"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0" y="188640"/>
            <a:ext cx="9144000" cy="64807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nl-NL" sz="2800" b="1" dirty="0" smtClean="0">
                <a:solidFill>
                  <a:srgbClr val="00008A"/>
                </a:solidFill>
                <a:effectLst/>
              </a:rPr>
              <a:t>EU Support Scheme: IFIEC Principles</a:t>
            </a:r>
          </a:p>
        </p:txBody>
      </p:sp>
      <p:sp>
        <p:nvSpPr>
          <p:cNvPr id="5123" name="Rectangle 3"/>
          <p:cNvSpPr>
            <a:spLocks noGrp="1" noChangeArrowheads="1"/>
          </p:cNvSpPr>
          <p:nvPr>
            <p:ph type="body" idx="1"/>
          </p:nvPr>
        </p:nvSpPr>
        <p:spPr bwMode="auto">
          <a:xfrm>
            <a:off x="0" y="908720"/>
            <a:ext cx="9144000" cy="5949281"/>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spcBef>
                <a:spcPts val="0"/>
              </a:spcBef>
              <a:spcAft>
                <a:spcPts val="0"/>
              </a:spcAft>
              <a:buClr>
                <a:srgbClr val="002060"/>
              </a:buClr>
              <a:buNone/>
            </a:pPr>
            <a:r>
              <a:rPr lang="en-US" sz="2000" b="1" dirty="0" smtClean="0">
                <a:solidFill>
                  <a:schemeClr val="bg1"/>
                </a:solidFill>
                <a:effectLst/>
              </a:rPr>
              <a:t>Several principles should apply to this support system:</a:t>
            </a:r>
          </a:p>
          <a:p>
            <a:pPr eaLnBrk="1" hangingPunct="1">
              <a:lnSpc>
                <a:spcPct val="80000"/>
              </a:lnSpc>
              <a:buClr>
                <a:srgbClr val="002060"/>
              </a:buClr>
            </a:pPr>
            <a:r>
              <a:rPr lang="en-US" sz="2000" b="1" dirty="0" smtClean="0">
                <a:solidFill>
                  <a:srgbClr val="00008A"/>
                </a:solidFill>
                <a:effectLst/>
              </a:rPr>
              <a:t>Technology-specific support</a:t>
            </a:r>
            <a:endParaRPr lang="de-DE" sz="2000" b="1" dirty="0" smtClean="0">
              <a:solidFill>
                <a:srgbClr val="00008A"/>
              </a:solidFill>
              <a:effectLst/>
            </a:endParaRPr>
          </a:p>
          <a:p>
            <a:pPr lvl="1" eaLnBrk="1" hangingPunct="1">
              <a:lnSpc>
                <a:spcPct val="80000"/>
              </a:lnSpc>
              <a:buClr>
                <a:srgbClr val="002060"/>
              </a:buClr>
            </a:pPr>
            <a:r>
              <a:rPr lang="en-US" sz="1600" dirty="0" smtClean="0">
                <a:solidFill>
                  <a:srgbClr val="00008A"/>
                </a:solidFill>
                <a:effectLst/>
              </a:rPr>
              <a:t> To reflect the highly differing costs of the different types of RES technologies</a:t>
            </a:r>
            <a:endParaRPr lang="de-DE" sz="1600" dirty="0" smtClean="0">
              <a:solidFill>
                <a:srgbClr val="00008A"/>
              </a:solidFill>
              <a:effectLst/>
            </a:endParaRPr>
          </a:p>
          <a:p>
            <a:pPr lvl="1" eaLnBrk="1" hangingPunct="1">
              <a:lnSpc>
                <a:spcPct val="80000"/>
              </a:lnSpc>
              <a:buClr>
                <a:srgbClr val="002060"/>
              </a:buClr>
            </a:pPr>
            <a:r>
              <a:rPr lang="en-US" sz="1600" dirty="0" smtClean="0">
                <a:solidFill>
                  <a:srgbClr val="00008A"/>
                </a:solidFill>
                <a:effectLst/>
              </a:rPr>
              <a:t> Rejection of a one price-system for all technologies (prevent windfall profits)</a:t>
            </a:r>
          </a:p>
          <a:p>
            <a:pPr lvl="1" eaLnBrk="1" hangingPunct="1">
              <a:lnSpc>
                <a:spcPct val="80000"/>
              </a:lnSpc>
              <a:buClr>
                <a:srgbClr val="002060"/>
              </a:buClr>
              <a:buNone/>
            </a:pPr>
            <a:endParaRPr lang="en-US" sz="800" dirty="0" smtClean="0">
              <a:solidFill>
                <a:srgbClr val="00008A"/>
              </a:solidFill>
              <a:effectLst/>
            </a:endParaRPr>
          </a:p>
          <a:p>
            <a:pPr eaLnBrk="1" hangingPunct="1">
              <a:lnSpc>
                <a:spcPct val="80000"/>
              </a:lnSpc>
              <a:buClr>
                <a:srgbClr val="002060"/>
              </a:buClr>
            </a:pPr>
            <a:r>
              <a:rPr lang="en-US" sz="2000" b="1" dirty="0" smtClean="0">
                <a:solidFill>
                  <a:schemeClr val="bg1"/>
                </a:solidFill>
                <a:effectLst/>
              </a:rPr>
              <a:t>Based upon electricity m</a:t>
            </a:r>
            <a:r>
              <a:rPr lang="en-US" sz="2000" b="1" dirty="0" smtClean="0">
                <a:solidFill>
                  <a:srgbClr val="00008A"/>
                </a:solidFill>
                <a:effectLst/>
              </a:rPr>
              <a:t>arket price</a:t>
            </a:r>
          </a:p>
          <a:p>
            <a:pPr lvl="1" eaLnBrk="1" hangingPunct="1">
              <a:buClr>
                <a:srgbClr val="002060"/>
              </a:buClr>
            </a:pPr>
            <a:r>
              <a:rPr lang="en-US" sz="1600" dirty="0" smtClean="0">
                <a:solidFill>
                  <a:srgbClr val="00008A"/>
                </a:solidFill>
                <a:effectLst/>
              </a:rPr>
              <a:t>Difference between technology-specific guaranteed tariff and average electricity price paid directly to producer of green electricity</a:t>
            </a:r>
          </a:p>
          <a:p>
            <a:pPr lvl="1" eaLnBrk="1" hangingPunct="1">
              <a:buClr>
                <a:srgbClr val="002060"/>
              </a:buClr>
            </a:pPr>
            <a:endParaRPr lang="en-US" sz="800" dirty="0" smtClean="0">
              <a:solidFill>
                <a:srgbClr val="00008A"/>
              </a:solidFill>
              <a:effectLst/>
            </a:endParaRPr>
          </a:p>
          <a:p>
            <a:pPr eaLnBrk="1" hangingPunct="1">
              <a:lnSpc>
                <a:spcPct val="80000"/>
              </a:lnSpc>
              <a:buClr>
                <a:srgbClr val="002060"/>
              </a:buClr>
            </a:pPr>
            <a:r>
              <a:rPr lang="en-US" sz="2000" b="1" dirty="0" smtClean="0">
                <a:solidFill>
                  <a:srgbClr val="00008A"/>
                </a:solidFill>
                <a:effectLst/>
              </a:rPr>
              <a:t> Decreasing support for new projects over time </a:t>
            </a:r>
          </a:p>
          <a:p>
            <a:pPr lvl="1">
              <a:lnSpc>
                <a:spcPct val="80000"/>
              </a:lnSpc>
              <a:buClr>
                <a:srgbClr val="002060"/>
              </a:buClr>
            </a:pPr>
            <a:r>
              <a:rPr lang="de-DE" sz="1600" dirty="0" smtClean="0">
                <a:solidFill>
                  <a:srgbClr val="00008A"/>
                </a:solidFill>
                <a:effectLst/>
              </a:rPr>
              <a:t> Support </a:t>
            </a:r>
            <a:r>
              <a:rPr lang="de-DE" sz="1600" dirty="0" err="1" smtClean="0">
                <a:solidFill>
                  <a:srgbClr val="00008A"/>
                </a:solidFill>
                <a:effectLst/>
              </a:rPr>
              <a:t>only</a:t>
            </a:r>
            <a:r>
              <a:rPr lang="de-DE" sz="1600" dirty="0" smtClean="0">
                <a:solidFill>
                  <a:srgbClr val="00008A"/>
                </a:solidFill>
                <a:effectLst/>
              </a:rPr>
              <a:t> </a:t>
            </a:r>
            <a:r>
              <a:rPr lang="de-DE" sz="1600" dirty="0" err="1" smtClean="0">
                <a:solidFill>
                  <a:srgbClr val="00008A"/>
                </a:solidFill>
                <a:effectLst/>
              </a:rPr>
              <a:t>for</a:t>
            </a:r>
            <a:r>
              <a:rPr lang="de-DE" sz="1600" dirty="0" smtClean="0">
                <a:solidFill>
                  <a:srgbClr val="00008A"/>
                </a:solidFill>
                <a:effectLst/>
              </a:rPr>
              <a:t> non-</a:t>
            </a:r>
            <a:r>
              <a:rPr lang="de-DE" sz="1600" dirty="0" err="1" smtClean="0">
                <a:solidFill>
                  <a:srgbClr val="00008A"/>
                </a:solidFill>
                <a:effectLst/>
              </a:rPr>
              <a:t>depreciated</a:t>
            </a:r>
            <a:r>
              <a:rPr lang="de-DE" sz="1600" dirty="0" smtClean="0">
                <a:solidFill>
                  <a:srgbClr val="00008A"/>
                </a:solidFill>
                <a:effectLst/>
              </a:rPr>
              <a:t> </a:t>
            </a:r>
            <a:r>
              <a:rPr lang="de-DE" sz="1600" dirty="0" err="1" smtClean="0">
                <a:solidFill>
                  <a:srgbClr val="00008A"/>
                </a:solidFill>
                <a:effectLst/>
              </a:rPr>
              <a:t>installations</a:t>
            </a:r>
            <a:endParaRPr lang="de-DE" sz="1600" dirty="0" smtClean="0">
              <a:solidFill>
                <a:srgbClr val="00008A"/>
              </a:solidFill>
              <a:effectLst/>
            </a:endParaRPr>
          </a:p>
          <a:p>
            <a:pPr lvl="1" eaLnBrk="1" hangingPunct="1">
              <a:lnSpc>
                <a:spcPct val="80000"/>
              </a:lnSpc>
              <a:buClr>
                <a:srgbClr val="002060"/>
              </a:buClr>
            </a:pPr>
            <a:r>
              <a:rPr lang="en-US" sz="1800" b="1" dirty="0" smtClean="0">
                <a:solidFill>
                  <a:srgbClr val="00008A"/>
                </a:solidFill>
                <a:effectLst/>
              </a:rPr>
              <a:t> </a:t>
            </a:r>
            <a:r>
              <a:rPr lang="en-US" sz="1600" dirty="0" smtClean="0">
                <a:solidFill>
                  <a:srgbClr val="00008A"/>
                </a:solidFill>
                <a:effectLst/>
              </a:rPr>
              <a:t>To reflect technological progress </a:t>
            </a:r>
            <a:endParaRPr lang="de-DE" sz="1600" dirty="0" smtClean="0">
              <a:solidFill>
                <a:srgbClr val="00008A"/>
              </a:solidFill>
              <a:effectLst/>
            </a:endParaRPr>
          </a:p>
          <a:p>
            <a:pPr lvl="1" eaLnBrk="1" hangingPunct="1">
              <a:lnSpc>
                <a:spcPct val="80000"/>
              </a:lnSpc>
              <a:buClr>
                <a:srgbClr val="002060"/>
              </a:buClr>
            </a:pPr>
            <a:r>
              <a:rPr lang="en-US" sz="1800" dirty="0" smtClean="0">
                <a:solidFill>
                  <a:srgbClr val="00008A"/>
                </a:solidFill>
                <a:effectLst/>
              </a:rPr>
              <a:t> </a:t>
            </a:r>
            <a:r>
              <a:rPr lang="en-US" sz="1600" dirty="0" smtClean="0">
                <a:solidFill>
                  <a:srgbClr val="00008A"/>
                </a:solidFill>
                <a:effectLst/>
              </a:rPr>
              <a:t>To avoid over/compensation </a:t>
            </a:r>
          </a:p>
          <a:p>
            <a:pPr lvl="1" eaLnBrk="1" hangingPunct="1">
              <a:lnSpc>
                <a:spcPct val="80000"/>
              </a:lnSpc>
              <a:buClr>
                <a:srgbClr val="002060"/>
              </a:buClr>
            </a:pPr>
            <a:endParaRPr lang="nl-NL" sz="800" dirty="0" smtClean="0">
              <a:solidFill>
                <a:srgbClr val="00008A"/>
              </a:solidFill>
              <a:effectLst/>
            </a:endParaRPr>
          </a:p>
          <a:p>
            <a:pPr eaLnBrk="1" hangingPunct="1">
              <a:lnSpc>
                <a:spcPct val="80000"/>
              </a:lnSpc>
              <a:buClr>
                <a:srgbClr val="002060"/>
              </a:buClr>
            </a:pPr>
            <a:r>
              <a:rPr lang="en-US" sz="2000" b="1" dirty="0" smtClean="0">
                <a:solidFill>
                  <a:srgbClr val="00008A"/>
                </a:solidFill>
                <a:effectLst/>
              </a:rPr>
              <a:t>Extra incentives for superior CO2 abatement technologies</a:t>
            </a:r>
          </a:p>
          <a:p>
            <a:pPr lvl="1" eaLnBrk="1" hangingPunct="1">
              <a:lnSpc>
                <a:spcPct val="80000"/>
              </a:lnSpc>
              <a:buClr>
                <a:srgbClr val="002060"/>
              </a:buClr>
            </a:pPr>
            <a:r>
              <a:rPr lang="en-US" sz="1600" dirty="0" smtClean="0">
                <a:solidFill>
                  <a:srgbClr val="00008A"/>
                </a:solidFill>
                <a:effectLst/>
              </a:rPr>
              <a:t>For more mature technologies based on CO2 saving/euro support</a:t>
            </a:r>
          </a:p>
          <a:p>
            <a:pPr lvl="1" eaLnBrk="1" hangingPunct="1">
              <a:lnSpc>
                <a:spcPct val="80000"/>
              </a:lnSpc>
              <a:buClr>
                <a:srgbClr val="002060"/>
              </a:buClr>
            </a:pPr>
            <a:r>
              <a:rPr lang="en-US" sz="1600" dirty="0" smtClean="0">
                <a:solidFill>
                  <a:srgbClr val="00008A"/>
                </a:solidFill>
                <a:effectLst/>
              </a:rPr>
              <a:t>For competition between technologies in order to achieve competitiveness</a:t>
            </a:r>
          </a:p>
          <a:p>
            <a:pPr lvl="1" eaLnBrk="1" hangingPunct="1">
              <a:lnSpc>
                <a:spcPct val="80000"/>
              </a:lnSpc>
              <a:buClr>
                <a:srgbClr val="002060"/>
              </a:buClr>
            </a:pPr>
            <a:r>
              <a:rPr lang="en-US" sz="1600" dirty="0" smtClean="0">
                <a:solidFill>
                  <a:srgbClr val="00008A"/>
                </a:solidFill>
                <a:effectLst/>
              </a:rPr>
              <a:t>To realize least abatement costs</a:t>
            </a:r>
          </a:p>
          <a:p>
            <a:pPr lvl="1" eaLnBrk="1" hangingPunct="1">
              <a:lnSpc>
                <a:spcPct val="80000"/>
              </a:lnSpc>
              <a:buClr>
                <a:srgbClr val="002060"/>
              </a:buClr>
            </a:pPr>
            <a:endParaRPr lang="en-US" sz="800" dirty="0" smtClean="0">
              <a:solidFill>
                <a:srgbClr val="00008A"/>
              </a:solidFill>
              <a:effectLst/>
            </a:endParaRPr>
          </a:p>
          <a:p>
            <a:pPr eaLnBrk="1" hangingPunct="1">
              <a:lnSpc>
                <a:spcPct val="80000"/>
              </a:lnSpc>
              <a:buClr>
                <a:srgbClr val="002060"/>
              </a:buClr>
            </a:pPr>
            <a:r>
              <a:rPr lang="en-US" sz="2000" b="1" dirty="0" smtClean="0">
                <a:solidFill>
                  <a:srgbClr val="00008A"/>
                </a:solidFill>
                <a:effectLst/>
              </a:rPr>
              <a:t>Specific grid connection cost financed through support scheme</a:t>
            </a:r>
          </a:p>
          <a:p>
            <a:pPr eaLnBrk="1" hangingPunct="1">
              <a:lnSpc>
                <a:spcPct val="80000"/>
              </a:lnSpc>
              <a:buClr>
                <a:srgbClr val="002060"/>
              </a:buClr>
            </a:pPr>
            <a:endParaRPr lang="en-US" sz="800" b="1" dirty="0" smtClean="0">
              <a:solidFill>
                <a:srgbClr val="00008A"/>
              </a:solidFill>
              <a:effectLst/>
            </a:endParaRPr>
          </a:p>
          <a:p>
            <a:pPr eaLnBrk="1" hangingPunct="1">
              <a:lnSpc>
                <a:spcPct val="80000"/>
              </a:lnSpc>
              <a:buClr>
                <a:srgbClr val="002060"/>
              </a:buClr>
            </a:pPr>
            <a:r>
              <a:rPr lang="en-US" sz="2000" b="1" dirty="0" smtClean="0">
                <a:solidFill>
                  <a:srgbClr val="00008A"/>
                </a:solidFill>
                <a:effectLst/>
              </a:rPr>
              <a:t>Guarantee of origin system used for tracking and trading</a:t>
            </a:r>
          </a:p>
          <a:p>
            <a:pPr eaLnBrk="1" hangingPunct="1">
              <a:lnSpc>
                <a:spcPct val="80000"/>
              </a:lnSpc>
              <a:buClr>
                <a:srgbClr val="002060"/>
              </a:buClr>
            </a:pPr>
            <a:endParaRPr lang="de-DE" sz="2000" b="1" dirty="0" smtClean="0">
              <a:solidFill>
                <a:srgbClr val="00008A"/>
              </a:solidFill>
              <a:effectLst/>
            </a:endParaRPr>
          </a:p>
          <a:p>
            <a:pPr eaLnBrk="1" hangingPunct="1">
              <a:lnSpc>
                <a:spcPct val="80000"/>
              </a:lnSpc>
              <a:buClr>
                <a:srgbClr val="002060"/>
              </a:buClr>
              <a:buFont typeface="Wingdings" pitchFamily="2" charset="2"/>
              <a:buNone/>
            </a:pPr>
            <a:endParaRPr lang="nl-NL" sz="1600" b="1" dirty="0" smtClean="0">
              <a:solidFill>
                <a:srgbClr val="00008A"/>
              </a:solidFill>
              <a:effectLst/>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0" y="116632"/>
            <a:ext cx="9144000" cy="63408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nl-NL" sz="2800" b="1" dirty="0" smtClean="0">
                <a:solidFill>
                  <a:schemeClr val="bg1"/>
                </a:solidFill>
                <a:effectLst/>
              </a:rPr>
              <a:t>IFIEC </a:t>
            </a:r>
            <a:r>
              <a:rPr lang="en-GB" sz="2800" b="1" dirty="0" smtClean="0">
                <a:solidFill>
                  <a:schemeClr val="bg1"/>
                </a:solidFill>
                <a:effectLst/>
                <a:cs typeface="Times New Roman" pitchFamily="18" charset="0"/>
              </a:rPr>
              <a:t>Conclusions</a:t>
            </a:r>
            <a:endParaRPr lang="nl-NL" sz="2800" b="1" dirty="0" smtClean="0">
              <a:solidFill>
                <a:schemeClr val="bg1"/>
              </a:solidFill>
              <a:effectLst/>
            </a:endParaRPr>
          </a:p>
        </p:txBody>
      </p:sp>
      <p:sp>
        <p:nvSpPr>
          <p:cNvPr id="6147" name="Rectangle 3"/>
          <p:cNvSpPr>
            <a:spLocks noGrp="1" noChangeArrowheads="1"/>
          </p:cNvSpPr>
          <p:nvPr>
            <p:ph type="body" idx="1"/>
          </p:nvPr>
        </p:nvSpPr>
        <p:spPr bwMode="auto">
          <a:xfrm>
            <a:off x="251520" y="980728"/>
            <a:ext cx="8446393" cy="5400599"/>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eaLnBrk="1" hangingPunct="1">
              <a:buClr>
                <a:srgbClr val="002060"/>
              </a:buClr>
            </a:pPr>
            <a:r>
              <a:rPr lang="en-CA" sz="2400" b="1" dirty="0" smtClean="0">
                <a:solidFill>
                  <a:schemeClr val="bg1"/>
                </a:solidFill>
                <a:effectLst/>
              </a:rPr>
              <a:t>Overall climate policy should be optimised in cost efficiency</a:t>
            </a:r>
          </a:p>
          <a:p>
            <a:pPr lvl="1" eaLnBrk="1" hangingPunct="1">
              <a:buClr>
                <a:srgbClr val="002060"/>
              </a:buClr>
            </a:pPr>
            <a:r>
              <a:rPr lang="en-CA" sz="2000" dirty="0" smtClean="0">
                <a:solidFill>
                  <a:schemeClr val="bg1"/>
                </a:solidFill>
                <a:effectLst/>
              </a:rPr>
              <a:t>E.g. optimization between </a:t>
            </a:r>
            <a:r>
              <a:rPr lang="en-CA" sz="2000" dirty="0" err="1" smtClean="0">
                <a:solidFill>
                  <a:schemeClr val="bg1"/>
                </a:solidFill>
                <a:effectLst/>
              </a:rPr>
              <a:t>renewables</a:t>
            </a:r>
            <a:r>
              <a:rPr lang="en-CA" sz="2000" dirty="0" smtClean="0">
                <a:solidFill>
                  <a:schemeClr val="bg1"/>
                </a:solidFill>
                <a:effectLst/>
              </a:rPr>
              <a:t> &amp; energy efficiency measures </a:t>
            </a:r>
          </a:p>
          <a:p>
            <a:pPr eaLnBrk="1" hangingPunct="1">
              <a:buClr>
                <a:srgbClr val="002060"/>
              </a:buClr>
            </a:pPr>
            <a:r>
              <a:rPr lang="en-CA" sz="2400" b="1" dirty="0" smtClean="0">
                <a:solidFill>
                  <a:schemeClr val="bg1"/>
                </a:solidFill>
                <a:effectLst/>
              </a:rPr>
              <a:t>Budgeted support </a:t>
            </a:r>
          </a:p>
          <a:p>
            <a:pPr eaLnBrk="1" hangingPunct="1">
              <a:buClr>
                <a:srgbClr val="002060"/>
              </a:buClr>
            </a:pPr>
            <a:r>
              <a:rPr lang="en-CA" sz="2400" b="1" dirty="0" smtClean="0">
                <a:solidFill>
                  <a:schemeClr val="bg1"/>
                </a:solidFill>
                <a:effectLst/>
              </a:rPr>
              <a:t>R&amp;D first: Immature technologies should be supported by R&amp;D and reach an acceptable level of cost before massive roll-out and exploitation support </a:t>
            </a:r>
          </a:p>
          <a:p>
            <a:pPr eaLnBrk="1" hangingPunct="1">
              <a:buClr>
                <a:srgbClr val="002060"/>
              </a:buClr>
            </a:pPr>
            <a:r>
              <a:rPr lang="en-CA" sz="2400" b="1" dirty="0" smtClean="0">
                <a:solidFill>
                  <a:schemeClr val="bg1"/>
                </a:solidFill>
                <a:effectLst/>
              </a:rPr>
              <a:t>Support scheme financing also through state budget in order to attain more consciousness on cost impact of support policies</a:t>
            </a:r>
          </a:p>
          <a:p>
            <a:pPr eaLnBrk="1" hangingPunct="1">
              <a:buClr>
                <a:srgbClr val="002060"/>
              </a:buClr>
            </a:pPr>
            <a:r>
              <a:rPr lang="en-CA" sz="2400" b="1" dirty="0" smtClean="0">
                <a:solidFill>
                  <a:schemeClr val="bg1"/>
                </a:solidFill>
                <a:effectLst/>
              </a:rPr>
              <a:t>Transparency of any direct and indirect costs</a:t>
            </a:r>
            <a:endParaRPr lang="en-CA" sz="2400" b="1" dirty="0" smtClean="0">
              <a:solidFill>
                <a:srgbClr val="00008A"/>
              </a:solidFill>
              <a:effectLst/>
            </a:endParaRPr>
          </a:p>
          <a:p>
            <a:pPr>
              <a:buClr>
                <a:srgbClr val="002060"/>
              </a:buClr>
            </a:pPr>
            <a:r>
              <a:rPr lang="en-CA" sz="2400" b="1" dirty="0" smtClean="0">
                <a:solidFill>
                  <a:srgbClr val="00008A"/>
                </a:solidFill>
                <a:effectLst/>
              </a:rPr>
              <a:t>Cost for grid extensions and balancing must be borne by producers</a:t>
            </a:r>
          </a:p>
          <a:p>
            <a:pPr eaLnBrk="1" hangingPunct="1">
              <a:buClr>
                <a:srgbClr val="002060"/>
              </a:buClr>
              <a:buFont typeface="Wingdings" pitchFamily="2" charset="2"/>
              <a:buNone/>
            </a:pPr>
            <a:endParaRPr lang="en-CA" sz="2400" dirty="0" smtClean="0">
              <a:solidFill>
                <a:schemeClr val="bg1"/>
              </a:solidFill>
              <a:effectLst/>
            </a:endParaRPr>
          </a:p>
          <a:p>
            <a:pPr eaLnBrk="1" hangingPunct="1">
              <a:buClr>
                <a:srgbClr val="002060"/>
              </a:buClr>
              <a:buFont typeface="Wingdings" pitchFamily="2" charset="2"/>
              <a:buNone/>
            </a:pPr>
            <a:endParaRPr lang="en-CA" sz="2400" dirty="0" smtClean="0">
              <a:solidFill>
                <a:schemeClr val="bg1"/>
              </a:solidFill>
              <a:effectLst/>
            </a:endParaRPr>
          </a:p>
          <a:p>
            <a:pPr eaLnBrk="1" hangingPunct="1">
              <a:buClr>
                <a:srgbClr val="002060"/>
              </a:buClr>
            </a:pPr>
            <a:endParaRPr lang="en-CA" sz="2400" dirty="0" smtClean="0">
              <a:solidFill>
                <a:schemeClr val="bg1"/>
              </a:solidFill>
              <a:effectLst/>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ChangeArrowheads="1"/>
          </p:cNvSpPr>
          <p:nvPr/>
        </p:nvSpPr>
        <p:spPr bwMode="auto">
          <a:xfrm>
            <a:off x="0" y="1338518"/>
            <a:ext cx="9144000" cy="5139869"/>
          </a:xfrm>
          <a:prstGeom prst="rect">
            <a:avLst/>
          </a:prstGeom>
          <a:noFill/>
          <a:ln w="9525">
            <a:noFill/>
            <a:miter lim="800000"/>
            <a:headEnd/>
            <a:tailEnd/>
          </a:ln>
        </p:spPr>
        <p:txBody>
          <a:bodyPr wrap="square" anchor="ctr">
            <a:spAutoFit/>
          </a:bodyPr>
          <a:lstStyle/>
          <a:p>
            <a:pPr marL="360363" indent="-263525">
              <a:spcAft>
                <a:spcPts val="1200"/>
              </a:spcAft>
              <a:buClr>
                <a:srgbClr val="002060"/>
              </a:buClr>
              <a:buFont typeface="Wingdings" pitchFamily="2" charset="2"/>
              <a:buChar char="§"/>
            </a:pPr>
            <a:r>
              <a:rPr lang="en-US" sz="2400" b="1" dirty="0" smtClean="0">
                <a:solidFill>
                  <a:schemeClr val="bg1"/>
                </a:solidFill>
                <a:ea typeface="Calibri" pitchFamily="34" charset="0"/>
                <a:cs typeface="Times New Roman" pitchFamily="18" charset="0"/>
              </a:rPr>
              <a:t>IFIEC </a:t>
            </a:r>
            <a:r>
              <a:rPr lang="en-US" sz="2400" dirty="0" smtClean="0">
                <a:solidFill>
                  <a:schemeClr val="bg1"/>
                </a:solidFill>
                <a:ea typeface="Calibri" pitchFamily="34" charset="0"/>
                <a:cs typeface="Times New Roman" pitchFamily="18" charset="0"/>
              </a:rPr>
              <a:t>accepts and contributes significantly to the political 20-20-20 decision but emphasizes the need for a smart  roll-out that safeguards international competition of energy intensive industry. </a:t>
            </a:r>
          </a:p>
          <a:p>
            <a:pPr marL="360363" indent="-263525">
              <a:spcAft>
                <a:spcPts val="1200"/>
              </a:spcAft>
              <a:buClr>
                <a:srgbClr val="002060"/>
              </a:buClr>
              <a:buFont typeface="Wingdings" pitchFamily="2" charset="2"/>
              <a:buChar char="§"/>
            </a:pPr>
            <a:r>
              <a:rPr lang="en-US" sz="2400" b="1" dirty="0" smtClean="0">
                <a:solidFill>
                  <a:schemeClr val="bg1"/>
                </a:solidFill>
                <a:ea typeface="Calibri" pitchFamily="34" charset="0"/>
                <a:cs typeface="Times New Roman" pitchFamily="18" charset="0"/>
              </a:rPr>
              <a:t>IFIEC </a:t>
            </a:r>
            <a:r>
              <a:rPr lang="en-US" sz="2400" dirty="0" smtClean="0">
                <a:solidFill>
                  <a:schemeClr val="bg1"/>
                </a:solidFill>
                <a:ea typeface="Calibri" pitchFamily="34" charset="0"/>
                <a:cs typeface="Times New Roman" pitchFamily="18" charset="0"/>
              </a:rPr>
              <a:t>does not oppose RES development policy because it’s supposed to lead to improved competitiveness in the long run. </a:t>
            </a:r>
          </a:p>
          <a:p>
            <a:pPr marL="360363" indent="-263525">
              <a:spcAft>
                <a:spcPts val="1200"/>
              </a:spcAft>
              <a:buClr>
                <a:srgbClr val="002060"/>
              </a:buClr>
              <a:buFont typeface="Wingdings" pitchFamily="2" charset="2"/>
              <a:buChar char="§"/>
            </a:pPr>
            <a:r>
              <a:rPr lang="en-US" sz="2400" dirty="0" smtClean="0">
                <a:solidFill>
                  <a:schemeClr val="bg1"/>
                </a:solidFill>
              </a:rPr>
              <a:t>But RES does not correspond to our needs(secure and competitive power supply) and their development cost are far too high to be shared by industry. Overall costs need to be lowered via a harmonized and cost-efficient EU wide support system under a strict budget policy including special treatment for industrial consumers.</a:t>
            </a:r>
            <a:endParaRPr lang="en-US" sz="2400" b="1" dirty="0" smtClean="0">
              <a:solidFill>
                <a:schemeClr val="bg1"/>
              </a:solidFill>
              <a:ea typeface="Calibri" pitchFamily="34" charset="0"/>
              <a:cs typeface="Times New Roman" pitchFamily="18" charset="0"/>
            </a:endParaRPr>
          </a:p>
          <a:p>
            <a:pPr marL="171450" indent="-171450">
              <a:spcAft>
                <a:spcPts val="1200"/>
              </a:spcAft>
              <a:buClr>
                <a:srgbClr val="002060"/>
              </a:buClr>
              <a:buFont typeface="Wingdings" pitchFamily="2" charset="2"/>
              <a:buChar char="§"/>
            </a:pPr>
            <a:endParaRPr lang="en-US" sz="1000" b="1" dirty="0" smtClean="0">
              <a:solidFill>
                <a:srgbClr val="002060"/>
              </a:solidFill>
              <a:ea typeface="Calibri" pitchFamily="34" charset="0"/>
              <a:cs typeface="Times New Roman" pitchFamily="18" charset="0"/>
            </a:endParaRPr>
          </a:p>
        </p:txBody>
      </p:sp>
      <p:sp>
        <p:nvSpPr>
          <p:cNvPr id="17410" name="Rectangle 3"/>
          <p:cNvSpPr>
            <a:spLocks noChangeArrowheads="1"/>
          </p:cNvSpPr>
          <p:nvPr/>
        </p:nvSpPr>
        <p:spPr bwMode="auto">
          <a:xfrm>
            <a:off x="0" y="183683"/>
            <a:ext cx="9144000" cy="523220"/>
          </a:xfrm>
          <a:prstGeom prst="rect">
            <a:avLst/>
          </a:prstGeom>
          <a:noFill/>
          <a:ln w="9525">
            <a:noFill/>
            <a:miter lim="800000"/>
            <a:headEnd/>
            <a:tailEnd/>
          </a:ln>
        </p:spPr>
        <p:txBody>
          <a:bodyPr wrap="square" anchor="ctr">
            <a:spAutoFit/>
          </a:bodyPr>
          <a:lstStyle/>
          <a:p>
            <a:pPr algn="ctr"/>
            <a:r>
              <a:rPr lang="en-GB" sz="2800" b="1" dirty="0" smtClean="0">
                <a:solidFill>
                  <a:srgbClr val="00007B"/>
                </a:solidFill>
                <a:cs typeface="Times New Roman" pitchFamily="18" charset="0"/>
              </a:rPr>
              <a:t>IFIEC Position</a:t>
            </a:r>
            <a:endParaRPr lang="en-GB" sz="2800" b="1" dirty="0">
              <a:solidFill>
                <a:srgbClr val="00007B"/>
              </a:solidFill>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pPr>
              <a:defRPr/>
            </a:pPr>
            <a:fld id="{36E24C2A-DD30-46C9-BC2B-36232AEA2EB8}" type="slidenum">
              <a:rPr lang="nl-NL" smtClean="0"/>
              <a:pPr>
                <a:defRPr/>
              </a:pPr>
              <a:t>2</a:t>
            </a:fld>
            <a:endParaRPr lang="nl-NL"/>
          </a:p>
        </p:txBody>
      </p:sp>
      <p:sp>
        <p:nvSpPr>
          <p:cNvPr id="18434" name="Textfeld 3"/>
          <p:cNvSpPr txBox="1">
            <a:spLocks noChangeArrowheads="1"/>
          </p:cNvSpPr>
          <p:nvPr/>
        </p:nvSpPr>
        <p:spPr bwMode="auto">
          <a:xfrm>
            <a:off x="0" y="188641"/>
            <a:ext cx="9144000" cy="523220"/>
          </a:xfrm>
          <a:prstGeom prst="rect">
            <a:avLst/>
          </a:prstGeom>
          <a:noFill/>
          <a:ln w="9525">
            <a:noFill/>
            <a:miter lim="800000"/>
            <a:headEnd/>
            <a:tailEnd/>
          </a:ln>
        </p:spPr>
        <p:txBody>
          <a:bodyPr wrap="square">
            <a:spAutoFit/>
          </a:bodyPr>
          <a:lstStyle/>
          <a:p>
            <a:pPr algn="ctr"/>
            <a:r>
              <a:rPr lang="de-DE" sz="2800" b="1" dirty="0" smtClean="0">
                <a:solidFill>
                  <a:schemeClr val="bg1"/>
                </a:solidFill>
              </a:rPr>
              <a:t>Energy Balance</a:t>
            </a:r>
            <a:endParaRPr lang="de-DE" sz="2800" b="1" dirty="0">
              <a:solidFill>
                <a:schemeClr val="bg1"/>
              </a:solidFill>
            </a:endParaRPr>
          </a:p>
        </p:txBody>
      </p:sp>
      <p:pic>
        <p:nvPicPr>
          <p:cNvPr id="18450" name="Picture 18"/>
          <p:cNvPicPr>
            <a:picLocks noChangeAspect="1" noChangeArrowheads="1"/>
          </p:cNvPicPr>
          <p:nvPr/>
        </p:nvPicPr>
        <p:blipFill>
          <a:blip r:embed="rId3" cstate="print"/>
          <a:srcRect/>
          <a:stretch>
            <a:fillRect/>
          </a:stretch>
        </p:blipFill>
        <p:spPr bwMode="auto">
          <a:xfrm>
            <a:off x="611188" y="1412875"/>
            <a:ext cx="8280400" cy="3887788"/>
          </a:xfrm>
          <a:prstGeom prst="rect">
            <a:avLst/>
          </a:prstGeom>
          <a:noFill/>
          <a:ln w="9525">
            <a:noFill/>
            <a:miter lim="800000"/>
            <a:headEnd/>
            <a:tailEnd/>
          </a:ln>
          <a:effectLst/>
        </p:spPr>
      </p:pic>
      <p:sp>
        <p:nvSpPr>
          <p:cNvPr id="18451" name="Rectangle 19"/>
          <p:cNvSpPr>
            <a:spLocks noChangeArrowheads="1"/>
          </p:cNvSpPr>
          <p:nvPr/>
        </p:nvSpPr>
        <p:spPr bwMode="auto">
          <a:xfrm>
            <a:off x="1908175" y="2276475"/>
            <a:ext cx="1368425" cy="142875"/>
          </a:xfrm>
          <a:prstGeom prst="rect">
            <a:avLst/>
          </a:prstGeom>
          <a:solidFill>
            <a:schemeClr val="tx2"/>
          </a:solidFill>
          <a:ln w="9525">
            <a:solidFill>
              <a:schemeClr val="tx1"/>
            </a:solidFill>
            <a:miter lim="800000"/>
            <a:headEnd/>
            <a:tailEnd/>
          </a:ln>
          <a:effectLst/>
        </p:spPr>
        <p:txBody>
          <a:bodyPr wrap="none" anchor="ctr"/>
          <a:lstStyle/>
          <a:p>
            <a:pPr algn="ctr"/>
            <a:r>
              <a:rPr lang="de-DE" sz="1200" b="1">
                <a:solidFill>
                  <a:srgbClr val="FF0000"/>
                </a:solidFill>
              </a:rPr>
              <a:t>Competitiveness</a:t>
            </a:r>
            <a:endParaRPr lang="nl-NL" sz="1200" b="1">
              <a:solidFill>
                <a:srgbClr val="FF0000"/>
              </a:solidFill>
            </a:endParaRPr>
          </a:p>
        </p:txBody>
      </p:sp>
      <p:sp>
        <p:nvSpPr>
          <p:cNvPr id="18452" name="Rectangle 20"/>
          <p:cNvSpPr>
            <a:spLocks noChangeArrowheads="1"/>
          </p:cNvSpPr>
          <p:nvPr/>
        </p:nvSpPr>
        <p:spPr bwMode="auto">
          <a:xfrm>
            <a:off x="827088" y="3644900"/>
            <a:ext cx="936625" cy="144463"/>
          </a:xfrm>
          <a:prstGeom prst="rect">
            <a:avLst/>
          </a:prstGeom>
          <a:solidFill>
            <a:schemeClr val="tx2"/>
          </a:solidFill>
          <a:ln w="9525">
            <a:solidFill>
              <a:schemeClr val="tx1"/>
            </a:solidFill>
            <a:miter lim="800000"/>
            <a:headEnd/>
            <a:tailEnd/>
          </a:ln>
          <a:effectLst/>
        </p:spPr>
        <p:txBody>
          <a:bodyPr wrap="none" anchor="ctr"/>
          <a:lstStyle/>
          <a:p>
            <a:pPr algn="ctr"/>
            <a:r>
              <a:rPr lang="de-DE" sz="1200" b="1">
                <a:solidFill>
                  <a:srgbClr val="FF0000"/>
                </a:solidFill>
              </a:rPr>
              <a:t>Security</a:t>
            </a:r>
            <a:endParaRPr lang="nl-NL" sz="1200" b="1">
              <a:solidFill>
                <a:srgbClr val="FF0000"/>
              </a:solidFill>
            </a:endParaRPr>
          </a:p>
        </p:txBody>
      </p:sp>
      <p:sp>
        <p:nvSpPr>
          <p:cNvPr id="18453" name="Rectangle 21"/>
          <p:cNvSpPr>
            <a:spLocks noChangeArrowheads="1"/>
          </p:cNvSpPr>
          <p:nvPr/>
        </p:nvSpPr>
        <p:spPr bwMode="auto">
          <a:xfrm>
            <a:off x="3348038" y="3644900"/>
            <a:ext cx="1081087" cy="144463"/>
          </a:xfrm>
          <a:prstGeom prst="rect">
            <a:avLst/>
          </a:prstGeom>
          <a:solidFill>
            <a:schemeClr val="tx2"/>
          </a:solidFill>
          <a:ln w="9525">
            <a:solidFill>
              <a:schemeClr val="tx1"/>
            </a:solidFill>
            <a:miter lim="800000"/>
            <a:headEnd/>
            <a:tailEnd/>
          </a:ln>
          <a:effectLst/>
        </p:spPr>
        <p:txBody>
          <a:bodyPr wrap="none" anchor="ctr"/>
          <a:lstStyle/>
          <a:p>
            <a:pPr algn="ctr"/>
            <a:r>
              <a:rPr lang="de-DE" sz="1200" b="1">
                <a:solidFill>
                  <a:srgbClr val="FF0000"/>
                </a:solidFill>
              </a:rPr>
              <a:t>sustainability</a:t>
            </a:r>
            <a:endParaRPr lang="nl-NL" sz="1200" b="1">
              <a:solidFill>
                <a:srgbClr val="FF0000"/>
              </a:solidFill>
            </a:endParaRPr>
          </a:p>
        </p:txBody>
      </p:sp>
      <p:sp>
        <p:nvSpPr>
          <p:cNvPr id="18454" name="Rectangle 22"/>
          <p:cNvSpPr>
            <a:spLocks noChangeArrowheads="1"/>
          </p:cNvSpPr>
          <p:nvPr/>
        </p:nvSpPr>
        <p:spPr bwMode="auto">
          <a:xfrm rot="440112">
            <a:off x="5943600" y="2060575"/>
            <a:ext cx="863600" cy="146050"/>
          </a:xfrm>
          <a:prstGeom prst="rect">
            <a:avLst/>
          </a:prstGeom>
          <a:solidFill>
            <a:schemeClr val="tx2"/>
          </a:solidFill>
          <a:ln w="9525">
            <a:solidFill>
              <a:schemeClr val="tx1"/>
            </a:solidFill>
            <a:miter lim="800000"/>
            <a:headEnd/>
            <a:tailEnd/>
          </a:ln>
          <a:effectLst/>
        </p:spPr>
        <p:txBody>
          <a:bodyPr wrap="none" anchor="ctr"/>
          <a:lstStyle/>
          <a:p>
            <a:pPr algn="ctr"/>
            <a:r>
              <a:rPr lang="de-DE" sz="1200" b="1">
                <a:solidFill>
                  <a:srgbClr val="FF0000"/>
                </a:solidFill>
              </a:rPr>
              <a:t>Competiti</a:t>
            </a:r>
            <a:endParaRPr lang="nl-NL" sz="1200" b="1">
              <a:solidFill>
                <a:srgbClr val="FF0000"/>
              </a:solidFill>
            </a:endParaRPr>
          </a:p>
        </p:txBody>
      </p:sp>
      <p:sp>
        <p:nvSpPr>
          <p:cNvPr id="18455" name="Rectangle 23"/>
          <p:cNvSpPr>
            <a:spLocks noChangeArrowheads="1"/>
          </p:cNvSpPr>
          <p:nvPr/>
        </p:nvSpPr>
        <p:spPr bwMode="auto">
          <a:xfrm rot="-2642840">
            <a:off x="4787900" y="3357563"/>
            <a:ext cx="936625" cy="144462"/>
          </a:xfrm>
          <a:prstGeom prst="rect">
            <a:avLst/>
          </a:prstGeom>
          <a:solidFill>
            <a:schemeClr val="tx2"/>
          </a:solidFill>
          <a:ln w="9525">
            <a:solidFill>
              <a:schemeClr val="tx1"/>
            </a:solidFill>
            <a:miter lim="800000"/>
            <a:headEnd/>
            <a:tailEnd/>
          </a:ln>
          <a:effectLst/>
        </p:spPr>
        <p:txBody>
          <a:bodyPr wrap="none" anchor="ctr"/>
          <a:lstStyle/>
          <a:p>
            <a:pPr algn="ctr"/>
            <a:r>
              <a:rPr lang="de-DE" sz="1200" b="1" dirty="0">
                <a:solidFill>
                  <a:srgbClr val="FF0000"/>
                </a:solidFill>
              </a:rPr>
              <a:t>Security</a:t>
            </a:r>
            <a:endParaRPr lang="nl-NL" sz="1200" b="1" dirty="0">
              <a:solidFill>
                <a:srgbClr val="FF0000"/>
              </a:solidFill>
            </a:endParaRPr>
          </a:p>
        </p:txBody>
      </p:sp>
      <p:sp>
        <p:nvSpPr>
          <p:cNvPr id="18456" name="Rectangle 24"/>
          <p:cNvSpPr>
            <a:spLocks noChangeArrowheads="1"/>
          </p:cNvSpPr>
          <p:nvPr/>
        </p:nvSpPr>
        <p:spPr bwMode="auto">
          <a:xfrm rot="593874">
            <a:off x="7593013" y="4022725"/>
            <a:ext cx="1296987" cy="144463"/>
          </a:xfrm>
          <a:prstGeom prst="rect">
            <a:avLst/>
          </a:prstGeom>
          <a:solidFill>
            <a:schemeClr val="tx2"/>
          </a:solidFill>
          <a:ln w="9525">
            <a:solidFill>
              <a:schemeClr val="tx1"/>
            </a:solidFill>
            <a:miter lim="800000"/>
            <a:headEnd/>
            <a:tailEnd/>
          </a:ln>
          <a:effectLst/>
        </p:spPr>
        <p:txBody>
          <a:bodyPr wrap="none" anchor="ctr"/>
          <a:lstStyle/>
          <a:p>
            <a:pPr algn="ctr"/>
            <a:r>
              <a:rPr lang="de-DE" b="1">
                <a:solidFill>
                  <a:srgbClr val="FF0000"/>
                </a:solidFill>
              </a:rPr>
              <a:t>Sustainability</a:t>
            </a:r>
            <a:endParaRPr lang="nl-NL" b="1">
              <a:solidFill>
                <a:srgbClr val="FF0000"/>
              </a:solidFill>
            </a:endParaRPr>
          </a:p>
        </p:txBody>
      </p:sp>
      <p:sp>
        <p:nvSpPr>
          <p:cNvPr id="18458" name="Rectangle 26"/>
          <p:cNvSpPr>
            <a:spLocks noChangeArrowheads="1"/>
          </p:cNvSpPr>
          <p:nvPr/>
        </p:nvSpPr>
        <p:spPr bwMode="auto">
          <a:xfrm rot="1398555">
            <a:off x="6948488" y="2276475"/>
            <a:ext cx="649287" cy="142875"/>
          </a:xfrm>
          <a:prstGeom prst="rect">
            <a:avLst/>
          </a:prstGeom>
          <a:solidFill>
            <a:schemeClr val="tx2"/>
          </a:solidFill>
          <a:ln w="9525">
            <a:solidFill>
              <a:schemeClr val="tx1"/>
            </a:solidFill>
            <a:miter lim="800000"/>
            <a:headEnd/>
            <a:tailEnd/>
          </a:ln>
          <a:effectLst/>
        </p:spPr>
        <p:txBody>
          <a:bodyPr wrap="none" anchor="ctr"/>
          <a:lstStyle/>
          <a:p>
            <a:pPr algn="ctr"/>
            <a:r>
              <a:rPr lang="de-DE" sz="1200" b="1">
                <a:solidFill>
                  <a:srgbClr val="FF0000"/>
                </a:solidFill>
              </a:rPr>
              <a:t>veness</a:t>
            </a:r>
            <a:endParaRPr lang="nl-NL" sz="1200" b="1">
              <a:solidFill>
                <a:srgbClr val="FF0000"/>
              </a:solidFill>
            </a:endParaRPr>
          </a:p>
        </p:txBody>
      </p:sp>
      <p:sp>
        <p:nvSpPr>
          <p:cNvPr id="12" name="Textfeld 11"/>
          <p:cNvSpPr txBox="1"/>
          <p:nvPr/>
        </p:nvSpPr>
        <p:spPr>
          <a:xfrm>
            <a:off x="0" y="1124744"/>
            <a:ext cx="9144000" cy="369332"/>
          </a:xfrm>
          <a:prstGeom prst="rect">
            <a:avLst/>
          </a:prstGeom>
          <a:noFill/>
        </p:spPr>
        <p:txBody>
          <a:bodyPr wrap="square" rtlCol="0">
            <a:spAutoFit/>
          </a:bodyPr>
          <a:lstStyle/>
          <a:p>
            <a:pPr algn="ctr"/>
            <a:r>
              <a:rPr lang="de-DE" b="1" dirty="0" smtClean="0">
                <a:solidFill>
                  <a:srgbClr val="002060"/>
                </a:solidFill>
              </a:rPr>
              <a:t>Energy </a:t>
            </a:r>
            <a:r>
              <a:rPr lang="de-DE" b="1" dirty="0" err="1" smtClean="0">
                <a:solidFill>
                  <a:srgbClr val="002060"/>
                </a:solidFill>
              </a:rPr>
              <a:t>policy</a:t>
            </a:r>
            <a:r>
              <a:rPr lang="de-DE" b="1" dirty="0" smtClean="0">
                <a:solidFill>
                  <a:srgbClr val="002060"/>
                </a:solidFill>
              </a:rPr>
              <a:t> </a:t>
            </a:r>
            <a:r>
              <a:rPr lang="de-DE" b="1" dirty="0" err="1" smtClean="0">
                <a:solidFill>
                  <a:srgbClr val="002060"/>
                </a:solidFill>
              </a:rPr>
              <a:t>for</a:t>
            </a:r>
            <a:r>
              <a:rPr lang="de-DE" b="1" dirty="0" smtClean="0">
                <a:solidFill>
                  <a:srgbClr val="002060"/>
                </a:solidFill>
              </a:rPr>
              <a:t> </a:t>
            </a:r>
            <a:r>
              <a:rPr lang="de-DE" b="1" dirty="0" err="1" smtClean="0">
                <a:solidFill>
                  <a:srgbClr val="002060"/>
                </a:solidFill>
              </a:rPr>
              <a:t>serving</a:t>
            </a:r>
            <a:r>
              <a:rPr lang="de-DE" b="1" dirty="0" smtClean="0">
                <a:solidFill>
                  <a:srgbClr val="002060"/>
                </a:solidFill>
              </a:rPr>
              <a:t> </a:t>
            </a:r>
            <a:r>
              <a:rPr lang="de-DE" b="1" dirty="0" err="1" smtClean="0">
                <a:solidFill>
                  <a:srgbClr val="002060"/>
                </a:solidFill>
              </a:rPr>
              <a:t>industry</a:t>
            </a:r>
            <a:r>
              <a:rPr lang="de-DE" b="1" dirty="0" smtClean="0">
                <a:solidFill>
                  <a:srgbClr val="002060"/>
                </a:solidFill>
              </a:rPr>
              <a:t> must </a:t>
            </a:r>
            <a:r>
              <a:rPr lang="de-DE" b="1" dirty="0" err="1" smtClean="0">
                <a:solidFill>
                  <a:srgbClr val="002060"/>
                </a:solidFill>
              </a:rPr>
              <a:t>focus</a:t>
            </a:r>
            <a:r>
              <a:rPr lang="de-DE" b="1" dirty="0" smtClean="0">
                <a:solidFill>
                  <a:srgbClr val="002060"/>
                </a:solidFill>
              </a:rPr>
              <a:t> </a:t>
            </a:r>
            <a:r>
              <a:rPr lang="de-DE" b="1" dirty="0" err="1" smtClean="0">
                <a:solidFill>
                  <a:srgbClr val="002060"/>
                </a:solidFill>
              </a:rPr>
              <a:t>equally</a:t>
            </a:r>
            <a:r>
              <a:rPr lang="de-DE" b="1" dirty="0" smtClean="0">
                <a:solidFill>
                  <a:srgbClr val="002060"/>
                </a:solidFill>
              </a:rPr>
              <a:t> on all </a:t>
            </a:r>
            <a:r>
              <a:rPr lang="de-DE" b="1" dirty="0" err="1" smtClean="0">
                <a:solidFill>
                  <a:srgbClr val="002060"/>
                </a:solidFill>
              </a:rPr>
              <a:t>three</a:t>
            </a:r>
            <a:r>
              <a:rPr lang="de-DE" b="1" dirty="0" smtClean="0">
                <a:solidFill>
                  <a:srgbClr val="002060"/>
                </a:solidFill>
              </a:rPr>
              <a:t> </a:t>
            </a:r>
            <a:r>
              <a:rPr lang="de-DE" b="1" dirty="0" err="1" smtClean="0">
                <a:solidFill>
                  <a:srgbClr val="002060"/>
                </a:solidFill>
              </a:rPr>
              <a:t>elements</a:t>
            </a:r>
            <a:endParaRPr lang="de-DE" b="1" dirty="0">
              <a:solidFill>
                <a:srgbClr val="002060"/>
              </a:solidFill>
            </a:endParaRPr>
          </a:p>
        </p:txBody>
      </p:sp>
      <p:sp>
        <p:nvSpPr>
          <p:cNvPr id="13" name="Textfeld 12"/>
          <p:cNvSpPr txBox="1"/>
          <p:nvPr/>
        </p:nvSpPr>
        <p:spPr>
          <a:xfrm>
            <a:off x="0" y="5301208"/>
            <a:ext cx="9144000" cy="646331"/>
          </a:xfrm>
          <a:prstGeom prst="rect">
            <a:avLst/>
          </a:prstGeom>
          <a:noFill/>
        </p:spPr>
        <p:txBody>
          <a:bodyPr wrap="square" rtlCol="0">
            <a:spAutoFit/>
          </a:bodyPr>
          <a:lstStyle/>
          <a:p>
            <a:pPr algn="ctr"/>
            <a:r>
              <a:rPr lang="de-DE" b="1" dirty="0" err="1" smtClean="0">
                <a:solidFill>
                  <a:srgbClr val="002060"/>
                </a:solidFill>
              </a:rPr>
              <a:t>Sustainability</a:t>
            </a:r>
            <a:r>
              <a:rPr lang="de-DE" b="1" dirty="0" smtClean="0">
                <a:solidFill>
                  <a:srgbClr val="002060"/>
                </a:solidFill>
              </a:rPr>
              <a:t> must not </a:t>
            </a:r>
            <a:r>
              <a:rPr lang="de-DE" b="1" dirty="0" err="1" smtClean="0">
                <a:solidFill>
                  <a:srgbClr val="002060"/>
                </a:solidFill>
              </a:rPr>
              <a:t>be</a:t>
            </a:r>
            <a:r>
              <a:rPr lang="de-DE" b="1" dirty="0" smtClean="0">
                <a:solidFill>
                  <a:srgbClr val="002060"/>
                </a:solidFill>
              </a:rPr>
              <a:t> </a:t>
            </a:r>
            <a:r>
              <a:rPr lang="de-DE" b="1" dirty="0" err="1" smtClean="0">
                <a:solidFill>
                  <a:srgbClr val="002060"/>
                </a:solidFill>
              </a:rPr>
              <a:t>developed</a:t>
            </a:r>
            <a:r>
              <a:rPr lang="de-DE" b="1" dirty="0" smtClean="0">
                <a:solidFill>
                  <a:srgbClr val="002060"/>
                </a:solidFill>
              </a:rPr>
              <a:t> </a:t>
            </a:r>
            <a:r>
              <a:rPr lang="de-DE" b="1" dirty="0" err="1" smtClean="0">
                <a:solidFill>
                  <a:srgbClr val="002060"/>
                </a:solidFill>
              </a:rPr>
              <a:t>at</a:t>
            </a:r>
            <a:r>
              <a:rPr lang="de-DE" b="1" dirty="0" smtClean="0">
                <a:solidFill>
                  <a:srgbClr val="002060"/>
                </a:solidFill>
              </a:rPr>
              <a:t> </a:t>
            </a:r>
            <a:r>
              <a:rPr lang="de-DE" b="1" dirty="0" err="1" smtClean="0">
                <a:solidFill>
                  <a:srgbClr val="002060"/>
                </a:solidFill>
              </a:rPr>
              <a:t>the</a:t>
            </a:r>
            <a:r>
              <a:rPr lang="de-DE" b="1" dirty="0" smtClean="0">
                <a:solidFill>
                  <a:srgbClr val="002060"/>
                </a:solidFill>
              </a:rPr>
              <a:t> </a:t>
            </a:r>
            <a:r>
              <a:rPr lang="de-DE" b="1" dirty="0" err="1" smtClean="0">
                <a:solidFill>
                  <a:srgbClr val="002060"/>
                </a:solidFill>
              </a:rPr>
              <a:t>expense</a:t>
            </a:r>
            <a:r>
              <a:rPr lang="de-DE" b="1" dirty="0" smtClean="0">
                <a:solidFill>
                  <a:srgbClr val="002060"/>
                </a:solidFill>
              </a:rPr>
              <a:t> </a:t>
            </a:r>
            <a:r>
              <a:rPr lang="de-DE" b="1" dirty="0" err="1" smtClean="0">
                <a:solidFill>
                  <a:srgbClr val="002060"/>
                </a:solidFill>
              </a:rPr>
              <a:t>of</a:t>
            </a:r>
            <a:r>
              <a:rPr lang="de-DE" b="1" dirty="0" smtClean="0">
                <a:solidFill>
                  <a:srgbClr val="002060"/>
                </a:solidFill>
              </a:rPr>
              <a:t> </a:t>
            </a:r>
            <a:r>
              <a:rPr lang="de-DE" b="1" dirty="0" err="1" smtClean="0">
                <a:solidFill>
                  <a:srgbClr val="002060"/>
                </a:solidFill>
              </a:rPr>
              <a:t>competitiveness</a:t>
            </a:r>
            <a:r>
              <a:rPr lang="de-DE" b="1" dirty="0" smtClean="0">
                <a:solidFill>
                  <a:srgbClr val="002060"/>
                </a:solidFill>
              </a:rPr>
              <a:t> </a:t>
            </a:r>
          </a:p>
          <a:p>
            <a:pPr algn="ctr"/>
            <a:r>
              <a:rPr lang="de-DE" b="1" dirty="0" smtClean="0">
                <a:solidFill>
                  <a:srgbClr val="002060"/>
                </a:solidFill>
              </a:rPr>
              <a:t>but </a:t>
            </a:r>
            <a:r>
              <a:rPr lang="de-DE" b="1" dirty="0" err="1" smtClean="0">
                <a:solidFill>
                  <a:srgbClr val="002060"/>
                </a:solidFill>
              </a:rPr>
              <a:t>with</a:t>
            </a:r>
            <a:r>
              <a:rPr lang="de-DE" b="1" dirty="0" smtClean="0">
                <a:solidFill>
                  <a:srgbClr val="002060"/>
                </a:solidFill>
              </a:rPr>
              <a:t> </a:t>
            </a:r>
            <a:r>
              <a:rPr lang="de-DE" b="1" dirty="0" err="1" smtClean="0">
                <a:solidFill>
                  <a:srgbClr val="002060"/>
                </a:solidFill>
              </a:rPr>
              <a:t>the</a:t>
            </a:r>
            <a:r>
              <a:rPr lang="de-DE" b="1" dirty="0" smtClean="0">
                <a:solidFill>
                  <a:srgbClr val="002060"/>
                </a:solidFill>
              </a:rPr>
              <a:t> </a:t>
            </a:r>
            <a:r>
              <a:rPr lang="de-DE" b="1" dirty="0" err="1" smtClean="0">
                <a:solidFill>
                  <a:srgbClr val="002060"/>
                </a:solidFill>
              </a:rPr>
              <a:t>target</a:t>
            </a:r>
            <a:r>
              <a:rPr lang="de-DE" b="1" dirty="0" smtClean="0">
                <a:solidFill>
                  <a:srgbClr val="002060"/>
                </a:solidFill>
              </a:rPr>
              <a:t> </a:t>
            </a:r>
            <a:r>
              <a:rPr lang="de-DE" b="1" dirty="0" err="1" smtClean="0">
                <a:solidFill>
                  <a:srgbClr val="002060"/>
                </a:solidFill>
              </a:rPr>
              <a:t>to</a:t>
            </a:r>
            <a:r>
              <a:rPr lang="de-DE" b="1" dirty="0" smtClean="0">
                <a:solidFill>
                  <a:srgbClr val="002060"/>
                </a:solidFill>
              </a:rPr>
              <a:t> </a:t>
            </a:r>
            <a:r>
              <a:rPr lang="de-DE" b="1" dirty="0" err="1" smtClean="0">
                <a:solidFill>
                  <a:srgbClr val="002060"/>
                </a:solidFill>
              </a:rPr>
              <a:t>strengthen</a:t>
            </a:r>
            <a:r>
              <a:rPr lang="de-DE" b="1" dirty="0" smtClean="0">
                <a:solidFill>
                  <a:srgbClr val="002060"/>
                </a:solidFill>
              </a:rPr>
              <a:t> it.</a:t>
            </a:r>
            <a:endParaRPr lang="de-DE" b="1" dirty="0">
              <a:solidFill>
                <a:srgbClr val="002060"/>
              </a:solidFill>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bwMode="auto">
          <a:xfrm>
            <a:off x="0" y="980728"/>
            <a:ext cx="9144000" cy="4608512"/>
          </a:xfrm>
          <a:prstGeom prst="rect">
            <a:avLst/>
          </a:prstGeom>
          <a:noFill/>
          <a:ln w="127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457200" indent="-457200">
              <a:spcBef>
                <a:spcPts val="1200"/>
              </a:spcBef>
              <a:spcAft>
                <a:spcPts val="1200"/>
              </a:spcAft>
              <a:buClr>
                <a:srgbClr val="002060"/>
              </a:buClr>
              <a:buAutoNum type="arabicPeriod"/>
            </a:pPr>
            <a:r>
              <a:rPr lang="nl-NL" sz="2400" b="1" dirty="0" smtClean="0">
                <a:solidFill>
                  <a:schemeClr val="bg1"/>
                </a:solidFill>
                <a:effectLst/>
              </a:rPr>
              <a:t>Background: E</a:t>
            </a:r>
            <a:r>
              <a:rPr lang="en-US" sz="2400" b="1" dirty="0" err="1" smtClean="0">
                <a:solidFill>
                  <a:schemeClr val="bg1"/>
                </a:solidFill>
                <a:effectLst/>
                <a:ea typeface="Calibri" pitchFamily="34" charset="0"/>
                <a:cs typeface="Times New Roman" pitchFamily="18" charset="0"/>
              </a:rPr>
              <a:t>uropean</a:t>
            </a:r>
            <a:r>
              <a:rPr lang="en-US" sz="2400" b="1" dirty="0" smtClean="0">
                <a:solidFill>
                  <a:schemeClr val="bg1"/>
                </a:solidFill>
                <a:effectLst/>
                <a:ea typeface="Calibri" pitchFamily="34" charset="0"/>
                <a:cs typeface="Times New Roman" pitchFamily="18" charset="0"/>
              </a:rPr>
              <a:t> climate targets until 2020</a:t>
            </a:r>
          </a:p>
          <a:p>
            <a:pPr marL="914400" lvl="1" indent="-457200" eaLnBrk="0" hangingPunct="0">
              <a:spcBef>
                <a:spcPts val="600"/>
              </a:spcBef>
              <a:spcAft>
                <a:spcPts val="600"/>
              </a:spcAft>
              <a:buClr>
                <a:srgbClr val="002060"/>
              </a:buClr>
              <a:buFont typeface="+mj-lt"/>
              <a:buAutoNum type="alphaLcParenR"/>
            </a:pPr>
            <a:r>
              <a:rPr lang="en-US" sz="2000" dirty="0" smtClean="0">
                <a:solidFill>
                  <a:schemeClr val="bg1"/>
                </a:solidFill>
                <a:effectLst/>
                <a:ea typeface="Calibri" pitchFamily="34" charset="0"/>
                <a:cs typeface="Times New Roman" pitchFamily="18" charset="0"/>
              </a:rPr>
              <a:t>Minimum 20% GHG reduction below 1990 level</a:t>
            </a:r>
          </a:p>
          <a:p>
            <a:pPr marL="914400" lvl="1" indent="-457200" eaLnBrk="0" hangingPunct="0">
              <a:spcBef>
                <a:spcPts val="600"/>
              </a:spcBef>
              <a:spcAft>
                <a:spcPts val="600"/>
              </a:spcAft>
              <a:buClr>
                <a:srgbClr val="002060"/>
              </a:buClr>
              <a:buFont typeface="+mj-lt"/>
              <a:buAutoNum type="alphaLcParenR"/>
            </a:pPr>
            <a:r>
              <a:rPr lang="en-US" sz="2000" dirty="0" smtClean="0">
                <a:solidFill>
                  <a:schemeClr val="bg1"/>
                </a:solidFill>
                <a:effectLst/>
                <a:ea typeface="Calibri" pitchFamily="34" charset="0"/>
                <a:cs typeface="Times New Roman" pitchFamily="18" charset="0"/>
              </a:rPr>
              <a:t> 20% energy consumption from renewable sources </a:t>
            </a:r>
          </a:p>
          <a:p>
            <a:pPr marL="914400" lvl="1" indent="-457200" eaLnBrk="0" hangingPunct="0">
              <a:spcBef>
                <a:spcPts val="600"/>
              </a:spcBef>
              <a:spcAft>
                <a:spcPts val="600"/>
              </a:spcAft>
              <a:buClr>
                <a:srgbClr val="002060"/>
              </a:buClr>
              <a:buFont typeface="+mj-lt"/>
              <a:buAutoNum type="alphaLcParenR"/>
            </a:pPr>
            <a:r>
              <a:rPr lang="en-US" sz="2000" dirty="0" smtClean="0">
                <a:solidFill>
                  <a:schemeClr val="bg1"/>
                </a:solidFill>
                <a:effectLst/>
                <a:ea typeface="Calibri" pitchFamily="34" charset="0"/>
                <a:cs typeface="Times New Roman" pitchFamily="18" charset="0"/>
              </a:rPr>
              <a:t> 20% reduction in primary energy use by improving energy efficiency</a:t>
            </a:r>
          </a:p>
          <a:p>
            <a:pPr marL="914400" lvl="1" indent="-457200" eaLnBrk="0" hangingPunct="0">
              <a:spcBef>
                <a:spcPts val="1200"/>
              </a:spcBef>
              <a:spcAft>
                <a:spcPts val="1200"/>
              </a:spcAft>
              <a:buClr>
                <a:srgbClr val="002060"/>
              </a:buClr>
              <a:buNone/>
            </a:pPr>
            <a:r>
              <a:rPr lang="en-US" sz="2400" b="1" dirty="0" smtClean="0">
                <a:solidFill>
                  <a:schemeClr val="bg1"/>
                </a:solidFill>
                <a:effectLst/>
                <a:ea typeface="Calibri" pitchFamily="34" charset="0"/>
                <a:cs typeface="Times New Roman" pitchFamily="18" charset="0"/>
              </a:rPr>
              <a:t>Industry involvement</a:t>
            </a:r>
          </a:p>
          <a:p>
            <a:pPr marL="914400" lvl="1" indent="-457200" eaLnBrk="0" hangingPunct="0">
              <a:spcBef>
                <a:spcPts val="1200"/>
              </a:spcBef>
              <a:spcAft>
                <a:spcPts val="1200"/>
              </a:spcAft>
              <a:buClr>
                <a:srgbClr val="002060"/>
              </a:buClr>
              <a:buNone/>
            </a:pPr>
            <a:r>
              <a:rPr lang="de-DE" sz="2000" dirty="0" smtClean="0">
                <a:solidFill>
                  <a:schemeClr val="bg1"/>
                </a:solidFill>
                <a:effectLst/>
                <a:ea typeface="Calibri" pitchFamily="34" charset="0"/>
                <a:cs typeface="Times New Roman" pitchFamily="18" charset="0"/>
              </a:rPr>
              <a:t>a) 	Industry is already the main stakeholder impacted by the EU ETS scheme.</a:t>
            </a:r>
          </a:p>
          <a:p>
            <a:pPr marL="914400" lvl="1" indent="-457200" eaLnBrk="0" hangingPunct="0">
              <a:spcBef>
                <a:spcPts val="600"/>
              </a:spcBef>
              <a:spcAft>
                <a:spcPts val="600"/>
              </a:spcAft>
              <a:buClr>
                <a:srgbClr val="002060"/>
              </a:buClr>
              <a:buNone/>
            </a:pPr>
            <a:r>
              <a:rPr lang="de-DE" sz="2000" dirty="0" smtClean="0">
                <a:solidFill>
                  <a:schemeClr val="bg1"/>
                </a:solidFill>
                <a:effectLst/>
                <a:ea typeface="Calibri" pitchFamily="34" charset="0"/>
                <a:cs typeface="Times New Roman" pitchFamily="18" charset="0"/>
              </a:rPr>
              <a:t>b) 	Other sectors have to support the burden of RES.</a:t>
            </a:r>
          </a:p>
          <a:p>
            <a:pPr marL="914400" lvl="1" indent="-457200" eaLnBrk="0" hangingPunct="0">
              <a:spcBef>
                <a:spcPts val="600"/>
              </a:spcBef>
              <a:spcAft>
                <a:spcPts val="600"/>
              </a:spcAft>
              <a:buClr>
                <a:srgbClr val="002060"/>
              </a:buClr>
              <a:buNone/>
            </a:pPr>
            <a:r>
              <a:rPr lang="de-DE" sz="2000" dirty="0" smtClean="0">
                <a:solidFill>
                  <a:schemeClr val="bg1"/>
                </a:solidFill>
                <a:effectLst/>
                <a:ea typeface="Calibri" pitchFamily="34" charset="0"/>
                <a:cs typeface="Times New Roman" pitchFamily="18" charset="0"/>
              </a:rPr>
              <a:t>c) 	Industry‘s energy efficiency already improved a lot, there is little extra economic potential.</a:t>
            </a:r>
          </a:p>
          <a:p>
            <a:pPr marL="914400" lvl="1" indent="-457200" eaLnBrk="0" hangingPunct="0">
              <a:spcBef>
                <a:spcPts val="0"/>
              </a:spcBef>
              <a:spcAft>
                <a:spcPts val="0"/>
              </a:spcAft>
              <a:buClr>
                <a:srgbClr val="002060"/>
              </a:buClr>
              <a:buNone/>
            </a:pPr>
            <a:r>
              <a:rPr lang="de-DE" sz="2000" dirty="0" smtClean="0">
                <a:solidFill>
                  <a:schemeClr val="bg1"/>
                </a:solidFill>
                <a:effectLst/>
                <a:ea typeface="Calibri" pitchFamily="34" charset="0"/>
                <a:cs typeface="Times New Roman" pitchFamily="18" charset="0"/>
              </a:rPr>
              <a:t>		</a:t>
            </a:r>
            <a:endParaRPr lang="en-US" sz="2000" dirty="0" smtClean="0">
              <a:solidFill>
                <a:schemeClr val="bg1"/>
              </a:solidFill>
              <a:effectLst/>
              <a:ea typeface="Calibri" pitchFamily="34" charset="0"/>
              <a:cs typeface="Times New Roman" pitchFamily="18" charset="0"/>
            </a:endParaRPr>
          </a:p>
          <a:p>
            <a:pPr marL="457200" indent="-457200">
              <a:buClr>
                <a:srgbClr val="002060"/>
              </a:buClr>
              <a:buNone/>
            </a:pPr>
            <a:endParaRPr lang="nl-NL" sz="2400" b="1" dirty="0" smtClean="0">
              <a:solidFill>
                <a:schemeClr val="bg1"/>
              </a:solidFill>
              <a:effectLst/>
            </a:endParaRPr>
          </a:p>
          <a:p>
            <a:pPr marL="457200" indent="-457200">
              <a:buClr>
                <a:srgbClr val="002060"/>
              </a:buClr>
              <a:buNone/>
            </a:pPr>
            <a:endParaRPr lang="nl-NL" sz="2400" b="1" dirty="0" smtClean="0">
              <a:solidFill>
                <a:schemeClr val="bg1"/>
              </a:solidFill>
              <a:effectLst/>
            </a:endParaRPr>
          </a:p>
          <a:p>
            <a:pPr marL="457200" indent="-457200">
              <a:buClr>
                <a:srgbClr val="002060"/>
              </a:buClr>
              <a:buNone/>
            </a:pPr>
            <a:endParaRPr lang="nl-NL" sz="2400" b="1" dirty="0" smtClean="0">
              <a:solidFill>
                <a:schemeClr val="bg1"/>
              </a:solidFill>
              <a:effectLst/>
            </a:endParaRPr>
          </a:p>
          <a:p>
            <a:pPr marL="457200" indent="-457200">
              <a:buClr>
                <a:srgbClr val="002060"/>
              </a:buClr>
              <a:buNone/>
            </a:pPr>
            <a:endParaRPr lang="nl-NL" sz="2400" b="1" dirty="0" smtClean="0">
              <a:solidFill>
                <a:schemeClr val="bg1"/>
              </a:solidFill>
              <a:effectLst/>
            </a:endParaRPr>
          </a:p>
          <a:p>
            <a:pPr>
              <a:buClr>
                <a:srgbClr val="002060"/>
              </a:buClr>
              <a:buNone/>
            </a:pPr>
            <a:endParaRPr lang="nl-NL" sz="2800" b="1" dirty="0" smtClean="0">
              <a:solidFill>
                <a:schemeClr val="bg1"/>
              </a:solidFill>
              <a:effectLst/>
            </a:endParaRPr>
          </a:p>
          <a:p>
            <a:pPr>
              <a:buClr>
                <a:srgbClr val="002060"/>
              </a:buClr>
              <a:buNone/>
            </a:pPr>
            <a:endParaRPr lang="nl-NL" sz="2400" b="1" dirty="0" smtClean="0">
              <a:solidFill>
                <a:schemeClr val="bg1"/>
              </a:solidFill>
              <a:effectLst/>
            </a:endParaRPr>
          </a:p>
        </p:txBody>
      </p:sp>
      <p:sp>
        <p:nvSpPr>
          <p:cNvPr id="30722" name="Rectangle 2"/>
          <p:cNvSpPr>
            <a:spLocks noGrp="1" noChangeArrowheads="1"/>
          </p:cNvSpPr>
          <p:nvPr>
            <p:ph type="title"/>
          </p:nvPr>
        </p:nvSpPr>
        <p:spPr bwMode="auto">
          <a:xfrm>
            <a:off x="0" y="116632"/>
            <a:ext cx="9144000" cy="72008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nl-NL" sz="2800" b="1" dirty="0" smtClean="0">
                <a:solidFill>
                  <a:schemeClr val="bg1"/>
                </a:solidFill>
                <a:effectLst/>
              </a:rPr>
              <a:t>Political Context</a:t>
            </a:r>
          </a:p>
        </p:txBody>
      </p:sp>
      <p:sp>
        <p:nvSpPr>
          <p:cNvPr id="7" name="Foliennummernplatzhalter 6"/>
          <p:cNvSpPr>
            <a:spLocks noGrp="1"/>
          </p:cNvSpPr>
          <p:nvPr>
            <p:ph type="sldNum" sz="quarter" idx="12"/>
          </p:nvPr>
        </p:nvSpPr>
        <p:spPr/>
        <p:txBody>
          <a:bodyPr/>
          <a:lstStyle/>
          <a:p>
            <a:pPr>
              <a:defRPr/>
            </a:pPr>
            <a:fld id="{7204006D-B54F-47B3-8ABC-03E25DFD32EC}" type="slidenum">
              <a:rPr lang="nl-NL" smtClean="0"/>
              <a:pPr>
                <a:defRPr/>
              </a:pPr>
              <a:t>3</a:t>
            </a:fld>
            <a:endParaRPr lang="nl-NL" dirty="0"/>
          </a:p>
        </p:txBody>
      </p:sp>
      <p:sp>
        <p:nvSpPr>
          <p:cNvPr id="6" name="Textfeld 5"/>
          <p:cNvSpPr txBox="1"/>
          <p:nvPr/>
        </p:nvSpPr>
        <p:spPr>
          <a:xfrm>
            <a:off x="395536" y="5733256"/>
            <a:ext cx="8568952" cy="369332"/>
          </a:xfrm>
          <a:prstGeom prst="rect">
            <a:avLst/>
          </a:prstGeom>
          <a:noFill/>
        </p:spPr>
        <p:txBody>
          <a:bodyPr wrap="square" rtlCol="0">
            <a:spAutoFit/>
          </a:bodyPr>
          <a:lstStyle/>
          <a:p>
            <a:pPr marL="457200" indent="-457200" eaLnBrk="0" hangingPunct="0">
              <a:spcBef>
                <a:spcPts val="0"/>
              </a:spcBef>
              <a:spcAft>
                <a:spcPts val="0"/>
              </a:spcAft>
              <a:buClr>
                <a:srgbClr val="002060"/>
              </a:buClr>
            </a:pPr>
            <a:r>
              <a:rPr lang="de-DE" b="1" dirty="0" err="1" smtClean="0">
                <a:solidFill>
                  <a:schemeClr val="bg1"/>
                </a:solidFill>
                <a:ea typeface="Calibri" pitchFamily="34" charset="0"/>
                <a:cs typeface="Times New Roman" pitchFamily="18" charset="0"/>
              </a:rPr>
              <a:t>No</a:t>
            </a:r>
            <a:r>
              <a:rPr lang="de-DE" b="1" dirty="0" smtClean="0">
                <a:solidFill>
                  <a:schemeClr val="bg1"/>
                </a:solidFill>
                <a:ea typeface="Calibri" pitchFamily="34" charset="0"/>
                <a:cs typeface="Times New Roman" pitchFamily="18" charset="0"/>
              </a:rPr>
              <a:t> </a:t>
            </a:r>
            <a:r>
              <a:rPr lang="de-DE" b="1" dirty="0" err="1" smtClean="0">
                <a:solidFill>
                  <a:schemeClr val="bg1"/>
                </a:solidFill>
                <a:ea typeface="Calibri" pitchFamily="34" charset="0"/>
                <a:cs typeface="Times New Roman" pitchFamily="18" charset="0"/>
              </a:rPr>
              <a:t>over-burdening</a:t>
            </a:r>
            <a:r>
              <a:rPr lang="de-DE" b="1" dirty="0" smtClean="0">
                <a:solidFill>
                  <a:schemeClr val="bg1"/>
                </a:solidFill>
                <a:ea typeface="Calibri" pitchFamily="34" charset="0"/>
                <a:cs typeface="Times New Roman" pitchFamily="18" charset="0"/>
              </a:rPr>
              <a:t> </a:t>
            </a:r>
            <a:r>
              <a:rPr lang="de-DE" b="1" dirty="0" err="1" smtClean="0">
                <a:solidFill>
                  <a:schemeClr val="bg1"/>
                </a:solidFill>
                <a:ea typeface="Calibri" pitchFamily="34" charset="0"/>
                <a:cs typeface="Times New Roman" pitchFamily="18" charset="0"/>
              </a:rPr>
              <a:t>of</a:t>
            </a:r>
            <a:r>
              <a:rPr lang="de-DE" b="1" dirty="0" smtClean="0">
                <a:solidFill>
                  <a:schemeClr val="bg1"/>
                </a:solidFill>
                <a:ea typeface="Calibri" pitchFamily="34" charset="0"/>
                <a:cs typeface="Times New Roman" pitchFamily="18" charset="0"/>
              </a:rPr>
              <a:t> </a:t>
            </a:r>
            <a:r>
              <a:rPr lang="de-DE" b="1" dirty="0" err="1" smtClean="0">
                <a:solidFill>
                  <a:schemeClr val="bg1"/>
                </a:solidFill>
                <a:ea typeface="Calibri" pitchFamily="34" charset="0"/>
                <a:cs typeface="Times New Roman" pitchFamily="18" charset="0"/>
              </a:rPr>
              <a:t>industry</a:t>
            </a:r>
            <a:r>
              <a:rPr lang="de-DE" b="1" dirty="0" smtClean="0">
                <a:solidFill>
                  <a:schemeClr val="bg1"/>
                </a:solidFill>
                <a:ea typeface="Calibri" pitchFamily="34" charset="0"/>
                <a:cs typeface="Times New Roman" pitchFamily="18" charset="0"/>
              </a:rPr>
              <a:t> </a:t>
            </a:r>
            <a:r>
              <a:rPr lang="de-DE" b="1" dirty="0" err="1" smtClean="0">
                <a:solidFill>
                  <a:schemeClr val="bg1"/>
                </a:solidFill>
                <a:ea typeface="Calibri" pitchFamily="34" charset="0"/>
                <a:cs typeface="Times New Roman" pitchFamily="18" charset="0"/>
              </a:rPr>
              <a:t>until</a:t>
            </a:r>
            <a:r>
              <a:rPr lang="de-DE" b="1" dirty="0" smtClean="0">
                <a:solidFill>
                  <a:schemeClr val="bg1"/>
                </a:solidFill>
                <a:ea typeface="Calibri" pitchFamily="34" charset="0"/>
                <a:cs typeface="Times New Roman" pitchFamily="18" charset="0"/>
              </a:rPr>
              <a:t> a global fair </a:t>
            </a:r>
            <a:r>
              <a:rPr lang="de-DE" b="1" dirty="0" err="1" smtClean="0">
                <a:solidFill>
                  <a:schemeClr val="bg1"/>
                </a:solidFill>
                <a:ea typeface="Calibri" pitchFamily="34" charset="0"/>
                <a:cs typeface="Times New Roman" pitchFamily="18" charset="0"/>
              </a:rPr>
              <a:t>playing-field</a:t>
            </a:r>
            <a:r>
              <a:rPr lang="de-DE" b="1" dirty="0" smtClean="0">
                <a:solidFill>
                  <a:schemeClr val="bg1"/>
                </a:solidFill>
                <a:ea typeface="Calibri" pitchFamily="34" charset="0"/>
                <a:cs typeface="Times New Roman" pitchFamily="18" charset="0"/>
              </a:rPr>
              <a:t>  </a:t>
            </a:r>
            <a:r>
              <a:rPr lang="de-DE" b="1" dirty="0" err="1" smtClean="0">
                <a:solidFill>
                  <a:schemeClr val="bg1"/>
                </a:solidFill>
                <a:ea typeface="Calibri" pitchFamily="34" charset="0"/>
                <a:cs typeface="Times New Roman" pitchFamily="18" charset="0"/>
              </a:rPr>
              <a:t>is</a:t>
            </a:r>
            <a:r>
              <a:rPr lang="de-DE" b="1" dirty="0" smtClean="0">
                <a:solidFill>
                  <a:schemeClr val="bg1"/>
                </a:solidFill>
                <a:ea typeface="Calibri" pitchFamily="34" charset="0"/>
                <a:cs typeface="Times New Roman" pitchFamily="18" charset="0"/>
              </a:rPr>
              <a:t> </a:t>
            </a:r>
            <a:r>
              <a:rPr lang="de-DE" b="1" dirty="0" err="1" smtClean="0">
                <a:solidFill>
                  <a:schemeClr val="bg1"/>
                </a:solidFill>
                <a:ea typeface="Calibri" pitchFamily="34" charset="0"/>
                <a:cs typeface="Times New Roman" pitchFamily="18" charset="0"/>
              </a:rPr>
              <a:t>realised</a:t>
            </a:r>
            <a:r>
              <a:rPr lang="de-DE" b="1" dirty="0" smtClean="0">
                <a:solidFill>
                  <a:schemeClr val="bg1"/>
                </a:solidFill>
                <a:ea typeface="Calibri" pitchFamily="34" charset="0"/>
                <a:cs typeface="Times New Roman" pitchFamily="18" charset="0"/>
              </a:rPr>
              <a:t>.</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7204006D-B54F-47B3-8ABC-03E25DFD32EC}" type="slidenum">
              <a:rPr lang="nl-NL" smtClean="0"/>
              <a:pPr>
                <a:defRPr/>
              </a:pPr>
              <a:t>4</a:t>
            </a:fld>
            <a:endParaRPr lang="nl-NL"/>
          </a:p>
        </p:txBody>
      </p:sp>
      <p:sp>
        <p:nvSpPr>
          <p:cNvPr id="5" name="Textfeld 4"/>
          <p:cNvSpPr txBox="1"/>
          <p:nvPr/>
        </p:nvSpPr>
        <p:spPr>
          <a:xfrm>
            <a:off x="0" y="1052737"/>
            <a:ext cx="9144000" cy="6709529"/>
          </a:xfrm>
          <a:prstGeom prst="rect">
            <a:avLst/>
          </a:prstGeom>
          <a:noFill/>
        </p:spPr>
        <p:txBody>
          <a:bodyPr wrap="square" rtlCol="0">
            <a:spAutoFit/>
          </a:bodyPr>
          <a:lstStyle/>
          <a:p>
            <a:pPr marL="457200" indent="-457200">
              <a:buClr>
                <a:srgbClr val="002060"/>
              </a:buClr>
            </a:pPr>
            <a:r>
              <a:rPr lang="nl-NL" sz="2400" b="1" dirty="0" smtClean="0">
                <a:solidFill>
                  <a:schemeClr val="bg1"/>
                </a:solidFill>
              </a:rPr>
              <a:t>2. EU industry’s attitude:</a:t>
            </a:r>
          </a:p>
          <a:p>
            <a:pPr marL="457200" indent="-457200">
              <a:buClr>
                <a:srgbClr val="002060"/>
              </a:buClr>
            </a:pPr>
            <a:endParaRPr lang="nl-NL" sz="2400" b="1" dirty="0" smtClean="0">
              <a:solidFill>
                <a:schemeClr val="bg1"/>
              </a:solidFill>
            </a:endParaRPr>
          </a:p>
          <a:p>
            <a:pPr>
              <a:buClr>
                <a:srgbClr val="002060"/>
              </a:buClr>
            </a:pPr>
            <a:r>
              <a:rPr lang="nl-NL" sz="2000" b="1" dirty="0" smtClean="0">
                <a:solidFill>
                  <a:schemeClr val="bg1"/>
                </a:solidFill>
              </a:rPr>
              <a:t>	</a:t>
            </a:r>
            <a:r>
              <a:rPr lang="nl-NL" sz="2800" dirty="0" smtClean="0">
                <a:solidFill>
                  <a:schemeClr val="bg1"/>
                </a:solidFill>
              </a:rPr>
              <a:t>- does not demand it</a:t>
            </a:r>
          </a:p>
          <a:p>
            <a:pPr>
              <a:buClr>
                <a:srgbClr val="002060"/>
              </a:buClr>
            </a:pPr>
            <a:r>
              <a:rPr lang="nl-NL" sz="2800" dirty="0" smtClean="0">
                <a:solidFill>
                  <a:schemeClr val="bg1"/>
                </a:solidFill>
              </a:rPr>
              <a:t>	- does not reject it</a:t>
            </a:r>
          </a:p>
          <a:p>
            <a:pPr>
              <a:buClr>
                <a:srgbClr val="002060"/>
              </a:buClr>
            </a:pPr>
            <a:r>
              <a:rPr lang="nl-NL" sz="2800" dirty="0" smtClean="0">
                <a:solidFill>
                  <a:schemeClr val="bg1"/>
                </a:solidFill>
              </a:rPr>
              <a:t>	- but requires to safeguard in an RES-future</a:t>
            </a:r>
          </a:p>
          <a:p>
            <a:pPr>
              <a:buClr>
                <a:srgbClr val="002060"/>
              </a:buClr>
            </a:pPr>
            <a:endParaRPr lang="nl-NL" sz="2000" dirty="0" smtClean="0">
              <a:solidFill>
                <a:schemeClr val="bg1"/>
              </a:solidFill>
            </a:endParaRPr>
          </a:p>
          <a:p>
            <a:pPr>
              <a:buClr>
                <a:srgbClr val="002060"/>
              </a:buClr>
            </a:pPr>
            <a:r>
              <a:rPr lang="nl-NL" sz="3200" b="1" dirty="0" smtClean="0">
                <a:solidFill>
                  <a:schemeClr val="bg1"/>
                </a:solidFill>
              </a:rPr>
              <a:t>	</a:t>
            </a:r>
            <a:r>
              <a:rPr lang="nl-NL" sz="3200" b="1" u="sng" dirty="0" smtClean="0">
                <a:solidFill>
                  <a:schemeClr val="bg1"/>
                </a:solidFill>
              </a:rPr>
              <a:t>competitive baseload supply</a:t>
            </a:r>
          </a:p>
          <a:p>
            <a:pPr algn="ctr">
              <a:buClr>
                <a:srgbClr val="002060"/>
              </a:buClr>
            </a:pPr>
            <a:endParaRPr lang="nl-NL" sz="3200" b="1" u="sng" dirty="0" smtClean="0">
              <a:solidFill>
                <a:schemeClr val="bg1"/>
              </a:solidFill>
            </a:endParaRPr>
          </a:p>
          <a:p>
            <a:pPr marL="898525" indent="-898525">
              <a:buClr>
                <a:srgbClr val="002060"/>
              </a:buClr>
            </a:pPr>
            <a:r>
              <a:rPr lang="nl-NL" sz="3200" b="1" dirty="0" smtClean="0">
                <a:solidFill>
                  <a:schemeClr val="bg1"/>
                </a:solidFill>
              </a:rPr>
              <a:t>	</a:t>
            </a:r>
            <a:r>
              <a:rPr lang="nl-NL" sz="2800" b="1" dirty="0" smtClean="0">
                <a:solidFill>
                  <a:schemeClr val="bg1"/>
                </a:solidFill>
              </a:rPr>
              <a:t>= basis for industrial activity and realistic EU future as successful and innovative economic region</a:t>
            </a:r>
            <a:endParaRPr lang="nl-NL" sz="3200" b="1" dirty="0" smtClean="0">
              <a:solidFill>
                <a:schemeClr val="bg1"/>
              </a:solidFill>
            </a:endParaRPr>
          </a:p>
          <a:p>
            <a:pPr algn="ctr">
              <a:buClr>
                <a:srgbClr val="002060"/>
              </a:buClr>
              <a:buNone/>
            </a:pPr>
            <a:endParaRPr lang="nl-NL" sz="3200" b="1" u="sng" dirty="0" smtClean="0">
              <a:solidFill>
                <a:schemeClr val="bg1"/>
              </a:solidFill>
            </a:endParaRPr>
          </a:p>
          <a:p>
            <a:pPr algn="ctr">
              <a:buClr>
                <a:srgbClr val="002060"/>
              </a:buClr>
              <a:buNone/>
            </a:pPr>
            <a:endParaRPr lang="nl-NL" sz="3200" b="1" u="sng" dirty="0" smtClean="0">
              <a:solidFill>
                <a:schemeClr val="bg1"/>
              </a:solidFill>
            </a:endParaRPr>
          </a:p>
          <a:p>
            <a:pPr algn="ctr">
              <a:buClr>
                <a:srgbClr val="002060"/>
              </a:buClr>
              <a:buNone/>
            </a:pPr>
            <a:endParaRPr lang="nl-NL" b="1" dirty="0" smtClean="0">
              <a:solidFill>
                <a:schemeClr val="bg1"/>
              </a:solidFill>
            </a:endParaRPr>
          </a:p>
          <a:p>
            <a:pPr algn="ctr">
              <a:buClr>
                <a:srgbClr val="002060"/>
              </a:buClr>
              <a:buNone/>
            </a:pPr>
            <a:endParaRPr lang="nl-NL" b="1" dirty="0" smtClean="0">
              <a:solidFill>
                <a:schemeClr val="bg1"/>
              </a:solidFill>
            </a:endParaRPr>
          </a:p>
          <a:p>
            <a:endParaRPr lang="de-DE" dirty="0"/>
          </a:p>
        </p:txBody>
      </p:sp>
      <p:sp>
        <p:nvSpPr>
          <p:cNvPr id="7" name="Rectangle 2"/>
          <p:cNvSpPr txBox="1">
            <a:spLocks noChangeArrowheads="1"/>
          </p:cNvSpPr>
          <p:nvPr/>
        </p:nvSpPr>
        <p:spPr bwMode="auto">
          <a:xfrm>
            <a:off x="0" y="116632"/>
            <a:ext cx="9144000" cy="64807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nl-NL" sz="2800" b="1" i="0" u="none" strike="noStrike" kern="0" cap="none" spc="0" normalizeH="0" baseline="0" noProof="0" dirty="0" smtClean="0">
                <a:ln>
                  <a:noFill/>
                </a:ln>
                <a:solidFill>
                  <a:schemeClr val="bg1"/>
                </a:solidFill>
                <a:effectLst/>
                <a:uLnTx/>
                <a:uFillTx/>
                <a:latin typeface="+mj-lt"/>
                <a:ea typeface="+mj-ea"/>
                <a:cs typeface="+mj-cs"/>
              </a:rPr>
              <a:t>Political Context</a:t>
            </a: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7204006D-B54F-47B3-8ABC-03E25DFD32EC}" type="slidenum">
              <a:rPr lang="nl-NL" smtClean="0"/>
              <a:pPr>
                <a:defRPr/>
              </a:pPr>
              <a:t>5</a:t>
            </a:fld>
            <a:endParaRPr lang="nl-NL" dirty="0"/>
          </a:p>
        </p:txBody>
      </p:sp>
      <p:sp>
        <p:nvSpPr>
          <p:cNvPr id="5" name="Textfeld 4"/>
          <p:cNvSpPr txBox="1"/>
          <p:nvPr/>
        </p:nvSpPr>
        <p:spPr>
          <a:xfrm>
            <a:off x="179512" y="980728"/>
            <a:ext cx="8784976" cy="5232202"/>
          </a:xfrm>
          <a:prstGeom prst="rect">
            <a:avLst/>
          </a:prstGeom>
          <a:noFill/>
        </p:spPr>
        <p:txBody>
          <a:bodyPr wrap="square" rtlCol="0">
            <a:spAutoFit/>
          </a:bodyPr>
          <a:lstStyle/>
          <a:p>
            <a:pPr marL="457200" indent="-457200">
              <a:spcBef>
                <a:spcPts val="0"/>
              </a:spcBef>
              <a:spcAft>
                <a:spcPts val="0"/>
              </a:spcAft>
              <a:buClr>
                <a:srgbClr val="002060"/>
              </a:buClr>
              <a:buNone/>
            </a:pPr>
            <a:r>
              <a:rPr lang="nl-NL" sz="2400" b="1" dirty="0" smtClean="0">
                <a:solidFill>
                  <a:schemeClr val="bg1">
                    <a:lumMod val="75000"/>
                  </a:schemeClr>
                </a:solidFill>
              </a:rPr>
              <a:t>3</a:t>
            </a:r>
            <a:r>
              <a:rPr lang="nl-NL" sz="2800" b="1" dirty="0" smtClean="0">
                <a:solidFill>
                  <a:schemeClr val="bg1">
                    <a:lumMod val="75000"/>
                  </a:schemeClr>
                </a:solidFill>
              </a:rPr>
              <a:t>.</a:t>
            </a:r>
            <a:r>
              <a:rPr lang="nl-NL" sz="2800" b="1" dirty="0" smtClean="0">
                <a:solidFill>
                  <a:schemeClr val="bg1"/>
                </a:solidFill>
              </a:rPr>
              <a:t> </a:t>
            </a:r>
            <a:r>
              <a:rPr lang="de-DE" sz="2400" b="1" dirty="0" err="1" smtClean="0">
                <a:solidFill>
                  <a:schemeClr val="bg1"/>
                </a:solidFill>
              </a:rPr>
              <a:t>Renewable</a:t>
            </a:r>
            <a:r>
              <a:rPr lang="de-DE" sz="2400" b="1" dirty="0" smtClean="0">
                <a:solidFill>
                  <a:schemeClr val="bg1"/>
                </a:solidFill>
              </a:rPr>
              <a:t> </a:t>
            </a:r>
            <a:r>
              <a:rPr lang="de-DE" sz="2400" b="1" dirty="0" err="1" smtClean="0">
                <a:solidFill>
                  <a:schemeClr val="bg1"/>
                </a:solidFill>
              </a:rPr>
              <a:t>measures</a:t>
            </a:r>
            <a:r>
              <a:rPr lang="de-DE" sz="2400" b="1" dirty="0" smtClean="0">
                <a:solidFill>
                  <a:schemeClr val="bg1"/>
                </a:solidFill>
              </a:rPr>
              <a:t> must </a:t>
            </a:r>
            <a:r>
              <a:rPr lang="de-DE" sz="2400" b="1" dirty="0" err="1" smtClean="0">
                <a:solidFill>
                  <a:schemeClr val="bg1"/>
                </a:solidFill>
              </a:rPr>
              <a:t>be</a:t>
            </a:r>
            <a:r>
              <a:rPr lang="de-DE" sz="2400" b="1" dirty="0" smtClean="0">
                <a:solidFill>
                  <a:schemeClr val="bg1"/>
                </a:solidFill>
              </a:rPr>
              <a:t> </a:t>
            </a:r>
            <a:r>
              <a:rPr lang="de-DE" sz="2400" b="1" dirty="0" err="1" smtClean="0">
                <a:solidFill>
                  <a:schemeClr val="bg1"/>
                </a:solidFill>
              </a:rPr>
              <a:t>coordinated</a:t>
            </a:r>
            <a:r>
              <a:rPr lang="de-DE" sz="2400" b="1" dirty="0" smtClean="0">
                <a:solidFill>
                  <a:schemeClr val="bg1"/>
                </a:solidFill>
              </a:rPr>
              <a:t> </a:t>
            </a:r>
            <a:r>
              <a:rPr lang="de-DE" sz="2400" b="1" dirty="0" err="1" smtClean="0">
                <a:solidFill>
                  <a:schemeClr val="bg1"/>
                </a:solidFill>
              </a:rPr>
              <a:t>with</a:t>
            </a:r>
            <a:r>
              <a:rPr lang="de-DE" sz="2400" b="1" dirty="0" smtClean="0">
                <a:solidFill>
                  <a:schemeClr val="bg1"/>
                </a:solidFill>
              </a:rPr>
              <a:t> </a:t>
            </a:r>
            <a:r>
              <a:rPr lang="de-DE" sz="2400" b="1" dirty="0" err="1" smtClean="0">
                <a:solidFill>
                  <a:schemeClr val="bg1"/>
                </a:solidFill>
              </a:rPr>
              <a:t>energy</a:t>
            </a:r>
            <a:endParaRPr lang="de-DE" sz="2400" b="1" dirty="0" smtClean="0">
              <a:solidFill>
                <a:schemeClr val="bg1"/>
              </a:solidFill>
            </a:endParaRPr>
          </a:p>
          <a:p>
            <a:pPr marL="457200" indent="-457200">
              <a:spcBef>
                <a:spcPts val="0"/>
              </a:spcBef>
              <a:spcAft>
                <a:spcPts val="0"/>
              </a:spcAft>
              <a:buClr>
                <a:srgbClr val="002060"/>
              </a:buClr>
              <a:buNone/>
            </a:pPr>
            <a:r>
              <a:rPr lang="de-DE" sz="2400" b="1" dirty="0" smtClean="0">
                <a:solidFill>
                  <a:schemeClr val="bg1"/>
                </a:solidFill>
              </a:rPr>
              <a:t>    </a:t>
            </a:r>
            <a:r>
              <a:rPr lang="de-DE" sz="2400" b="1" dirty="0" err="1" smtClean="0">
                <a:solidFill>
                  <a:schemeClr val="bg1"/>
                </a:solidFill>
              </a:rPr>
              <a:t>efficiency</a:t>
            </a:r>
            <a:r>
              <a:rPr lang="de-DE" sz="2400" b="1" dirty="0" smtClean="0">
                <a:solidFill>
                  <a:schemeClr val="bg1"/>
                </a:solidFill>
              </a:rPr>
              <a:t> </a:t>
            </a:r>
            <a:r>
              <a:rPr lang="de-DE" sz="2400" b="1" dirty="0" err="1" smtClean="0">
                <a:solidFill>
                  <a:schemeClr val="bg1"/>
                </a:solidFill>
              </a:rPr>
              <a:t>measures</a:t>
            </a:r>
            <a:r>
              <a:rPr lang="de-DE" sz="2400" b="1" dirty="0" smtClean="0">
                <a:solidFill>
                  <a:schemeClr val="bg1"/>
                </a:solidFill>
              </a:rPr>
              <a:t>: </a:t>
            </a:r>
            <a:r>
              <a:rPr lang="de-DE" sz="2400" dirty="0" err="1" smtClean="0">
                <a:solidFill>
                  <a:schemeClr val="bg1"/>
                </a:solidFill>
              </a:rPr>
              <a:t>Uncoordinated</a:t>
            </a:r>
            <a:r>
              <a:rPr lang="de-DE" sz="2400" dirty="0" smtClean="0">
                <a:solidFill>
                  <a:schemeClr val="bg1"/>
                </a:solidFill>
              </a:rPr>
              <a:t> </a:t>
            </a:r>
            <a:r>
              <a:rPr lang="de-DE" sz="2400" dirty="0" err="1" smtClean="0">
                <a:solidFill>
                  <a:schemeClr val="bg1"/>
                </a:solidFill>
              </a:rPr>
              <a:t>political</a:t>
            </a:r>
            <a:r>
              <a:rPr lang="de-DE" sz="2400" dirty="0" smtClean="0">
                <a:solidFill>
                  <a:schemeClr val="bg1"/>
                </a:solidFill>
              </a:rPr>
              <a:t> </a:t>
            </a:r>
            <a:r>
              <a:rPr lang="de-DE" sz="2400" dirty="0" err="1" smtClean="0">
                <a:solidFill>
                  <a:schemeClr val="bg1"/>
                </a:solidFill>
              </a:rPr>
              <a:t>measures</a:t>
            </a:r>
            <a:endParaRPr lang="de-DE" sz="2400" dirty="0" smtClean="0">
              <a:solidFill>
                <a:schemeClr val="bg1"/>
              </a:solidFill>
            </a:endParaRPr>
          </a:p>
          <a:p>
            <a:pPr marL="457200" indent="-457200">
              <a:spcBef>
                <a:spcPts val="0"/>
              </a:spcBef>
              <a:spcAft>
                <a:spcPts val="0"/>
              </a:spcAft>
              <a:buClr>
                <a:srgbClr val="002060"/>
              </a:buClr>
              <a:buNone/>
            </a:pPr>
            <a:r>
              <a:rPr lang="de-DE" sz="2400" dirty="0" smtClean="0">
                <a:solidFill>
                  <a:schemeClr val="bg1"/>
                </a:solidFill>
              </a:rPr>
              <a:t>    </a:t>
            </a:r>
            <a:r>
              <a:rPr lang="de-DE" sz="2400" dirty="0" err="1" smtClean="0">
                <a:solidFill>
                  <a:schemeClr val="bg1"/>
                </a:solidFill>
              </a:rPr>
              <a:t>lead</a:t>
            </a:r>
            <a:r>
              <a:rPr lang="de-DE" sz="2400" dirty="0" smtClean="0">
                <a:solidFill>
                  <a:schemeClr val="bg1"/>
                </a:solidFill>
              </a:rPr>
              <a:t> </a:t>
            </a:r>
            <a:r>
              <a:rPr lang="de-DE" sz="2400" dirty="0" err="1" smtClean="0">
                <a:solidFill>
                  <a:schemeClr val="bg1"/>
                </a:solidFill>
              </a:rPr>
              <a:t>to</a:t>
            </a:r>
            <a:r>
              <a:rPr lang="de-DE" sz="2400" dirty="0" smtClean="0">
                <a:solidFill>
                  <a:schemeClr val="bg1"/>
                </a:solidFill>
              </a:rPr>
              <a:t> suboptimal </a:t>
            </a:r>
            <a:r>
              <a:rPr lang="de-DE" sz="2400" dirty="0" err="1" smtClean="0">
                <a:solidFill>
                  <a:schemeClr val="bg1"/>
                </a:solidFill>
              </a:rPr>
              <a:t>solutions</a:t>
            </a:r>
            <a:r>
              <a:rPr lang="de-DE" sz="2400" b="1" dirty="0" smtClean="0">
                <a:solidFill>
                  <a:schemeClr val="bg1"/>
                </a:solidFill>
              </a:rPr>
              <a:t>. </a:t>
            </a:r>
          </a:p>
          <a:p>
            <a:pPr marL="457200" indent="-457200">
              <a:spcBef>
                <a:spcPts val="0"/>
              </a:spcBef>
              <a:spcAft>
                <a:spcPts val="0"/>
              </a:spcAft>
              <a:buClr>
                <a:srgbClr val="002060"/>
              </a:buClr>
              <a:buNone/>
            </a:pPr>
            <a:endParaRPr lang="en-US" sz="1000" b="1" dirty="0" smtClean="0">
              <a:solidFill>
                <a:schemeClr val="bg1"/>
              </a:solidFill>
            </a:endParaRPr>
          </a:p>
          <a:p>
            <a:pPr marL="723900" lvl="1" indent="-266700" eaLnBrk="0" hangingPunct="0">
              <a:spcBef>
                <a:spcPts val="1200"/>
              </a:spcBef>
              <a:spcAft>
                <a:spcPts val="0"/>
              </a:spcAft>
              <a:buClr>
                <a:srgbClr val="002060"/>
              </a:buClr>
              <a:buFont typeface="Symbol" pitchFamily="18" charset="2"/>
              <a:buChar char="-"/>
            </a:pPr>
            <a:r>
              <a:rPr lang="en-US" sz="2200" dirty="0">
                <a:solidFill>
                  <a:srgbClr val="002060"/>
                </a:solidFill>
              </a:rPr>
              <a:t>Energy efficiency can soften the challenge of  </a:t>
            </a:r>
          </a:p>
          <a:p>
            <a:pPr marL="723900" lvl="1" indent="-266700" eaLnBrk="0" hangingPunct="0">
              <a:spcBef>
                <a:spcPts val="0"/>
              </a:spcBef>
              <a:spcAft>
                <a:spcPts val="0"/>
              </a:spcAft>
              <a:buClr>
                <a:srgbClr val="002060"/>
              </a:buClr>
            </a:pPr>
            <a:r>
              <a:rPr lang="en-US" sz="2200" dirty="0">
                <a:solidFill>
                  <a:srgbClr val="002060"/>
                </a:solidFill>
              </a:rPr>
              <a:t>    </a:t>
            </a:r>
            <a:r>
              <a:rPr lang="en-US" sz="2200" dirty="0" smtClean="0">
                <a:solidFill>
                  <a:srgbClr val="002060"/>
                </a:solidFill>
              </a:rPr>
              <a:t>20% </a:t>
            </a:r>
            <a:r>
              <a:rPr lang="en-US" sz="2200" dirty="0">
                <a:solidFill>
                  <a:srgbClr val="002060"/>
                </a:solidFill>
              </a:rPr>
              <a:t>RES and GHG reduction (less consumption </a:t>
            </a:r>
            <a:r>
              <a:rPr lang="en-US" sz="2200" dirty="0">
                <a:solidFill>
                  <a:srgbClr val="002060"/>
                </a:solidFill>
                <a:sym typeface="Wingdings" pitchFamily="2" charset="2"/>
              </a:rPr>
              <a:t></a:t>
            </a:r>
            <a:r>
              <a:rPr lang="en-US" sz="2200" dirty="0">
                <a:solidFill>
                  <a:srgbClr val="002060"/>
                </a:solidFill>
              </a:rPr>
              <a:t> 20% rest share decreased).</a:t>
            </a:r>
          </a:p>
          <a:p>
            <a:pPr marL="723900" lvl="1" indent="-266700" eaLnBrk="0" hangingPunct="0">
              <a:spcBef>
                <a:spcPts val="1200"/>
              </a:spcBef>
              <a:spcAft>
                <a:spcPts val="0"/>
              </a:spcAft>
              <a:buClr>
                <a:srgbClr val="002060"/>
              </a:buClr>
              <a:buFont typeface="Symbol" pitchFamily="18" charset="2"/>
              <a:buChar char="-"/>
            </a:pPr>
            <a:r>
              <a:rPr lang="en-US" sz="2200" dirty="0">
                <a:solidFill>
                  <a:srgbClr val="002060"/>
                </a:solidFill>
              </a:rPr>
              <a:t> Energy efficiency is industry’s strategy for </a:t>
            </a:r>
          </a:p>
          <a:p>
            <a:pPr marL="723900" lvl="1" indent="-266700" eaLnBrk="0" hangingPunct="0">
              <a:spcBef>
                <a:spcPts val="0"/>
              </a:spcBef>
              <a:spcAft>
                <a:spcPts val="0"/>
              </a:spcAft>
              <a:buClr>
                <a:srgbClr val="002060"/>
              </a:buClr>
            </a:pPr>
            <a:r>
              <a:rPr lang="en-US" sz="2200" dirty="0">
                <a:solidFill>
                  <a:srgbClr val="002060"/>
                </a:solidFill>
              </a:rPr>
              <a:t>    growth and competitiveness over last few decades.</a:t>
            </a:r>
          </a:p>
          <a:p>
            <a:pPr marL="723900" lvl="1" indent="-266700" eaLnBrk="0" hangingPunct="0">
              <a:spcBef>
                <a:spcPts val="1200"/>
              </a:spcBef>
              <a:spcAft>
                <a:spcPts val="1200"/>
              </a:spcAft>
              <a:buClr>
                <a:srgbClr val="002060"/>
              </a:buClr>
              <a:buFont typeface="Symbol" pitchFamily="18" charset="2"/>
              <a:buChar char="-"/>
            </a:pPr>
            <a:r>
              <a:rPr lang="en-US" sz="2200" dirty="0">
                <a:solidFill>
                  <a:srgbClr val="002060"/>
                </a:solidFill>
              </a:rPr>
              <a:t> Energy efficiency should be the focus.</a:t>
            </a:r>
          </a:p>
          <a:p>
            <a:pPr marL="723900" lvl="1" indent="-266700" eaLnBrk="0" hangingPunct="0">
              <a:spcBef>
                <a:spcPts val="0"/>
              </a:spcBef>
              <a:spcAft>
                <a:spcPts val="0"/>
              </a:spcAft>
              <a:buClr>
                <a:srgbClr val="002060"/>
              </a:buClr>
              <a:buFont typeface="Symbol" pitchFamily="18" charset="2"/>
              <a:buChar char="-"/>
            </a:pPr>
            <a:r>
              <a:rPr lang="de-DE" sz="2200" dirty="0">
                <a:solidFill>
                  <a:srgbClr val="002060"/>
                </a:solidFill>
              </a:rPr>
              <a:t> Industries past efforts must be kept in mind while   </a:t>
            </a:r>
          </a:p>
          <a:p>
            <a:pPr marL="723900" lvl="1" indent="-266700" eaLnBrk="0" hangingPunct="0">
              <a:spcBef>
                <a:spcPts val="0"/>
              </a:spcBef>
              <a:spcAft>
                <a:spcPts val="0"/>
              </a:spcAft>
              <a:buClr>
                <a:srgbClr val="002060"/>
              </a:buClr>
            </a:pPr>
            <a:r>
              <a:rPr lang="de-DE" sz="2200" dirty="0">
                <a:solidFill>
                  <a:srgbClr val="002060"/>
                </a:solidFill>
              </a:rPr>
              <a:t>    focussing on energy efficiency in future. </a:t>
            </a:r>
            <a:endParaRPr lang="en-US" sz="2200" dirty="0">
              <a:solidFill>
                <a:srgbClr val="002060"/>
              </a:solidFill>
            </a:endParaRPr>
          </a:p>
          <a:p>
            <a:pPr marL="723900" lvl="1" indent="-266700" eaLnBrk="0" hangingPunct="0">
              <a:spcBef>
                <a:spcPts val="1200"/>
              </a:spcBef>
              <a:spcAft>
                <a:spcPts val="1200"/>
              </a:spcAft>
              <a:buClr>
                <a:srgbClr val="002060"/>
              </a:buClr>
              <a:buFont typeface="Symbol" pitchFamily="18" charset="2"/>
              <a:buChar char="-"/>
            </a:pPr>
            <a:r>
              <a:rPr lang="en-US" sz="2200" dirty="0">
                <a:solidFill>
                  <a:srgbClr val="002060"/>
                </a:solidFill>
              </a:rPr>
              <a:t> Industry already did its share of work.</a:t>
            </a:r>
            <a:endParaRPr lang="de-DE" sz="2200" b="1" dirty="0">
              <a:solidFill>
                <a:srgbClr val="002060"/>
              </a:solidFill>
            </a:endParaRPr>
          </a:p>
        </p:txBody>
      </p:sp>
      <p:sp>
        <p:nvSpPr>
          <p:cNvPr id="6" name="Rectangle 2"/>
          <p:cNvSpPr txBox="1">
            <a:spLocks noChangeArrowheads="1"/>
          </p:cNvSpPr>
          <p:nvPr/>
        </p:nvSpPr>
        <p:spPr bwMode="auto">
          <a:xfrm>
            <a:off x="0" y="116632"/>
            <a:ext cx="9144000" cy="64807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nl-NL" sz="2800" b="1" i="0" u="none" strike="noStrike" kern="0" cap="none" spc="0" normalizeH="0" baseline="0" noProof="0" dirty="0" smtClean="0">
                <a:ln>
                  <a:noFill/>
                </a:ln>
                <a:solidFill>
                  <a:schemeClr val="bg1"/>
                </a:solidFill>
                <a:effectLst/>
                <a:uLnTx/>
                <a:uFillTx/>
                <a:latin typeface="+mj-lt"/>
                <a:ea typeface="+mj-ea"/>
                <a:cs typeface="+mj-cs"/>
              </a:rPr>
              <a:t>Political Context</a:t>
            </a: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 4"/>
          <p:cNvGraphicFramePr>
            <a:graphicFrameLocks noGrp="1"/>
          </p:cNvGraphicFramePr>
          <p:nvPr/>
        </p:nvGraphicFramePr>
        <p:xfrm>
          <a:off x="-48126" y="908720"/>
          <a:ext cx="8712968" cy="5256584"/>
        </p:xfrm>
        <a:graphic>
          <a:graphicData uri="http://schemas.openxmlformats.org/drawingml/2006/chart">
            <c:chart xmlns:c="http://schemas.openxmlformats.org/drawingml/2006/chart" xmlns:r="http://schemas.openxmlformats.org/officeDocument/2006/relationships" r:id="rId3"/>
          </a:graphicData>
        </a:graphic>
      </p:graphicFrame>
      <p:sp>
        <p:nvSpPr>
          <p:cNvPr id="2" name="Foliennummernplatzhalter 1"/>
          <p:cNvSpPr>
            <a:spLocks noGrp="1"/>
          </p:cNvSpPr>
          <p:nvPr>
            <p:ph type="sldNum" sz="quarter" idx="12"/>
          </p:nvPr>
        </p:nvSpPr>
        <p:spPr/>
        <p:txBody>
          <a:bodyPr/>
          <a:lstStyle/>
          <a:p>
            <a:pPr>
              <a:defRPr/>
            </a:pPr>
            <a:fld id="{729AF3AA-D673-451C-8B21-7D14C9D4C1F7}" type="slidenum">
              <a:rPr lang="nl-NL" smtClean="0"/>
              <a:pPr>
                <a:defRPr/>
              </a:pPr>
              <a:t>6</a:t>
            </a:fld>
            <a:endParaRPr lang="nl-NL"/>
          </a:p>
        </p:txBody>
      </p:sp>
      <p:sp>
        <p:nvSpPr>
          <p:cNvPr id="3" name="Textfeld 2"/>
          <p:cNvSpPr txBox="1"/>
          <p:nvPr/>
        </p:nvSpPr>
        <p:spPr>
          <a:xfrm>
            <a:off x="0" y="980728"/>
            <a:ext cx="9144000" cy="461665"/>
          </a:xfrm>
          <a:prstGeom prst="rect">
            <a:avLst/>
          </a:prstGeom>
          <a:noFill/>
        </p:spPr>
        <p:txBody>
          <a:bodyPr wrap="square" rtlCol="0">
            <a:spAutoFit/>
          </a:bodyPr>
          <a:lstStyle/>
          <a:p>
            <a:pPr algn="ctr"/>
            <a:r>
              <a:rPr lang="de-DE" sz="2400" b="1" dirty="0" err="1" smtClean="0">
                <a:solidFill>
                  <a:srgbClr val="002060"/>
                </a:solidFill>
              </a:rPr>
              <a:t>Average</a:t>
            </a:r>
            <a:r>
              <a:rPr lang="de-DE" sz="2400" b="1" dirty="0" smtClean="0">
                <a:solidFill>
                  <a:srgbClr val="002060"/>
                </a:solidFill>
              </a:rPr>
              <a:t> RES </a:t>
            </a:r>
            <a:r>
              <a:rPr lang="de-DE" sz="2400" b="1" dirty="0" err="1" smtClean="0">
                <a:solidFill>
                  <a:srgbClr val="002060"/>
                </a:solidFill>
              </a:rPr>
              <a:t>support</a:t>
            </a:r>
            <a:r>
              <a:rPr lang="de-DE" sz="2400" b="1" dirty="0" smtClean="0">
                <a:solidFill>
                  <a:srgbClr val="002060"/>
                </a:solidFill>
              </a:rPr>
              <a:t> </a:t>
            </a:r>
            <a:r>
              <a:rPr lang="de-DE" sz="2400" b="1" dirty="0" err="1" smtClean="0">
                <a:solidFill>
                  <a:srgbClr val="002060"/>
                </a:solidFill>
              </a:rPr>
              <a:t>levels</a:t>
            </a:r>
            <a:r>
              <a:rPr lang="de-DE" sz="2400" b="1" dirty="0" smtClean="0">
                <a:solidFill>
                  <a:srgbClr val="002060"/>
                </a:solidFill>
              </a:rPr>
              <a:t> in € / </a:t>
            </a:r>
            <a:r>
              <a:rPr lang="de-DE" sz="2400" b="1" dirty="0" err="1" smtClean="0">
                <a:solidFill>
                  <a:srgbClr val="002060"/>
                </a:solidFill>
              </a:rPr>
              <a:t>MWh</a:t>
            </a:r>
            <a:endParaRPr lang="de-DE" sz="2400" b="1" dirty="0">
              <a:solidFill>
                <a:srgbClr val="002060"/>
              </a:solidFill>
            </a:endParaRPr>
          </a:p>
        </p:txBody>
      </p:sp>
      <p:sp>
        <p:nvSpPr>
          <p:cNvPr id="6" name="Textfeld 5"/>
          <p:cNvSpPr txBox="1"/>
          <p:nvPr/>
        </p:nvSpPr>
        <p:spPr>
          <a:xfrm>
            <a:off x="-18434" y="188640"/>
            <a:ext cx="9144000" cy="523220"/>
          </a:xfrm>
          <a:prstGeom prst="rect">
            <a:avLst/>
          </a:prstGeom>
          <a:noFill/>
        </p:spPr>
        <p:txBody>
          <a:bodyPr wrap="square" rtlCol="0">
            <a:spAutoFit/>
          </a:bodyPr>
          <a:lstStyle/>
          <a:p>
            <a:pPr algn="ctr"/>
            <a:r>
              <a:rPr lang="de-DE" sz="2800" b="1" dirty="0" smtClean="0">
                <a:solidFill>
                  <a:schemeClr val="bg1"/>
                </a:solidFill>
              </a:rPr>
              <a:t>Financial Context</a:t>
            </a:r>
            <a:endParaRPr lang="de-DE" sz="2800" b="1" dirty="0">
              <a:solidFill>
                <a:schemeClr val="bg1"/>
              </a:solidFill>
            </a:endParaRPr>
          </a:p>
        </p:txBody>
      </p:sp>
      <p:sp>
        <p:nvSpPr>
          <p:cNvPr id="8" name="Textfeld 7"/>
          <p:cNvSpPr txBox="1"/>
          <p:nvPr/>
        </p:nvSpPr>
        <p:spPr>
          <a:xfrm>
            <a:off x="179512" y="6525344"/>
            <a:ext cx="6624736" cy="230832"/>
          </a:xfrm>
          <a:prstGeom prst="rect">
            <a:avLst/>
          </a:prstGeom>
          <a:noFill/>
        </p:spPr>
        <p:txBody>
          <a:bodyPr wrap="square" rtlCol="0">
            <a:spAutoFit/>
          </a:bodyPr>
          <a:lstStyle/>
          <a:p>
            <a:r>
              <a:rPr lang="de-DE" sz="900" dirty="0" smtClean="0">
                <a:solidFill>
                  <a:schemeClr val="bg2">
                    <a:lumMod val="50000"/>
                  </a:schemeClr>
                </a:solidFill>
              </a:rPr>
              <a:t>Source: CEER Report on </a:t>
            </a:r>
            <a:r>
              <a:rPr lang="de-DE" sz="900" dirty="0" err="1" smtClean="0">
                <a:solidFill>
                  <a:schemeClr val="bg2">
                    <a:lumMod val="50000"/>
                  </a:schemeClr>
                </a:solidFill>
              </a:rPr>
              <a:t>Renewable</a:t>
            </a:r>
            <a:r>
              <a:rPr lang="de-DE" sz="900" dirty="0" smtClean="0">
                <a:solidFill>
                  <a:schemeClr val="bg2">
                    <a:lumMod val="50000"/>
                  </a:schemeClr>
                </a:solidFill>
              </a:rPr>
              <a:t> Energy Support in Europe.</a:t>
            </a:r>
            <a:endParaRPr lang="de-DE" sz="900" dirty="0">
              <a:solidFill>
                <a:schemeClr val="bg2">
                  <a:lumMod val="50000"/>
                </a:schemeClr>
              </a:solidFill>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m 7"/>
          <p:cNvGraphicFramePr>
            <a:graphicFrameLocks noGrp="1"/>
          </p:cNvGraphicFramePr>
          <p:nvPr/>
        </p:nvGraphicFramePr>
        <p:xfrm>
          <a:off x="0" y="980728"/>
          <a:ext cx="9144000" cy="5184576"/>
        </p:xfrm>
        <a:graphic>
          <a:graphicData uri="http://schemas.openxmlformats.org/drawingml/2006/chart">
            <c:chart xmlns:c="http://schemas.openxmlformats.org/drawingml/2006/chart" xmlns:r="http://schemas.openxmlformats.org/officeDocument/2006/relationships" r:id="rId3"/>
          </a:graphicData>
        </a:graphic>
      </p:graphicFrame>
      <p:sp>
        <p:nvSpPr>
          <p:cNvPr id="2" name="Foliennummernplatzhalter 1"/>
          <p:cNvSpPr>
            <a:spLocks noGrp="1"/>
          </p:cNvSpPr>
          <p:nvPr>
            <p:ph type="sldNum" sz="quarter" idx="12"/>
          </p:nvPr>
        </p:nvSpPr>
        <p:spPr/>
        <p:txBody>
          <a:bodyPr/>
          <a:lstStyle/>
          <a:p>
            <a:pPr>
              <a:defRPr/>
            </a:pPr>
            <a:fld id="{729AF3AA-D673-451C-8B21-7D14C9D4C1F7}" type="slidenum">
              <a:rPr lang="nl-NL" smtClean="0"/>
              <a:pPr>
                <a:defRPr/>
              </a:pPr>
              <a:t>7</a:t>
            </a:fld>
            <a:endParaRPr lang="nl-NL" dirty="0"/>
          </a:p>
        </p:txBody>
      </p:sp>
      <p:sp>
        <p:nvSpPr>
          <p:cNvPr id="7" name="Textfeld 6"/>
          <p:cNvSpPr txBox="1"/>
          <p:nvPr/>
        </p:nvSpPr>
        <p:spPr>
          <a:xfrm rot="16200000">
            <a:off x="-114035" y="5594757"/>
            <a:ext cx="720080" cy="276999"/>
          </a:xfrm>
          <a:prstGeom prst="rect">
            <a:avLst/>
          </a:prstGeom>
          <a:noFill/>
        </p:spPr>
        <p:txBody>
          <a:bodyPr wrap="square" rtlCol="0">
            <a:spAutoFit/>
          </a:bodyPr>
          <a:lstStyle/>
          <a:p>
            <a:r>
              <a:rPr lang="de-DE" sz="1200" b="1" dirty="0" smtClean="0">
                <a:solidFill>
                  <a:schemeClr val="accent4">
                    <a:lumMod val="10000"/>
                  </a:schemeClr>
                </a:solidFill>
              </a:rPr>
              <a:t>€/</a:t>
            </a:r>
            <a:r>
              <a:rPr lang="de-DE" sz="1200" b="1" dirty="0" err="1" smtClean="0">
                <a:solidFill>
                  <a:schemeClr val="accent4">
                    <a:lumMod val="10000"/>
                  </a:schemeClr>
                </a:solidFill>
              </a:rPr>
              <a:t>MWh</a:t>
            </a:r>
            <a:endParaRPr lang="de-DE" sz="1200" b="1" dirty="0">
              <a:solidFill>
                <a:schemeClr val="accent4">
                  <a:lumMod val="10000"/>
                </a:schemeClr>
              </a:solidFill>
            </a:endParaRPr>
          </a:p>
        </p:txBody>
      </p:sp>
      <p:sp>
        <p:nvSpPr>
          <p:cNvPr id="6" name="Textfeld 5"/>
          <p:cNvSpPr txBox="1"/>
          <p:nvPr/>
        </p:nvSpPr>
        <p:spPr>
          <a:xfrm>
            <a:off x="323528" y="1412776"/>
            <a:ext cx="5616624" cy="646331"/>
          </a:xfrm>
          <a:prstGeom prst="rect">
            <a:avLst/>
          </a:prstGeom>
          <a:solidFill>
            <a:schemeClr val="accent1"/>
          </a:solidFill>
        </p:spPr>
        <p:txBody>
          <a:bodyPr wrap="square" rtlCol="0">
            <a:spAutoFit/>
          </a:bodyPr>
          <a:lstStyle/>
          <a:p>
            <a:r>
              <a:rPr lang="de-DE" b="1" dirty="0" err="1" smtClean="0"/>
              <a:t>Worst</a:t>
            </a:r>
            <a:r>
              <a:rPr lang="de-DE" b="1" dirty="0" smtClean="0"/>
              <a:t> </a:t>
            </a:r>
            <a:r>
              <a:rPr lang="de-DE" b="1" dirty="0" err="1" smtClean="0"/>
              <a:t>case</a:t>
            </a:r>
            <a:r>
              <a:rPr lang="de-DE" b="1" dirty="0" smtClean="0"/>
              <a:t> </a:t>
            </a:r>
            <a:r>
              <a:rPr lang="de-DE" b="1" dirty="0" err="1" smtClean="0"/>
              <a:t>scenario</a:t>
            </a:r>
            <a:r>
              <a:rPr lang="de-DE" b="1" dirty="0" smtClean="0"/>
              <a:t>: </a:t>
            </a:r>
            <a:r>
              <a:rPr lang="de-DE" b="1" dirty="0" err="1" smtClean="0"/>
              <a:t>burden</a:t>
            </a:r>
            <a:r>
              <a:rPr lang="de-DE" b="1" dirty="0" smtClean="0"/>
              <a:t> </a:t>
            </a:r>
            <a:r>
              <a:rPr lang="de-DE" b="1" dirty="0" err="1" smtClean="0"/>
              <a:t>for</a:t>
            </a:r>
            <a:r>
              <a:rPr lang="de-DE" b="1" dirty="0" smtClean="0"/>
              <a:t> </a:t>
            </a:r>
            <a:r>
              <a:rPr lang="de-DE" b="1" dirty="0" err="1" smtClean="0"/>
              <a:t>consumers</a:t>
            </a:r>
            <a:r>
              <a:rPr lang="de-DE" b="1" dirty="0" smtClean="0"/>
              <a:t> </a:t>
            </a:r>
            <a:r>
              <a:rPr lang="de-DE" b="1" dirty="0" err="1" smtClean="0"/>
              <a:t>without</a:t>
            </a:r>
            <a:r>
              <a:rPr lang="de-DE" b="1" dirty="0" smtClean="0"/>
              <a:t> </a:t>
            </a:r>
            <a:r>
              <a:rPr lang="de-DE" b="1" dirty="0" err="1" smtClean="0"/>
              <a:t>compensation</a:t>
            </a:r>
            <a:r>
              <a:rPr lang="de-DE" b="1" dirty="0" smtClean="0"/>
              <a:t> </a:t>
            </a:r>
            <a:r>
              <a:rPr lang="de-DE" b="1" dirty="0" smtClean="0">
                <a:sym typeface="Wingdings" pitchFamily="2" charset="2"/>
              </a:rPr>
              <a:t></a:t>
            </a:r>
            <a:r>
              <a:rPr lang="de-DE" b="1" dirty="0" smtClean="0"/>
              <a:t> </a:t>
            </a:r>
            <a:r>
              <a:rPr lang="de-DE" b="1" dirty="0" err="1" smtClean="0"/>
              <a:t>unbearable</a:t>
            </a:r>
            <a:r>
              <a:rPr lang="de-DE" b="1" dirty="0" smtClean="0"/>
              <a:t> </a:t>
            </a:r>
            <a:r>
              <a:rPr lang="de-DE" b="1" dirty="0" err="1" smtClean="0"/>
              <a:t>for</a:t>
            </a:r>
            <a:r>
              <a:rPr lang="de-DE" b="1" dirty="0" smtClean="0"/>
              <a:t> </a:t>
            </a:r>
            <a:r>
              <a:rPr lang="de-DE" b="1" dirty="0" err="1" smtClean="0"/>
              <a:t>industry</a:t>
            </a:r>
            <a:endParaRPr lang="de-DE" b="1" dirty="0"/>
          </a:p>
        </p:txBody>
      </p:sp>
      <p:sp>
        <p:nvSpPr>
          <p:cNvPr id="10" name="Rechteck 9"/>
          <p:cNvSpPr/>
          <p:nvPr/>
        </p:nvSpPr>
        <p:spPr>
          <a:xfrm>
            <a:off x="0" y="980728"/>
            <a:ext cx="9144000" cy="338554"/>
          </a:xfrm>
          <a:prstGeom prst="rect">
            <a:avLst/>
          </a:prstGeom>
        </p:spPr>
        <p:txBody>
          <a:bodyPr wrap="square">
            <a:spAutoFit/>
          </a:bodyPr>
          <a:lstStyle/>
          <a:p>
            <a:pPr lvl="0" algn="ctr"/>
            <a:r>
              <a:rPr lang="en-GB" sz="1600" b="1" dirty="0" smtClean="0">
                <a:solidFill>
                  <a:srgbClr val="0070C0"/>
                </a:solidFill>
                <a:latin typeface="Arial" pitchFamily="34" charset="0"/>
                <a:ea typeface="Times New Roman" pitchFamily="18" charset="0"/>
                <a:cs typeface="Times New Roman" pitchFamily="18" charset="0"/>
              </a:rPr>
              <a:t>Surcharge on electricity price due to support schemes for renewable electricity in € / </a:t>
            </a:r>
            <a:r>
              <a:rPr lang="en-GB" sz="1600" b="1" dirty="0" err="1" smtClean="0">
                <a:solidFill>
                  <a:srgbClr val="0070C0"/>
                </a:solidFill>
                <a:latin typeface="Arial" pitchFamily="34" charset="0"/>
                <a:ea typeface="Times New Roman" pitchFamily="18" charset="0"/>
                <a:cs typeface="Times New Roman" pitchFamily="18" charset="0"/>
              </a:rPr>
              <a:t>MWh</a:t>
            </a:r>
            <a:endParaRPr lang="en-GB" sz="1600" b="1" dirty="0" smtClean="0">
              <a:solidFill>
                <a:srgbClr val="0070C0"/>
              </a:solidFill>
              <a:latin typeface="Arial" pitchFamily="34" charset="0"/>
            </a:endParaRPr>
          </a:p>
        </p:txBody>
      </p:sp>
      <p:sp>
        <p:nvSpPr>
          <p:cNvPr id="12" name="Textfeld 11"/>
          <p:cNvSpPr txBox="1"/>
          <p:nvPr/>
        </p:nvSpPr>
        <p:spPr>
          <a:xfrm>
            <a:off x="0" y="188640"/>
            <a:ext cx="9144000" cy="523220"/>
          </a:xfrm>
          <a:prstGeom prst="rect">
            <a:avLst/>
          </a:prstGeom>
          <a:noFill/>
        </p:spPr>
        <p:txBody>
          <a:bodyPr wrap="square" rtlCol="0">
            <a:spAutoFit/>
          </a:bodyPr>
          <a:lstStyle/>
          <a:p>
            <a:pPr algn="ctr"/>
            <a:r>
              <a:rPr lang="de-DE" sz="2800" b="1" dirty="0" smtClean="0">
                <a:solidFill>
                  <a:schemeClr val="bg1"/>
                </a:solidFill>
              </a:rPr>
              <a:t>Financial Context</a:t>
            </a:r>
            <a:endParaRPr lang="de-DE" sz="2800" b="1"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m 9"/>
          <p:cNvGraphicFramePr>
            <a:graphicFrameLocks noGrp="1"/>
          </p:cNvGraphicFramePr>
          <p:nvPr/>
        </p:nvGraphicFramePr>
        <p:xfrm>
          <a:off x="0" y="980728"/>
          <a:ext cx="9144000" cy="5400600"/>
        </p:xfrm>
        <a:graphic>
          <a:graphicData uri="http://schemas.openxmlformats.org/drawingml/2006/chart">
            <c:chart xmlns:c="http://schemas.openxmlformats.org/drawingml/2006/chart" xmlns:r="http://schemas.openxmlformats.org/officeDocument/2006/relationships" r:id="rId3"/>
          </a:graphicData>
        </a:graphic>
      </p:graphicFrame>
      <p:sp>
        <p:nvSpPr>
          <p:cNvPr id="2" name="Foliennummernplatzhalter 1"/>
          <p:cNvSpPr>
            <a:spLocks noGrp="1"/>
          </p:cNvSpPr>
          <p:nvPr>
            <p:ph type="sldNum" sz="quarter" idx="12"/>
          </p:nvPr>
        </p:nvSpPr>
        <p:spPr/>
        <p:txBody>
          <a:bodyPr/>
          <a:lstStyle/>
          <a:p>
            <a:pPr>
              <a:defRPr/>
            </a:pPr>
            <a:fld id="{729AF3AA-D673-451C-8B21-7D14C9D4C1F7}" type="slidenum">
              <a:rPr lang="nl-NL" smtClean="0"/>
              <a:pPr>
                <a:defRPr/>
              </a:pPr>
              <a:t>8</a:t>
            </a:fld>
            <a:endParaRPr lang="nl-NL" dirty="0"/>
          </a:p>
        </p:txBody>
      </p:sp>
      <p:sp>
        <p:nvSpPr>
          <p:cNvPr id="25601" name="Rectangle 1"/>
          <p:cNvSpPr>
            <a:spLocks noChangeArrowheads="1"/>
          </p:cNvSpPr>
          <p:nvPr/>
        </p:nvSpPr>
        <p:spPr bwMode="auto">
          <a:xfrm>
            <a:off x="0" y="990600"/>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 of electricity in renewable production: Development until 2008 vs. targets until 2020</a:t>
            </a:r>
            <a:endParaRPr kumimoji="0" lang="en-GB" sz="1600" b="1" u="none" strike="noStrike" cap="none" normalizeH="0" baseline="0" dirty="0" smtClean="0">
              <a:ln>
                <a:noFill/>
              </a:ln>
              <a:solidFill>
                <a:srgbClr val="0070C0"/>
              </a:solidFill>
              <a:effectLst/>
              <a:latin typeface="Arial" pitchFamily="34" charset="0"/>
            </a:endParaRPr>
          </a:p>
        </p:txBody>
      </p:sp>
      <p:sp>
        <p:nvSpPr>
          <p:cNvPr id="7" name="Textfeld 6"/>
          <p:cNvSpPr txBox="1"/>
          <p:nvPr/>
        </p:nvSpPr>
        <p:spPr>
          <a:xfrm>
            <a:off x="0" y="5805264"/>
            <a:ext cx="323528" cy="261610"/>
          </a:xfrm>
          <a:prstGeom prst="rect">
            <a:avLst/>
          </a:prstGeom>
          <a:noFill/>
        </p:spPr>
        <p:txBody>
          <a:bodyPr wrap="square" rtlCol="0">
            <a:spAutoFit/>
          </a:bodyPr>
          <a:lstStyle/>
          <a:p>
            <a:r>
              <a:rPr lang="de-DE" sz="1100" dirty="0" smtClean="0">
                <a:solidFill>
                  <a:schemeClr val="accent4">
                    <a:lumMod val="10000"/>
                  </a:schemeClr>
                </a:solidFill>
              </a:rPr>
              <a:t>%</a:t>
            </a:r>
            <a:endParaRPr lang="de-DE" sz="1100" dirty="0">
              <a:solidFill>
                <a:schemeClr val="accent4">
                  <a:lumMod val="10000"/>
                </a:schemeClr>
              </a:solidFill>
            </a:endParaRPr>
          </a:p>
        </p:txBody>
      </p:sp>
      <p:sp>
        <p:nvSpPr>
          <p:cNvPr id="6" name="Textfeld 5"/>
          <p:cNvSpPr txBox="1"/>
          <p:nvPr/>
        </p:nvSpPr>
        <p:spPr>
          <a:xfrm>
            <a:off x="179512" y="6381328"/>
            <a:ext cx="3312368" cy="215444"/>
          </a:xfrm>
          <a:prstGeom prst="rect">
            <a:avLst/>
          </a:prstGeom>
          <a:noFill/>
        </p:spPr>
        <p:txBody>
          <a:bodyPr wrap="square" rtlCol="0">
            <a:spAutoFit/>
          </a:bodyPr>
          <a:lstStyle/>
          <a:p>
            <a:r>
              <a:rPr lang="de-DE" sz="800" b="1" dirty="0" smtClean="0">
                <a:solidFill>
                  <a:schemeClr val="bg2"/>
                </a:solidFill>
              </a:rPr>
              <a:t>Source: EUROSTAT, NREAP</a:t>
            </a:r>
            <a:endParaRPr lang="de-DE" sz="800" b="1" dirty="0">
              <a:solidFill>
                <a:schemeClr val="bg2"/>
              </a:solidFill>
            </a:endParaRPr>
          </a:p>
        </p:txBody>
      </p:sp>
      <p:sp>
        <p:nvSpPr>
          <p:cNvPr id="8" name="Textfeld 7"/>
          <p:cNvSpPr txBox="1"/>
          <p:nvPr/>
        </p:nvSpPr>
        <p:spPr>
          <a:xfrm>
            <a:off x="395536" y="1340768"/>
            <a:ext cx="8640960" cy="646331"/>
          </a:xfrm>
          <a:prstGeom prst="rect">
            <a:avLst/>
          </a:prstGeom>
          <a:solidFill>
            <a:schemeClr val="accent1"/>
          </a:solidFill>
        </p:spPr>
        <p:txBody>
          <a:bodyPr wrap="square" rtlCol="0">
            <a:spAutoFit/>
          </a:bodyPr>
          <a:lstStyle/>
          <a:p>
            <a:r>
              <a:rPr lang="de-DE" b="1" dirty="0" err="1" smtClean="0"/>
              <a:t>Red</a:t>
            </a:r>
            <a:r>
              <a:rPr lang="de-DE" b="1" dirty="0" smtClean="0"/>
              <a:t> </a:t>
            </a:r>
            <a:r>
              <a:rPr lang="de-DE" b="1" dirty="0" err="1" smtClean="0"/>
              <a:t>column</a:t>
            </a:r>
            <a:r>
              <a:rPr lang="de-DE" b="1" dirty="0" smtClean="0"/>
              <a:t> </a:t>
            </a:r>
            <a:r>
              <a:rPr lang="de-DE" b="1" dirty="0" err="1" smtClean="0"/>
              <a:t>targets</a:t>
            </a:r>
            <a:r>
              <a:rPr lang="de-DE" b="1" dirty="0" smtClean="0"/>
              <a:t> </a:t>
            </a:r>
            <a:r>
              <a:rPr lang="de-DE" b="1" dirty="0" err="1" smtClean="0"/>
              <a:t>mean</a:t>
            </a:r>
            <a:r>
              <a:rPr lang="de-DE" b="1" dirty="0" smtClean="0"/>
              <a:t>: </a:t>
            </a:r>
            <a:r>
              <a:rPr lang="de-DE" b="1" dirty="0" err="1" smtClean="0"/>
              <a:t>much</a:t>
            </a:r>
            <a:r>
              <a:rPr lang="de-DE" b="1" dirty="0" smtClean="0"/>
              <a:t> </a:t>
            </a:r>
            <a:r>
              <a:rPr lang="de-DE" b="1" dirty="0" err="1" smtClean="0"/>
              <a:t>more</a:t>
            </a:r>
            <a:r>
              <a:rPr lang="de-DE" b="1" dirty="0" smtClean="0"/>
              <a:t>  </a:t>
            </a:r>
            <a:r>
              <a:rPr lang="de-DE" b="1" dirty="0" err="1" smtClean="0"/>
              <a:t>action</a:t>
            </a:r>
            <a:r>
              <a:rPr lang="de-DE" b="1" dirty="0" smtClean="0"/>
              <a:t> </a:t>
            </a:r>
            <a:r>
              <a:rPr lang="de-DE" b="1" dirty="0" err="1" smtClean="0"/>
              <a:t>is</a:t>
            </a:r>
            <a:r>
              <a:rPr lang="de-DE" b="1" dirty="0" smtClean="0"/>
              <a:t> </a:t>
            </a:r>
            <a:r>
              <a:rPr lang="de-DE" b="1" dirty="0" err="1" smtClean="0"/>
              <a:t>needed</a:t>
            </a:r>
            <a:r>
              <a:rPr lang="de-DE" b="1" dirty="0" smtClean="0"/>
              <a:t> </a:t>
            </a:r>
            <a:r>
              <a:rPr lang="de-DE" b="1" dirty="0" err="1" smtClean="0"/>
              <a:t>very</a:t>
            </a:r>
            <a:r>
              <a:rPr lang="de-DE" b="1" dirty="0" smtClean="0"/>
              <a:t> </a:t>
            </a:r>
            <a:r>
              <a:rPr lang="de-DE" b="1" dirty="0" err="1" smtClean="0"/>
              <a:t>quickly</a:t>
            </a:r>
            <a:r>
              <a:rPr lang="de-DE" b="1" dirty="0" smtClean="0"/>
              <a:t>.  </a:t>
            </a:r>
          </a:p>
          <a:p>
            <a:r>
              <a:rPr lang="de-DE" b="1" dirty="0" smtClean="0">
                <a:sym typeface="Wingdings" pitchFamily="2" charset="2"/>
              </a:rPr>
              <a:t></a:t>
            </a:r>
            <a:r>
              <a:rPr lang="de-DE" b="1" dirty="0" smtClean="0"/>
              <a:t> Trend: Even </a:t>
            </a:r>
            <a:r>
              <a:rPr lang="de-DE" b="1" dirty="0" err="1" smtClean="0"/>
              <a:t>higher</a:t>
            </a:r>
            <a:r>
              <a:rPr lang="de-DE" b="1" dirty="0" smtClean="0"/>
              <a:t> </a:t>
            </a:r>
            <a:r>
              <a:rPr lang="de-DE" b="1" dirty="0" err="1" smtClean="0"/>
              <a:t>support</a:t>
            </a:r>
            <a:r>
              <a:rPr lang="de-DE" b="1" dirty="0" smtClean="0"/>
              <a:t> </a:t>
            </a:r>
            <a:r>
              <a:rPr lang="de-DE" b="1" dirty="0" err="1" smtClean="0"/>
              <a:t>needed</a:t>
            </a:r>
            <a:r>
              <a:rPr lang="de-DE" b="1" dirty="0" smtClean="0"/>
              <a:t>!</a:t>
            </a:r>
            <a:endParaRPr lang="de-DE" b="1" dirty="0"/>
          </a:p>
        </p:txBody>
      </p:sp>
      <p:sp>
        <p:nvSpPr>
          <p:cNvPr id="9" name="Textfeld 8"/>
          <p:cNvSpPr txBox="1"/>
          <p:nvPr/>
        </p:nvSpPr>
        <p:spPr>
          <a:xfrm>
            <a:off x="0" y="188640"/>
            <a:ext cx="9144000" cy="523220"/>
          </a:xfrm>
          <a:prstGeom prst="rect">
            <a:avLst/>
          </a:prstGeom>
          <a:noFill/>
        </p:spPr>
        <p:txBody>
          <a:bodyPr wrap="square" rtlCol="0">
            <a:spAutoFit/>
          </a:bodyPr>
          <a:lstStyle/>
          <a:p>
            <a:pPr algn="ctr"/>
            <a:r>
              <a:rPr lang="de-DE" sz="2800" b="1" dirty="0" smtClean="0">
                <a:solidFill>
                  <a:schemeClr val="bg1"/>
                </a:solidFill>
              </a:rPr>
              <a:t>Financial Context</a:t>
            </a:r>
            <a:endParaRPr lang="de-DE" sz="2800" b="1"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0" y="908720"/>
            <a:ext cx="9144000" cy="646331"/>
          </a:xfrm>
          <a:prstGeom prst="rect">
            <a:avLst/>
          </a:prstGeom>
          <a:noFill/>
        </p:spPr>
        <p:txBody>
          <a:bodyPr wrap="square" rtlCol="0">
            <a:spAutoFit/>
          </a:bodyPr>
          <a:lstStyle/>
          <a:p>
            <a:pPr algn="ctr"/>
            <a:r>
              <a:rPr lang="de-DE" b="1" dirty="0" smtClean="0">
                <a:solidFill>
                  <a:srgbClr val="0070C0"/>
                </a:solidFill>
              </a:rPr>
              <a:t>% </a:t>
            </a:r>
            <a:r>
              <a:rPr lang="de-DE" b="1" dirty="0" err="1" smtClean="0">
                <a:solidFill>
                  <a:srgbClr val="0070C0"/>
                </a:solidFill>
              </a:rPr>
              <a:t>of</a:t>
            </a:r>
            <a:r>
              <a:rPr lang="de-DE" b="1" dirty="0" smtClean="0">
                <a:solidFill>
                  <a:srgbClr val="0070C0"/>
                </a:solidFill>
              </a:rPr>
              <a:t> </a:t>
            </a:r>
            <a:r>
              <a:rPr lang="de-DE" b="1" dirty="0" err="1" smtClean="0">
                <a:solidFill>
                  <a:srgbClr val="0070C0"/>
                </a:solidFill>
              </a:rPr>
              <a:t>renewable</a:t>
            </a:r>
            <a:r>
              <a:rPr lang="de-DE" b="1" dirty="0" smtClean="0">
                <a:solidFill>
                  <a:srgbClr val="0070C0"/>
                </a:solidFill>
              </a:rPr>
              <a:t> </a:t>
            </a:r>
            <a:r>
              <a:rPr lang="de-DE" b="1" dirty="0" err="1" smtClean="0">
                <a:solidFill>
                  <a:srgbClr val="0070C0"/>
                </a:solidFill>
              </a:rPr>
              <a:t>electricity</a:t>
            </a:r>
            <a:r>
              <a:rPr lang="de-DE" b="1" dirty="0" smtClean="0">
                <a:solidFill>
                  <a:srgbClr val="0070C0"/>
                </a:solidFill>
              </a:rPr>
              <a:t> in total </a:t>
            </a:r>
            <a:r>
              <a:rPr lang="de-DE" b="1" dirty="0" err="1" smtClean="0">
                <a:solidFill>
                  <a:srgbClr val="0070C0"/>
                </a:solidFill>
              </a:rPr>
              <a:t>electricity</a:t>
            </a:r>
            <a:r>
              <a:rPr lang="de-DE" b="1" dirty="0" smtClean="0">
                <a:solidFill>
                  <a:srgbClr val="0070C0"/>
                </a:solidFill>
              </a:rPr>
              <a:t> </a:t>
            </a:r>
            <a:r>
              <a:rPr lang="de-DE" b="1" dirty="0" err="1" smtClean="0">
                <a:solidFill>
                  <a:srgbClr val="0070C0"/>
                </a:solidFill>
              </a:rPr>
              <a:t>consumption</a:t>
            </a:r>
            <a:r>
              <a:rPr lang="de-DE" b="1" dirty="0" smtClean="0">
                <a:solidFill>
                  <a:srgbClr val="0070C0"/>
                </a:solidFill>
              </a:rPr>
              <a:t>:</a:t>
            </a:r>
          </a:p>
          <a:p>
            <a:pPr algn="ctr"/>
            <a:r>
              <a:rPr lang="de-DE" b="1" dirty="0" smtClean="0">
                <a:solidFill>
                  <a:srgbClr val="0070C0"/>
                </a:solidFill>
              </a:rPr>
              <a:t>2010 </a:t>
            </a:r>
            <a:r>
              <a:rPr lang="de-DE" b="1" dirty="0" err="1" smtClean="0">
                <a:solidFill>
                  <a:srgbClr val="0070C0"/>
                </a:solidFill>
              </a:rPr>
              <a:t>target</a:t>
            </a:r>
            <a:r>
              <a:rPr lang="de-DE" b="1" dirty="0" smtClean="0">
                <a:solidFill>
                  <a:srgbClr val="0070C0"/>
                </a:solidFill>
              </a:rPr>
              <a:t> (2001/77) vs. </a:t>
            </a:r>
            <a:r>
              <a:rPr lang="de-DE" b="1" dirty="0" err="1" smtClean="0">
                <a:solidFill>
                  <a:srgbClr val="0070C0"/>
                </a:solidFill>
              </a:rPr>
              <a:t>expectation</a:t>
            </a:r>
            <a:r>
              <a:rPr lang="de-DE" b="1" dirty="0" smtClean="0">
                <a:solidFill>
                  <a:srgbClr val="0070C0"/>
                </a:solidFill>
              </a:rPr>
              <a:t> (</a:t>
            </a:r>
            <a:r>
              <a:rPr lang="de-DE" b="1" dirty="0" err="1" smtClean="0">
                <a:solidFill>
                  <a:srgbClr val="0070C0"/>
                </a:solidFill>
              </a:rPr>
              <a:t>acc</a:t>
            </a:r>
            <a:r>
              <a:rPr lang="de-DE" b="1" dirty="0" smtClean="0">
                <a:solidFill>
                  <a:srgbClr val="0070C0"/>
                </a:solidFill>
              </a:rPr>
              <a:t>. </a:t>
            </a:r>
            <a:r>
              <a:rPr lang="de-DE" b="1" dirty="0" err="1" smtClean="0">
                <a:solidFill>
                  <a:srgbClr val="0070C0"/>
                </a:solidFill>
              </a:rPr>
              <a:t>to</a:t>
            </a:r>
            <a:r>
              <a:rPr lang="de-DE" b="1" dirty="0" smtClean="0">
                <a:solidFill>
                  <a:srgbClr val="0070C0"/>
                </a:solidFill>
              </a:rPr>
              <a:t> NREAP)</a:t>
            </a:r>
            <a:endParaRPr lang="de-DE" b="1" dirty="0">
              <a:solidFill>
                <a:srgbClr val="0070C0"/>
              </a:solidFill>
            </a:endParaRPr>
          </a:p>
        </p:txBody>
      </p:sp>
      <p:sp>
        <p:nvSpPr>
          <p:cNvPr id="7" name="Textfeld 6"/>
          <p:cNvSpPr txBox="1"/>
          <p:nvPr/>
        </p:nvSpPr>
        <p:spPr>
          <a:xfrm>
            <a:off x="539552" y="6381328"/>
            <a:ext cx="3312368" cy="338554"/>
          </a:xfrm>
          <a:prstGeom prst="rect">
            <a:avLst/>
          </a:prstGeom>
          <a:noFill/>
        </p:spPr>
        <p:txBody>
          <a:bodyPr wrap="square" rtlCol="0">
            <a:spAutoFit/>
          </a:bodyPr>
          <a:lstStyle/>
          <a:p>
            <a:r>
              <a:rPr lang="de-DE" sz="800" b="1" dirty="0" smtClean="0">
                <a:solidFill>
                  <a:schemeClr val="bg2"/>
                </a:solidFill>
              </a:rPr>
              <a:t>Source: EUROSTAT/</a:t>
            </a:r>
            <a:r>
              <a:rPr lang="de-DE" sz="800" b="1" dirty="0" err="1" smtClean="0">
                <a:solidFill>
                  <a:schemeClr val="bg2"/>
                </a:solidFill>
              </a:rPr>
              <a:t>energy</a:t>
            </a:r>
            <a:r>
              <a:rPr lang="de-DE" sz="800" b="1" dirty="0" smtClean="0">
                <a:solidFill>
                  <a:schemeClr val="bg2"/>
                </a:solidFill>
              </a:rPr>
              <a:t>/</a:t>
            </a:r>
            <a:r>
              <a:rPr lang="de-DE" sz="800" b="1" dirty="0" err="1" smtClean="0">
                <a:solidFill>
                  <a:schemeClr val="bg2"/>
                </a:solidFill>
              </a:rPr>
              <a:t>data</a:t>
            </a:r>
            <a:endParaRPr lang="de-DE" sz="800" b="1" dirty="0" smtClean="0">
              <a:solidFill>
                <a:schemeClr val="bg2"/>
              </a:solidFill>
            </a:endParaRPr>
          </a:p>
          <a:p>
            <a:r>
              <a:rPr lang="de-DE" sz="800" b="1" dirty="0" smtClean="0">
                <a:solidFill>
                  <a:schemeClr val="bg2"/>
                </a:solidFill>
              </a:rPr>
              <a:t>NREAP: National </a:t>
            </a:r>
            <a:r>
              <a:rPr lang="de-DE" sz="800" b="1" dirty="0" err="1" smtClean="0">
                <a:solidFill>
                  <a:schemeClr val="bg2"/>
                </a:solidFill>
              </a:rPr>
              <a:t>Renewable</a:t>
            </a:r>
            <a:r>
              <a:rPr lang="de-DE" sz="800" b="1" dirty="0" smtClean="0">
                <a:solidFill>
                  <a:schemeClr val="bg2"/>
                </a:solidFill>
              </a:rPr>
              <a:t> Energy Action Plan</a:t>
            </a:r>
            <a:endParaRPr lang="de-DE" sz="800" b="1" dirty="0">
              <a:solidFill>
                <a:schemeClr val="bg2"/>
              </a:solidFill>
            </a:endParaRPr>
          </a:p>
        </p:txBody>
      </p:sp>
      <p:graphicFrame>
        <p:nvGraphicFramePr>
          <p:cNvPr id="8" name="Diagramm 7"/>
          <p:cNvGraphicFramePr>
            <a:graphicFrameLocks noGrp="1"/>
          </p:cNvGraphicFramePr>
          <p:nvPr/>
        </p:nvGraphicFramePr>
        <p:xfrm>
          <a:off x="-78213" y="1484784"/>
          <a:ext cx="9222213" cy="4752528"/>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feld 8"/>
          <p:cNvSpPr txBox="1"/>
          <p:nvPr/>
        </p:nvSpPr>
        <p:spPr>
          <a:xfrm>
            <a:off x="539552" y="5877272"/>
            <a:ext cx="6506909" cy="369332"/>
          </a:xfrm>
          <a:prstGeom prst="rect">
            <a:avLst/>
          </a:prstGeom>
          <a:solidFill>
            <a:schemeClr val="accent1"/>
          </a:solidFill>
        </p:spPr>
        <p:txBody>
          <a:bodyPr wrap="none" rtlCol="0">
            <a:spAutoFit/>
          </a:bodyPr>
          <a:lstStyle/>
          <a:p>
            <a:r>
              <a:rPr lang="de-DE" b="1" dirty="0" err="1" smtClean="0"/>
              <a:t>Already</a:t>
            </a:r>
            <a:r>
              <a:rPr lang="de-DE" b="1" dirty="0" smtClean="0"/>
              <a:t> 2010: </a:t>
            </a:r>
            <a:r>
              <a:rPr lang="de-DE" b="1" dirty="0" err="1" smtClean="0"/>
              <a:t>Expectations</a:t>
            </a:r>
            <a:r>
              <a:rPr lang="de-DE" b="1" dirty="0" smtClean="0"/>
              <a:t> not </a:t>
            </a:r>
            <a:r>
              <a:rPr lang="de-DE" b="1" dirty="0" err="1" smtClean="0"/>
              <a:t>met</a:t>
            </a:r>
            <a:r>
              <a:rPr lang="de-DE" b="1" dirty="0" smtClean="0"/>
              <a:t> </a:t>
            </a:r>
            <a:r>
              <a:rPr lang="de-DE" b="1" dirty="0" err="1" smtClean="0"/>
              <a:t>despite</a:t>
            </a:r>
            <a:r>
              <a:rPr lang="de-DE" b="1" dirty="0" smtClean="0"/>
              <a:t> </a:t>
            </a:r>
            <a:r>
              <a:rPr lang="de-DE" b="1" dirty="0" err="1" smtClean="0"/>
              <a:t>high</a:t>
            </a:r>
            <a:r>
              <a:rPr lang="de-DE" b="1" dirty="0" smtClean="0"/>
              <a:t> </a:t>
            </a:r>
            <a:r>
              <a:rPr lang="de-DE" b="1" dirty="0" err="1" smtClean="0"/>
              <a:t>support</a:t>
            </a:r>
            <a:r>
              <a:rPr lang="de-DE" b="1" dirty="0" smtClean="0"/>
              <a:t>!</a:t>
            </a:r>
            <a:endParaRPr lang="de-DE" b="1" dirty="0"/>
          </a:p>
        </p:txBody>
      </p:sp>
      <p:sp>
        <p:nvSpPr>
          <p:cNvPr id="10" name="Textfeld 9"/>
          <p:cNvSpPr txBox="1"/>
          <p:nvPr/>
        </p:nvSpPr>
        <p:spPr>
          <a:xfrm>
            <a:off x="0" y="188640"/>
            <a:ext cx="9144000" cy="523220"/>
          </a:xfrm>
          <a:prstGeom prst="rect">
            <a:avLst/>
          </a:prstGeom>
          <a:noFill/>
        </p:spPr>
        <p:txBody>
          <a:bodyPr wrap="square" rtlCol="0">
            <a:spAutoFit/>
          </a:bodyPr>
          <a:lstStyle/>
          <a:p>
            <a:pPr algn="ctr"/>
            <a:r>
              <a:rPr lang="de-DE" sz="2800" b="1" dirty="0" smtClean="0">
                <a:solidFill>
                  <a:schemeClr val="bg1"/>
                </a:solidFill>
              </a:rPr>
              <a:t>Financial Context</a:t>
            </a:r>
            <a:endParaRPr lang="de-DE" sz="2800" b="1" dirty="0">
              <a:solidFill>
                <a:schemeClr val="bg1"/>
              </a:solidFill>
            </a:endParaRP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Presentation master - neu April 2010">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master - neu April 2010</Template>
  <TotalTime>15</TotalTime>
  <Words>1385</Words>
  <Application>Microsoft Office PowerPoint</Application>
  <PresentationFormat>Affichage à l'écran (4:3)</PresentationFormat>
  <Paragraphs>205</Paragraphs>
  <Slides>16</Slides>
  <Notes>16</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Presentation master - neu April 2010</vt:lpstr>
      <vt:lpstr>Présentation PowerPoint</vt:lpstr>
      <vt:lpstr>Présentation PowerPoint</vt:lpstr>
      <vt:lpstr>Political Context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EU Support Scheme: IFIEC Principles</vt:lpstr>
      <vt:lpstr>IFIEC Conclusions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c.bergholz</dc:creator>
  <cp:lastModifiedBy>Roger Goffin</cp:lastModifiedBy>
  <cp:revision>199</cp:revision>
  <dcterms:created xsi:type="dcterms:W3CDTF">2011-11-02T12:43:19Z</dcterms:created>
  <dcterms:modified xsi:type="dcterms:W3CDTF">2011-11-23T16:30:14Z</dcterms:modified>
</cp:coreProperties>
</file>