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6" r:id="rId2"/>
    <p:sldId id="282" r:id="rId3"/>
    <p:sldId id="333" r:id="rId4"/>
    <p:sldId id="348" r:id="rId5"/>
    <p:sldId id="329" r:id="rId6"/>
    <p:sldId id="349" r:id="rId7"/>
    <p:sldId id="342" r:id="rId8"/>
    <p:sldId id="344" r:id="rId9"/>
    <p:sldId id="345" r:id="rId10"/>
    <p:sldId id="346" r:id="rId11"/>
    <p:sldId id="347" r:id="rId12"/>
  </p:sldIdLst>
  <p:sldSz cx="9144000" cy="6858000" type="screen4x3"/>
  <p:notesSz cx="9866313" cy="673576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ernand" initials="" lastIdx="3" clrIdx="0"/>
  <p:cmAuthor id="1" name="l.recknagel" initials="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7030A0"/>
    <a:srgbClr val="008000"/>
    <a:srgbClr val="000000"/>
    <a:srgbClr val="008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660"/>
  </p:normalViewPr>
  <p:slideViewPr>
    <p:cSldViewPr>
      <p:cViewPr>
        <p:scale>
          <a:sx n="46" d="100"/>
          <a:sy n="46" d="100"/>
        </p:scale>
        <p:origin x="-1134" y="0"/>
      </p:cViewPr>
      <p:guideLst>
        <p:guide orient="horz" pos="216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11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5402" cy="336788"/>
          </a:xfrm>
          <a:prstGeom prst="rect">
            <a:avLst/>
          </a:prstGeom>
        </p:spPr>
        <p:txBody>
          <a:bodyPr vert="horz" lIns="90901" tIns="45450" rIns="90901" bIns="45450" rtlCol="0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589330" y="1"/>
            <a:ext cx="4275402" cy="336788"/>
          </a:xfrm>
          <a:prstGeom prst="rect">
            <a:avLst/>
          </a:prstGeom>
        </p:spPr>
        <p:txBody>
          <a:bodyPr vert="horz" lIns="90901" tIns="45450" rIns="90901" bIns="45450" rtlCol="0"/>
          <a:lstStyle>
            <a:lvl1pPr algn="r">
              <a:defRPr sz="1200" smtClean="0"/>
            </a:lvl1pPr>
          </a:lstStyle>
          <a:p>
            <a:pPr>
              <a:defRPr/>
            </a:pPr>
            <a:fld id="{060D3F3C-0CE4-4660-AE51-660EE10080FF}" type="datetimeFigureOut">
              <a:rPr lang="nl-NL"/>
              <a:pPr>
                <a:defRPr/>
              </a:pPr>
              <a:t>25-6-2012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397402"/>
            <a:ext cx="4275402" cy="336788"/>
          </a:xfrm>
          <a:prstGeom prst="rect">
            <a:avLst/>
          </a:prstGeom>
        </p:spPr>
        <p:txBody>
          <a:bodyPr vert="horz" lIns="90901" tIns="45450" rIns="90901" bIns="4545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589330" y="6397402"/>
            <a:ext cx="4275402" cy="336788"/>
          </a:xfrm>
          <a:prstGeom prst="rect">
            <a:avLst/>
          </a:prstGeom>
        </p:spPr>
        <p:txBody>
          <a:bodyPr vert="horz" lIns="90901" tIns="45450" rIns="90901" bIns="4545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44DA8FA9-579F-4497-A880-901FDFDF66AB}" type="slidenum">
              <a:rPr lang="nl-NL"/>
              <a:pPr>
                <a:defRPr/>
              </a:pPr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25804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01" tIns="45450" rIns="90901" bIns="4545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9330" y="1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01" tIns="45450" rIns="90901" bIns="4545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4825"/>
            <a:ext cx="3367087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9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01" tIns="45450" rIns="90901" bIns="45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402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01" tIns="45450" rIns="90901" bIns="4545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9330" y="6397402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01" tIns="45450" rIns="90901" bIns="4545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7798346-C7AE-4505-9AF2-1C60EFED13B2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384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CBA812-35B5-417C-8279-C7547DF54D3A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594725" y="6453188"/>
            <a:ext cx="549275" cy="4048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02FD4-9ABB-460F-B78C-D4720785BBCA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BB8A8-5860-4884-9BDF-21E0F267BCE4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80100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801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56B87-7571-4D19-ADBB-2C600D85DC29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1C3BB-613D-4AA7-B006-435153977F92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F38F9-2C80-4DF4-BD2D-1ACA7CBA274C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68313" y="16287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59313" y="16287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60866-D58C-434E-A70A-0B9A6EEA8A9F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BA3B8-5112-437D-BF18-03DAA4071E10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2C1EF-F265-4308-A6BF-3C8D4BD330DC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12759-6CED-427B-B0F0-0E919095950B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513E3-E235-4612-BD1F-A81726D7659C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5A0F1-B5BE-4793-83E8-26A310E03D53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2877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94725" y="6453187"/>
            <a:ext cx="549275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F7DF835D-0FBF-4953-9495-99DCE6EB0703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  <p:pic>
        <p:nvPicPr>
          <p:cNvPr id="1028" name="Picture 7" descr="IFIEC no name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19925" y="6226175"/>
            <a:ext cx="17272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hteck 7"/>
          <p:cNvSpPr/>
          <p:nvPr userDrawn="1"/>
        </p:nvSpPr>
        <p:spPr>
          <a:xfrm>
            <a:off x="0" y="0"/>
            <a:ext cx="9144000" cy="928688"/>
          </a:xfrm>
          <a:prstGeom prst="rect">
            <a:avLst/>
          </a:prstGeom>
          <a:gradFill>
            <a:gsLst>
              <a:gs pos="0">
                <a:srgbClr val="0070C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4212" y="2635250"/>
            <a:ext cx="8136259" cy="3674070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>
                <a:solidFill>
                  <a:srgbClr val="000066"/>
                </a:solidFill>
              </a:rPr>
              <a:t>IFIEC Energy Forum</a:t>
            </a:r>
            <a:r>
              <a:rPr lang="en-US" sz="4000" b="1" dirty="0" smtClean="0">
                <a:solidFill>
                  <a:srgbClr val="000066"/>
                </a:solidFill>
              </a:rPr>
              <a:t/>
            </a:r>
            <a:br>
              <a:rPr lang="en-US" sz="4000" b="1" dirty="0" smtClean="0">
                <a:solidFill>
                  <a:srgbClr val="000066"/>
                </a:solidFill>
              </a:rPr>
            </a:br>
            <a:r>
              <a:rPr lang="en-GB" sz="2800" b="1" dirty="0" smtClean="0">
                <a:solidFill>
                  <a:schemeClr val="accent6"/>
                </a:solidFill>
              </a:rPr>
              <a:t> </a:t>
            </a:r>
            <a:r>
              <a:rPr lang="en-US" sz="2400" b="1" dirty="0" smtClean="0">
                <a:solidFill>
                  <a:schemeClr val="accent6"/>
                </a:solidFill>
              </a:rPr>
              <a:t>How to adjust the EU Climate and Energy Policies in light of the financial crisis? –  An enhanced EU ETS</a:t>
            </a:r>
            <a:r>
              <a:rPr lang="en-US" sz="2200" b="1" dirty="0" smtClean="0">
                <a:solidFill>
                  <a:srgbClr val="000066"/>
                </a:solidFill>
              </a:rPr>
              <a:t/>
            </a:r>
            <a:br>
              <a:rPr lang="en-US" sz="2200" b="1" dirty="0" smtClean="0">
                <a:solidFill>
                  <a:srgbClr val="000066"/>
                </a:solidFill>
              </a:rPr>
            </a:br>
            <a:r>
              <a:rPr lang="en-US" sz="2200" b="1" dirty="0" smtClean="0">
                <a:solidFill>
                  <a:srgbClr val="000066"/>
                </a:solidFill>
              </a:rPr>
              <a:t/>
            </a:r>
            <a:br>
              <a:rPr lang="en-US" sz="2200" b="1" dirty="0" smtClean="0">
                <a:solidFill>
                  <a:srgbClr val="000066"/>
                </a:solidFill>
              </a:rPr>
            </a:br>
            <a:r>
              <a:rPr lang="en-US" sz="2200" b="1" dirty="0" smtClean="0">
                <a:solidFill>
                  <a:srgbClr val="000066"/>
                </a:solidFill>
              </a:rPr>
              <a:t>19 June 2012</a:t>
            </a:r>
            <a:br>
              <a:rPr lang="en-US" sz="2200" b="1" dirty="0" smtClean="0">
                <a:solidFill>
                  <a:srgbClr val="000066"/>
                </a:solidFill>
              </a:rPr>
            </a:br>
            <a:r>
              <a:rPr lang="en-US" sz="2200" b="1" dirty="0" smtClean="0">
                <a:solidFill>
                  <a:srgbClr val="000066"/>
                </a:solidFill>
              </a:rPr>
              <a:t/>
            </a:r>
            <a:br>
              <a:rPr lang="en-US" sz="2200" b="1" dirty="0" smtClean="0">
                <a:solidFill>
                  <a:srgbClr val="000066"/>
                </a:solidFill>
              </a:rPr>
            </a:br>
            <a:r>
              <a:rPr lang="en-US" sz="2200" b="1" dirty="0" smtClean="0">
                <a:solidFill>
                  <a:srgbClr val="000066"/>
                </a:solidFill>
              </a:rPr>
              <a:t>Annette Loske</a:t>
            </a:r>
            <a:br>
              <a:rPr lang="en-US" sz="2200" b="1" dirty="0" smtClean="0">
                <a:solidFill>
                  <a:srgbClr val="000066"/>
                </a:solidFill>
              </a:rPr>
            </a:br>
            <a:r>
              <a:rPr lang="en-US" sz="2200" b="1" dirty="0" smtClean="0">
                <a:solidFill>
                  <a:srgbClr val="000066"/>
                </a:solidFill>
              </a:rPr>
              <a:t>Chairwoman WP Climate and Efficiency</a:t>
            </a:r>
            <a:br>
              <a:rPr lang="en-US" sz="2200" b="1" dirty="0" smtClean="0">
                <a:solidFill>
                  <a:srgbClr val="000066"/>
                </a:solidFill>
              </a:rPr>
            </a:br>
            <a:r>
              <a:rPr lang="en-US" sz="2200" b="1" dirty="0" smtClean="0">
                <a:solidFill>
                  <a:srgbClr val="000066"/>
                </a:solidFill>
              </a:rPr>
              <a:t>Managing Director German Federation of Industrial Energy Consumers (VIK)</a:t>
            </a:r>
            <a:r>
              <a:rPr lang="en-US" sz="2200" b="1" dirty="0" smtClean="0">
                <a:solidFill>
                  <a:srgbClr val="00B0F0"/>
                </a:solidFill>
              </a:rPr>
              <a:t/>
            </a:r>
            <a:br>
              <a:rPr lang="en-US" sz="2200" b="1" dirty="0" smtClean="0">
                <a:solidFill>
                  <a:srgbClr val="00B0F0"/>
                </a:solidFill>
              </a:rPr>
            </a:br>
            <a:endParaRPr lang="fr-FR" sz="1800" dirty="0" smtClean="0">
              <a:solidFill>
                <a:srgbClr val="00B0F0"/>
              </a:solidFill>
            </a:endParaRPr>
          </a:p>
        </p:txBody>
      </p:sp>
      <p:sp>
        <p:nvSpPr>
          <p:cNvPr id="15362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32F4672-E2C3-404E-AC85-61C5789BC7C7}" type="slidenum">
              <a:rPr lang="en-GB" smtClean="0"/>
              <a:pPr/>
              <a:t>1</a:t>
            </a:fld>
            <a:endParaRPr lang="en-GB" smtClean="0"/>
          </a:p>
        </p:txBody>
      </p:sp>
      <p:pic>
        <p:nvPicPr>
          <p:cNvPr id="1536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8538" y="981075"/>
            <a:ext cx="4392612" cy="1812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Grp="1" noChangeArrowheads="1"/>
          </p:cNvSpPr>
          <p:nvPr>
            <p:ph idx="1"/>
          </p:nvPr>
        </p:nvSpPr>
        <p:spPr>
          <a:xfrm>
            <a:off x="250824" y="909638"/>
            <a:ext cx="8893175" cy="5471690"/>
          </a:xfrm>
        </p:spPr>
        <p:txBody>
          <a:bodyPr/>
          <a:lstStyle/>
          <a:p>
            <a:pPr marL="457200" indent="-457200" eaLnBrk="1" hangingPunct="1">
              <a:spcBef>
                <a:spcPts val="600"/>
              </a:spcBef>
              <a:spcAft>
                <a:spcPts val="1200"/>
              </a:spcAft>
              <a:buFont typeface="+mj-lt"/>
              <a:buAutoNum type="arabicPeriod" startAt="6"/>
              <a:defRPr/>
            </a:pPr>
            <a:r>
              <a:rPr lang="en-GB" sz="2200" b="1" dirty="0" smtClean="0">
                <a:solidFill>
                  <a:srgbClr val="000066"/>
                </a:solidFill>
                <a:latin typeface="+mj-lt"/>
              </a:rPr>
              <a:t>Linear factor for new entrants and heat users from cogeneration plants being electricity generators to be abandoned</a:t>
            </a:r>
          </a:p>
          <a:p>
            <a:pPr marL="722313" indent="-279400" eaLnBrk="1" hangingPunct="1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GB" sz="2200" b="1" dirty="0" smtClean="0">
                <a:solidFill>
                  <a:srgbClr val="000066"/>
                </a:solidFill>
                <a:latin typeface="+mj-lt"/>
              </a:rPr>
              <a:t>For the sake of equal treatment for all industry incumbents and new entrants</a:t>
            </a:r>
          </a:p>
          <a:p>
            <a:pPr marL="857250" lvl="1" indent="-457200" eaLnBrk="1" hangingPunct="1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en-GB" sz="1800" b="1" dirty="0" smtClean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1843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594725" y="6453188"/>
            <a:ext cx="549275" cy="404812"/>
          </a:xfrm>
          <a:noFill/>
        </p:spPr>
        <p:txBody>
          <a:bodyPr/>
          <a:lstStyle/>
          <a:p>
            <a:fld id="{0E8CBA80-D749-47FB-BD80-33AAF634E552}" type="slidenum">
              <a:rPr lang="en-GB" smtClean="0"/>
              <a:pPr/>
              <a:t>10</a:t>
            </a:fld>
            <a:endParaRPr lang="en-GB" dirty="0" smtClean="0"/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 bwMode="auto">
          <a:xfrm>
            <a:off x="179388" y="204788"/>
            <a:ext cx="9001125" cy="6318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2800" b="1" kern="0" dirty="0" smtClean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6 steps to a blueprint</a:t>
            </a:r>
            <a:endParaRPr lang="en-GB" sz="2800" b="1" kern="0" dirty="0">
              <a:solidFill>
                <a:srgbClr val="000066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594725" y="6453188"/>
            <a:ext cx="549275" cy="404812"/>
          </a:xfrm>
          <a:noFill/>
        </p:spPr>
        <p:txBody>
          <a:bodyPr/>
          <a:lstStyle/>
          <a:p>
            <a:fld id="{0E8CBA80-D749-47FB-BD80-33AAF634E552}" type="slidenum">
              <a:rPr lang="en-GB" smtClean="0"/>
              <a:pPr/>
              <a:t>11</a:t>
            </a:fld>
            <a:endParaRPr lang="en-GB" smtClean="0"/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 bwMode="auto">
          <a:xfrm>
            <a:off x="179388" y="204788"/>
            <a:ext cx="9001125" cy="6318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GB" sz="2800" b="1" kern="0" smtClean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Conclusions</a:t>
            </a:r>
            <a:endParaRPr lang="en-GB" sz="2800" b="1" kern="0">
              <a:solidFill>
                <a:srgbClr val="000066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467544" y="3947572"/>
            <a:ext cx="8352928" cy="1569660"/>
          </a:xfrm>
          <a:prstGeom prst="rect">
            <a:avLst/>
          </a:prstGeom>
          <a:solidFill>
            <a:schemeClr val="accent1"/>
          </a:solidFill>
          <a:ln cmpd="thinThick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smtClean="0">
                <a:solidFill>
                  <a:srgbClr val="000066"/>
                </a:solidFill>
              </a:rPr>
              <a:t>Let‘s build an ETS that is more robust, predictable, effective and recession-proof =  the driver for carbon reductions in a world of economic growth and innovation!</a:t>
            </a:r>
            <a:endParaRPr lang="en-GB" sz="2400" b="1">
              <a:solidFill>
                <a:srgbClr val="000066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467544" y="1643316"/>
            <a:ext cx="8352928" cy="1569660"/>
          </a:xfrm>
          <a:prstGeom prst="rect">
            <a:avLst/>
          </a:prstGeom>
          <a:solidFill>
            <a:schemeClr val="accent1"/>
          </a:solidFill>
          <a:ln cmpd="thinThick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000066"/>
                </a:solidFill>
              </a:rPr>
              <a:t>Vitally important to have global ETS by around 2020. </a:t>
            </a:r>
          </a:p>
          <a:p>
            <a:r>
              <a:rPr lang="en-GB" sz="2400" b="1" dirty="0" smtClean="0">
                <a:solidFill>
                  <a:srgbClr val="000066"/>
                </a:solidFill>
              </a:rPr>
              <a:t>In absence of realistic perspective  for effective global agreement by 2020, the principle of the EU cap must be revisited before 2020. </a:t>
            </a:r>
            <a:endParaRPr lang="en-GB" sz="2400" b="1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Grp="1" noChangeArrowheads="1"/>
          </p:cNvSpPr>
          <p:nvPr>
            <p:ph idx="1"/>
          </p:nvPr>
        </p:nvSpPr>
        <p:spPr>
          <a:xfrm>
            <a:off x="250824" y="1412776"/>
            <a:ext cx="8893175" cy="4968552"/>
          </a:xfrm>
        </p:spPr>
        <p:txBody>
          <a:bodyPr/>
          <a:lstStyle/>
          <a:p>
            <a:pPr marL="354013" indent="-354013" eaLnBrk="1" hangingPunct="1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200" b="1" dirty="0" smtClean="0">
                <a:solidFill>
                  <a:srgbClr val="000066"/>
                </a:solidFill>
              </a:rPr>
              <a:t>ETS – a system under criticism</a:t>
            </a:r>
          </a:p>
          <a:p>
            <a:pPr marL="354013" indent="-354013" eaLnBrk="1" hangingPunct="1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200" b="1" dirty="0" smtClean="0">
                <a:solidFill>
                  <a:srgbClr val="000066"/>
                </a:solidFill>
              </a:rPr>
              <a:t>ETS – a system that we still favor</a:t>
            </a:r>
          </a:p>
          <a:p>
            <a:pPr marL="354013" indent="-354013" eaLnBrk="1" hangingPunct="1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200" b="1" u="sng" dirty="0" smtClean="0">
                <a:solidFill>
                  <a:srgbClr val="000066"/>
                </a:solidFill>
              </a:rPr>
              <a:t>It works! </a:t>
            </a:r>
            <a:r>
              <a:rPr lang="en-US" sz="2200" b="1" dirty="0" smtClean="0">
                <a:solidFill>
                  <a:srgbClr val="000066"/>
                </a:solidFill>
              </a:rPr>
              <a:t>– will deliver the fixed emissions cap in the EU</a:t>
            </a:r>
          </a:p>
          <a:p>
            <a:pPr marL="354013" indent="-354013" eaLnBrk="1" hangingPunct="1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200" b="1" dirty="0" smtClean="0">
                <a:solidFill>
                  <a:srgbClr val="000066"/>
                </a:solidFill>
              </a:rPr>
              <a:t>Overhanging allowances – two sides of one coin:</a:t>
            </a:r>
          </a:p>
          <a:p>
            <a:pPr marL="754063" lvl="1" indent="-354013" eaLnBrk="1" hangingPunct="1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200" b="1" dirty="0" smtClean="0">
                <a:solidFill>
                  <a:srgbClr val="000066"/>
                </a:solidFill>
              </a:rPr>
              <a:t>Bad news </a:t>
            </a:r>
          </a:p>
          <a:p>
            <a:pPr marL="754063" lvl="1" indent="-354013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en-US" sz="2200" b="1" dirty="0" smtClean="0">
                <a:solidFill>
                  <a:srgbClr val="000066"/>
                </a:solidFill>
              </a:rPr>
              <a:t>	– a system design with several flaws in it</a:t>
            </a:r>
          </a:p>
          <a:p>
            <a:pPr marL="754063" lvl="1" indent="-354013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en-US" sz="2200" b="1" dirty="0" smtClean="0">
                <a:solidFill>
                  <a:srgbClr val="000066"/>
                </a:solidFill>
              </a:rPr>
              <a:t>	– it needs a reform (quite simple changes to adjust)</a:t>
            </a:r>
          </a:p>
          <a:p>
            <a:pPr marL="754063" lvl="1" indent="-354013" eaLnBrk="1" hangingPunct="1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200" b="1" dirty="0" smtClean="0">
                <a:solidFill>
                  <a:srgbClr val="000066"/>
                </a:solidFill>
              </a:rPr>
              <a:t>Good news </a:t>
            </a:r>
          </a:p>
          <a:p>
            <a:pPr marL="1154113" lvl="2" indent="-354013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en-US" sz="2200" b="1" dirty="0" smtClean="0">
                <a:solidFill>
                  <a:srgbClr val="000066"/>
                </a:solidFill>
              </a:rPr>
              <a:t>– Lower emissions than planned </a:t>
            </a:r>
          </a:p>
          <a:p>
            <a:pPr marL="1154113" lvl="2" indent="-354013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en-US" sz="2200" b="1" dirty="0" smtClean="0">
                <a:solidFill>
                  <a:srgbClr val="000066"/>
                </a:solidFill>
              </a:rPr>
              <a:t>–  functioning carbon reduction at low costs</a:t>
            </a:r>
          </a:p>
        </p:txBody>
      </p:sp>
      <p:sp>
        <p:nvSpPr>
          <p:cNvPr id="17410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594725" y="6453188"/>
            <a:ext cx="549275" cy="404812"/>
          </a:xfrm>
          <a:noFill/>
        </p:spPr>
        <p:txBody>
          <a:bodyPr/>
          <a:lstStyle/>
          <a:p>
            <a:fld id="{C4371214-4435-4B40-9F71-CD49A07DBD10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 bwMode="auto">
          <a:xfrm>
            <a:off x="179388" y="204788"/>
            <a:ext cx="9001125" cy="6318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2800" b="1" kern="0" dirty="0" smtClean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ETS balance </a:t>
            </a:r>
            <a:endParaRPr lang="en-US" sz="2800" b="1" kern="0" dirty="0">
              <a:solidFill>
                <a:srgbClr val="000066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Grp="1" noChangeArrowheads="1"/>
          </p:cNvSpPr>
          <p:nvPr>
            <p:ph idx="1"/>
          </p:nvPr>
        </p:nvSpPr>
        <p:spPr>
          <a:xfrm>
            <a:off x="250825" y="909638"/>
            <a:ext cx="8643938" cy="5471690"/>
          </a:xfrm>
        </p:spPr>
        <p:txBody>
          <a:bodyPr/>
          <a:lstStyle/>
          <a:p>
            <a:pPr marL="354013" indent="-354013"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200" b="1" dirty="0" smtClean="0">
                <a:solidFill>
                  <a:srgbClr val="000066"/>
                </a:solidFill>
                <a:latin typeface="+mj-lt"/>
              </a:rPr>
              <a:t>ETS is a door-opener to a </a:t>
            </a:r>
            <a:r>
              <a:rPr lang="en-US" sz="2200" b="1" u="sng" dirty="0" smtClean="0">
                <a:solidFill>
                  <a:srgbClr val="000066"/>
                </a:solidFill>
                <a:latin typeface="+mj-lt"/>
              </a:rPr>
              <a:t>global </a:t>
            </a:r>
            <a:r>
              <a:rPr lang="en-US" sz="2200" b="1" dirty="0" smtClean="0">
                <a:solidFill>
                  <a:srgbClr val="000066"/>
                </a:solidFill>
                <a:latin typeface="+mj-lt"/>
              </a:rPr>
              <a:t>climate change policy approach</a:t>
            </a:r>
          </a:p>
          <a:p>
            <a:pPr marL="354013" indent="-354013"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200" b="1" dirty="0" smtClean="0">
                <a:solidFill>
                  <a:srgbClr val="000066"/>
                </a:solidFill>
                <a:latin typeface="+mj-lt"/>
              </a:rPr>
              <a:t>Could safeguard level playing field</a:t>
            </a:r>
          </a:p>
          <a:p>
            <a:pPr marL="354013" indent="-354013"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200" b="1" u="sng" dirty="0" smtClean="0">
                <a:solidFill>
                  <a:srgbClr val="000066"/>
                </a:solidFill>
                <a:latin typeface="+mj-lt"/>
              </a:rPr>
              <a:t>A precondition </a:t>
            </a:r>
            <a:r>
              <a:rPr lang="en-US" sz="2200" b="1" dirty="0" smtClean="0">
                <a:solidFill>
                  <a:srgbClr val="000066"/>
                </a:solidFill>
                <a:latin typeface="+mj-lt"/>
              </a:rPr>
              <a:t>for EU industry‘s competitiveness and ability to strengthen EU economy in order to overcome current crisis</a:t>
            </a:r>
          </a:p>
          <a:p>
            <a:pPr marL="354013" indent="-354013"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200" b="1" dirty="0" smtClean="0">
                <a:solidFill>
                  <a:srgbClr val="000066"/>
                </a:solidFill>
                <a:latin typeface="+mj-lt"/>
              </a:rPr>
              <a:t>Objective: Make ETS an attractive climate change policy approach for other countries/regions </a:t>
            </a:r>
          </a:p>
        </p:txBody>
      </p:sp>
      <p:sp>
        <p:nvSpPr>
          <p:cNvPr id="1843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594725" y="6453188"/>
            <a:ext cx="549275" cy="404812"/>
          </a:xfrm>
          <a:noFill/>
        </p:spPr>
        <p:txBody>
          <a:bodyPr/>
          <a:lstStyle/>
          <a:p>
            <a:fld id="{0E8CBA80-D749-47FB-BD80-33AAF634E552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 bwMode="auto">
          <a:xfrm>
            <a:off x="179388" y="204788"/>
            <a:ext cx="9001125" cy="6318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2800" b="1" kern="0" dirty="0" smtClean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Industry in need for a global approach</a:t>
            </a:r>
            <a:endParaRPr lang="en-US" sz="2800" b="1" kern="0" dirty="0">
              <a:solidFill>
                <a:srgbClr val="000066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Grafik 5" descr="Welt in Händ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39952" y="4221088"/>
            <a:ext cx="2376264" cy="2376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908720"/>
            <a:ext cx="8667508" cy="5399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640960" cy="706090"/>
          </a:xfrm>
        </p:spPr>
        <p:txBody>
          <a:bodyPr/>
          <a:lstStyle/>
          <a:p>
            <a:r>
              <a:rPr lang="de-DE" sz="2800" b="1" dirty="0" smtClean="0">
                <a:solidFill>
                  <a:srgbClr val="000066"/>
                </a:solidFill>
              </a:rPr>
              <a:t>Countries </a:t>
            </a:r>
            <a:r>
              <a:rPr lang="de-DE" sz="2800" b="1" dirty="0" err="1" smtClean="0">
                <a:solidFill>
                  <a:srgbClr val="000066"/>
                </a:solidFill>
              </a:rPr>
              <a:t>others</a:t>
            </a:r>
            <a:r>
              <a:rPr lang="de-DE" sz="2800" b="1" dirty="0" smtClean="0">
                <a:solidFill>
                  <a:srgbClr val="000066"/>
                </a:solidFill>
              </a:rPr>
              <a:t> </a:t>
            </a:r>
            <a:r>
              <a:rPr lang="de-DE" sz="2800" b="1" dirty="0" err="1" smtClean="0">
                <a:solidFill>
                  <a:srgbClr val="000066"/>
                </a:solidFill>
              </a:rPr>
              <a:t>than</a:t>
            </a:r>
            <a:r>
              <a:rPr lang="de-DE" sz="2800" b="1" dirty="0" smtClean="0">
                <a:solidFill>
                  <a:srgbClr val="000066"/>
                </a:solidFill>
              </a:rPr>
              <a:t> EU </a:t>
            </a:r>
            <a:r>
              <a:rPr lang="de-DE" sz="2800" b="1" dirty="0" err="1" smtClean="0">
                <a:solidFill>
                  <a:srgbClr val="000066"/>
                </a:solidFill>
              </a:rPr>
              <a:t>with</a:t>
            </a:r>
            <a:r>
              <a:rPr lang="de-DE" sz="2800" b="1" dirty="0" smtClean="0">
                <a:solidFill>
                  <a:srgbClr val="000066"/>
                </a:solidFill>
              </a:rPr>
              <a:t> ETS </a:t>
            </a:r>
            <a:r>
              <a:rPr lang="de-DE" sz="2800" b="1" dirty="0" err="1" smtClean="0">
                <a:solidFill>
                  <a:srgbClr val="000066"/>
                </a:solidFill>
              </a:rPr>
              <a:t>approach</a:t>
            </a:r>
            <a:r>
              <a:rPr lang="de-DE" sz="2800" b="1" dirty="0" smtClean="0">
                <a:solidFill>
                  <a:srgbClr val="000066"/>
                </a:solidFill>
              </a:rPr>
              <a:t> (</a:t>
            </a:r>
            <a:r>
              <a:rPr lang="de-DE" sz="2800" b="1" dirty="0" err="1" smtClean="0">
                <a:solidFill>
                  <a:srgbClr val="000066"/>
                </a:solidFill>
              </a:rPr>
              <a:t>planned</a:t>
            </a:r>
            <a:r>
              <a:rPr lang="de-DE" sz="2800" b="1" dirty="0" smtClean="0">
                <a:solidFill>
                  <a:srgbClr val="000066"/>
                </a:solidFill>
              </a:rPr>
              <a:t> </a:t>
            </a:r>
            <a:r>
              <a:rPr lang="de-DE" sz="2800" b="1" dirty="0" err="1" smtClean="0">
                <a:solidFill>
                  <a:srgbClr val="000066"/>
                </a:solidFill>
              </a:rPr>
              <a:t>or</a:t>
            </a:r>
            <a:r>
              <a:rPr lang="de-DE" sz="2800" b="1" dirty="0" smtClean="0">
                <a:solidFill>
                  <a:srgbClr val="000066"/>
                </a:solidFill>
              </a:rPr>
              <a:t> </a:t>
            </a:r>
            <a:r>
              <a:rPr lang="de-DE" sz="2800" b="1" dirty="0" err="1" smtClean="0">
                <a:solidFill>
                  <a:srgbClr val="000066"/>
                </a:solidFill>
              </a:rPr>
              <a:t>installed</a:t>
            </a:r>
            <a:r>
              <a:rPr lang="de-DE" sz="2800" b="1" dirty="0" smtClean="0">
                <a:solidFill>
                  <a:srgbClr val="000066"/>
                </a:solidFill>
              </a:rPr>
              <a:t>)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71C3BB-613D-4AA7-B006-435153977F92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cxnSp>
        <p:nvCxnSpPr>
          <p:cNvPr id="7" name="Gerade Verbindung mit Pfeil 6"/>
          <p:cNvCxnSpPr/>
          <p:nvPr/>
        </p:nvCxnSpPr>
        <p:spPr>
          <a:xfrm flipH="1">
            <a:off x="7236296" y="3573016"/>
            <a:ext cx="936104" cy="144016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8100392" y="342900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smtClean="0"/>
              <a:t>South Korea</a:t>
            </a:r>
            <a:endParaRPr lang="de-DE" sz="1200" b="1" dirty="0"/>
          </a:p>
        </p:txBody>
      </p:sp>
      <p:sp>
        <p:nvSpPr>
          <p:cNvPr id="16" name="Textfeld 15"/>
          <p:cNvSpPr txBox="1"/>
          <p:nvPr/>
        </p:nvSpPr>
        <p:spPr>
          <a:xfrm>
            <a:off x="6444208" y="3573016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smtClean="0"/>
              <a:t>China</a:t>
            </a:r>
            <a:endParaRPr lang="de-DE" sz="1200" b="1" dirty="0"/>
          </a:p>
        </p:txBody>
      </p:sp>
      <p:sp>
        <p:nvSpPr>
          <p:cNvPr id="17" name="Textfeld 16"/>
          <p:cNvSpPr txBox="1"/>
          <p:nvPr/>
        </p:nvSpPr>
        <p:spPr>
          <a:xfrm>
            <a:off x="6012160" y="393305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err="1" smtClean="0"/>
              <a:t>India</a:t>
            </a:r>
            <a:endParaRPr lang="de-DE" sz="1200" b="1" dirty="0"/>
          </a:p>
        </p:txBody>
      </p:sp>
      <p:sp>
        <p:nvSpPr>
          <p:cNvPr id="18" name="Textfeld 17"/>
          <p:cNvSpPr txBox="1"/>
          <p:nvPr/>
        </p:nvSpPr>
        <p:spPr>
          <a:xfrm>
            <a:off x="6948264" y="4869160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err="1" smtClean="0"/>
              <a:t>Australia</a:t>
            </a:r>
            <a:endParaRPr lang="de-DE" sz="1200" b="1" dirty="0"/>
          </a:p>
        </p:txBody>
      </p:sp>
      <p:sp>
        <p:nvSpPr>
          <p:cNvPr id="19" name="Ellipse 18"/>
          <p:cNvSpPr/>
          <p:nvPr/>
        </p:nvSpPr>
        <p:spPr>
          <a:xfrm>
            <a:off x="1907704" y="3573016"/>
            <a:ext cx="216024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1" name="Gerade Verbindung mit Pfeil 20"/>
          <p:cNvCxnSpPr/>
          <p:nvPr/>
        </p:nvCxnSpPr>
        <p:spPr>
          <a:xfrm flipV="1">
            <a:off x="1619672" y="3717032"/>
            <a:ext cx="432048" cy="7200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feld 23"/>
          <p:cNvSpPr txBox="1"/>
          <p:nvPr/>
        </p:nvSpPr>
        <p:spPr>
          <a:xfrm>
            <a:off x="1403648" y="3933056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err="1" smtClean="0"/>
              <a:t>California</a:t>
            </a:r>
            <a:endParaRPr lang="de-DE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Grp="1" noChangeArrowheads="1"/>
          </p:cNvSpPr>
          <p:nvPr>
            <p:ph idx="1"/>
          </p:nvPr>
        </p:nvSpPr>
        <p:spPr>
          <a:xfrm>
            <a:off x="250824" y="909638"/>
            <a:ext cx="8893175" cy="5471690"/>
          </a:xfrm>
        </p:spPr>
        <p:txBody>
          <a:bodyPr/>
          <a:lstStyle/>
          <a:p>
            <a:pPr marL="354013" lvl="1" indent="-354013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2200" b="1" dirty="0" smtClean="0">
                <a:solidFill>
                  <a:srgbClr val="000066"/>
                </a:solidFill>
                <a:latin typeface="+mj-lt"/>
              </a:rPr>
              <a:t>Make it more stable, robust, predictable and capable to help strengthening EU economy</a:t>
            </a:r>
          </a:p>
          <a:p>
            <a:pPr marL="354013" lvl="1" indent="-354013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2200" b="1" dirty="0" smtClean="0">
                <a:solidFill>
                  <a:srgbClr val="000066"/>
                </a:solidFill>
                <a:latin typeface="+mj-lt"/>
              </a:rPr>
              <a:t>Make it compatible with industrial growth </a:t>
            </a:r>
          </a:p>
          <a:p>
            <a:pPr marL="354013" lvl="1" indent="-354013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2200" b="1" u="sng" dirty="0" smtClean="0">
                <a:solidFill>
                  <a:srgbClr val="000066"/>
                </a:solidFill>
                <a:latin typeface="+mj-lt"/>
              </a:rPr>
              <a:t>Do not interfere</a:t>
            </a:r>
            <a:r>
              <a:rPr lang="en-US" sz="2200" b="1" dirty="0" smtClean="0">
                <a:solidFill>
                  <a:srgbClr val="000066"/>
                </a:solidFill>
                <a:latin typeface="+mj-lt"/>
              </a:rPr>
              <a:t>, which would signal:  it does not work</a:t>
            </a:r>
          </a:p>
          <a:p>
            <a:pPr marL="354013" lvl="1" indent="-354013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2200" b="1" dirty="0" smtClean="0">
                <a:solidFill>
                  <a:srgbClr val="000066"/>
                </a:solidFill>
                <a:latin typeface="+mj-lt"/>
              </a:rPr>
              <a:t>No arbitrary, improvised set aside or price setting, but logical changes that makes ETS attractive even for fast developing countries with a massive carbon output (the ones that really count!)</a:t>
            </a:r>
          </a:p>
        </p:txBody>
      </p:sp>
      <p:sp>
        <p:nvSpPr>
          <p:cNvPr id="1843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594725" y="6453188"/>
            <a:ext cx="549275" cy="404812"/>
          </a:xfrm>
          <a:noFill/>
        </p:spPr>
        <p:txBody>
          <a:bodyPr/>
          <a:lstStyle/>
          <a:p>
            <a:fld id="{0E8CBA80-D749-47FB-BD80-33AAF634E552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 bwMode="auto">
          <a:xfrm>
            <a:off x="179388" y="204788"/>
            <a:ext cx="9001125" cy="6318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2800" b="1" kern="0" dirty="0" smtClean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How to become a blueprint</a:t>
            </a:r>
            <a:endParaRPr lang="en-GB" sz="2800" b="1" kern="0" dirty="0">
              <a:solidFill>
                <a:srgbClr val="000066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Grafik 4" descr="Welt in Händ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4005064"/>
            <a:ext cx="2520280" cy="2520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908720"/>
            <a:ext cx="8667508" cy="5399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640960" cy="706090"/>
          </a:xfrm>
        </p:spPr>
        <p:txBody>
          <a:bodyPr/>
          <a:lstStyle/>
          <a:p>
            <a:r>
              <a:rPr lang="de-DE" sz="2800" b="1" dirty="0" smtClean="0">
                <a:solidFill>
                  <a:srgbClr val="000066"/>
                </a:solidFill>
              </a:rPr>
              <a:t>Countries </a:t>
            </a:r>
            <a:r>
              <a:rPr lang="de-DE" sz="2800" b="1" dirty="0" err="1" smtClean="0">
                <a:solidFill>
                  <a:srgbClr val="000066"/>
                </a:solidFill>
              </a:rPr>
              <a:t>that</a:t>
            </a:r>
            <a:r>
              <a:rPr lang="de-DE" sz="2800" b="1" dirty="0" smtClean="0">
                <a:solidFill>
                  <a:srgbClr val="000066"/>
                </a:solidFill>
              </a:rPr>
              <a:t> must </a:t>
            </a:r>
            <a:r>
              <a:rPr lang="de-DE" sz="2800" b="1" dirty="0" err="1" smtClean="0">
                <a:solidFill>
                  <a:srgbClr val="000066"/>
                </a:solidFill>
              </a:rPr>
              <a:t>be</a:t>
            </a:r>
            <a:r>
              <a:rPr lang="de-DE" sz="2800" b="1" dirty="0" smtClean="0">
                <a:solidFill>
                  <a:srgbClr val="000066"/>
                </a:solidFill>
              </a:rPr>
              <a:t> </a:t>
            </a:r>
            <a:r>
              <a:rPr lang="de-DE" sz="2800" b="1" dirty="0" err="1" smtClean="0">
                <a:solidFill>
                  <a:srgbClr val="000066"/>
                </a:solidFill>
              </a:rPr>
              <a:t>part</a:t>
            </a:r>
            <a:r>
              <a:rPr lang="de-DE" sz="2800" b="1" dirty="0" smtClean="0">
                <a:solidFill>
                  <a:srgbClr val="000066"/>
                </a:solidFill>
              </a:rPr>
              <a:t> </a:t>
            </a:r>
            <a:r>
              <a:rPr lang="de-DE" sz="2800" b="1" dirty="0" err="1" smtClean="0">
                <a:solidFill>
                  <a:srgbClr val="000066"/>
                </a:solidFill>
              </a:rPr>
              <a:t>of</a:t>
            </a:r>
            <a:r>
              <a:rPr lang="de-DE" sz="2800" b="1" dirty="0" smtClean="0">
                <a:solidFill>
                  <a:srgbClr val="000066"/>
                </a:solidFill>
              </a:rPr>
              <a:t> a </a:t>
            </a:r>
            <a:r>
              <a:rPr lang="de-DE" sz="2800" b="1" dirty="0" err="1" smtClean="0">
                <a:solidFill>
                  <a:srgbClr val="000066"/>
                </a:solidFill>
              </a:rPr>
              <a:t>balanced</a:t>
            </a:r>
            <a:r>
              <a:rPr lang="de-DE" sz="2800" b="1" dirty="0" smtClean="0">
                <a:solidFill>
                  <a:srgbClr val="000066"/>
                </a:solidFill>
              </a:rPr>
              <a:t> global </a:t>
            </a:r>
            <a:r>
              <a:rPr lang="de-DE" sz="2800" b="1" dirty="0" err="1" smtClean="0">
                <a:solidFill>
                  <a:srgbClr val="000066"/>
                </a:solidFill>
              </a:rPr>
              <a:t>climate</a:t>
            </a:r>
            <a:r>
              <a:rPr lang="de-DE" sz="2800" b="1" dirty="0" smtClean="0">
                <a:solidFill>
                  <a:srgbClr val="000066"/>
                </a:solidFill>
              </a:rPr>
              <a:t> </a:t>
            </a:r>
            <a:r>
              <a:rPr lang="de-DE" sz="2800" b="1" dirty="0" err="1" smtClean="0">
                <a:solidFill>
                  <a:srgbClr val="000066"/>
                </a:solidFill>
              </a:rPr>
              <a:t>change</a:t>
            </a:r>
            <a:r>
              <a:rPr lang="de-DE" sz="2800" b="1" dirty="0" smtClean="0">
                <a:solidFill>
                  <a:srgbClr val="000066"/>
                </a:solidFill>
              </a:rPr>
              <a:t> </a:t>
            </a:r>
            <a:r>
              <a:rPr lang="de-DE" sz="2800" b="1" dirty="0" err="1" smtClean="0">
                <a:solidFill>
                  <a:srgbClr val="000066"/>
                </a:solidFill>
              </a:rPr>
              <a:t>approach</a:t>
            </a:r>
            <a:r>
              <a:rPr lang="de-DE" sz="2800" b="1" dirty="0" smtClean="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71C3BB-613D-4AA7-B006-435153977F92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cxnSp>
        <p:nvCxnSpPr>
          <p:cNvPr id="7" name="Gerade Verbindung mit Pfeil 6"/>
          <p:cNvCxnSpPr/>
          <p:nvPr/>
        </p:nvCxnSpPr>
        <p:spPr>
          <a:xfrm flipH="1">
            <a:off x="7236296" y="3573016"/>
            <a:ext cx="936104" cy="144016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8100392" y="342900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smtClean="0"/>
              <a:t>South Korea</a:t>
            </a:r>
            <a:endParaRPr lang="de-DE" sz="1200" b="1" dirty="0"/>
          </a:p>
        </p:txBody>
      </p:sp>
      <p:sp>
        <p:nvSpPr>
          <p:cNvPr id="16" name="Textfeld 15"/>
          <p:cNvSpPr txBox="1"/>
          <p:nvPr/>
        </p:nvSpPr>
        <p:spPr>
          <a:xfrm>
            <a:off x="6444208" y="3573016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smtClean="0"/>
              <a:t>China</a:t>
            </a:r>
            <a:endParaRPr lang="de-DE" sz="1200" b="1" dirty="0"/>
          </a:p>
        </p:txBody>
      </p:sp>
      <p:sp>
        <p:nvSpPr>
          <p:cNvPr id="17" name="Textfeld 16"/>
          <p:cNvSpPr txBox="1"/>
          <p:nvPr/>
        </p:nvSpPr>
        <p:spPr>
          <a:xfrm>
            <a:off x="6012160" y="393305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err="1" smtClean="0"/>
              <a:t>India</a:t>
            </a:r>
            <a:endParaRPr lang="de-DE" sz="1200" b="1" dirty="0"/>
          </a:p>
        </p:txBody>
      </p:sp>
      <p:sp>
        <p:nvSpPr>
          <p:cNvPr id="18" name="Textfeld 17"/>
          <p:cNvSpPr txBox="1"/>
          <p:nvPr/>
        </p:nvSpPr>
        <p:spPr>
          <a:xfrm>
            <a:off x="6372200" y="2564904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err="1" smtClean="0"/>
              <a:t>Russia</a:t>
            </a:r>
            <a:endParaRPr lang="de-DE" sz="1200" b="1" dirty="0"/>
          </a:p>
        </p:txBody>
      </p:sp>
      <p:sp>
        <p:nvSpPr>
          <p:cNvPr id="24" name="Textfeld 23"/>
          <p:cNvSpPr txBox="1"/>
          <p:nvPr/>
        </p:nvSpPr>
        <p:spPr>
          <a:xfrm>
            <a:off x="1979712" y="3429000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/>
              <a:t>USA</a:t>
            </a:r>
            <a:endParaRPr lang="de-DE" sz="1200" b="1" dirty="0"/>
          </a:p>
        </p:txBody>
      </p:sp>
      <p:sp>
        <p:nvSpPr>
          <p:cNvPr id="14" name="Textfeld 13"/>
          <p:cNvSpPr txBox="1"/>
          <p:nvPr/>
        </p:nvSpPr>
        <p:spPr>
          <a:xfrm>
            <a:off x="1691680" y="2636912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/>
              <a:t>Canada</a:t>
            </a:r>
            <a:endParaRPr lang="de-DE" sz="1200" b="1" dirty="0"/>
          </a:p>
        </p:txBody>
      </p:sp>
      <p:sp>
        <p:nvSpPr>
          <p:cNvPr id="15" name="Textfeld 14"/>
          <p:cNvSpPr txBox="1"/>
          <p:nvPr/>
        </p:nvSpPr>
        <p:spPr>
          <a:xfrm>
            <a:off x="2987824" y="4509120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err="1" smtClean="0"/>
              <a:t>Brazil</a:t>
            </a:r>
            <a:endParaRPr lang="de-DE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Grp="1" noChangeArrowheads="1"/>
          </p:cNvSpPr>
          <p:nvPr>
            <p:ph idx="1"/>
          </p:nvPr>
        </p:nvSpPr>
        <p:spPr>
          <a:xfrm>
            <a:off x="250824" y="1269678"/>
            <a:ext cx="8893175" cy="5471690"/>
          </a:xfrm>
        </p:spPr>
        <p:txBody>
          <a:bodyPr/>
          <a:lstStyle/>
          <a:p>
            <a:pPr marL="457200" indent="-457200" eaLnBrk="1" hangingPunct="1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None/>
              <a:defRPr/>
            </a:pPr>
            <a:r>
              <a:rPr lang="en-US" sz="2400" b="1" u="sng" dirty="0" smtClean="0">
                <a:solidFill>
                  <a:srgbClr val="000066"/>
                </a:solidFill>
                <a:latin typeface="+mj-lt"/>
              </a:rPr>
              <a:t>The following changes are needed:</a:t>
            </a:r>
          </a:p>
          <a:p>
            <a:pPr marL="457200" indent="-457200" eaLnBrk="1" hangingPunct="1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None/>
              <a:defRPr/>
            </a:pPr>
            <a:endParaRPr lang="en-US" sz="1200" b="1" u="sng" dirty="0" smtClean="0">
              <a:solidFill>
                <a:srgbClr val="000066"/>
              </a:solidFill>
              <a:latin typeface="+mj-lt"/>
            </a:endParaRPr>
          </a:p>
          <a:p>
            <a:pPr marL="457200" indent="-457200" eaLnBrk="1" hangingPunct="1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sz="2200" b="1" dirty="0" smtClean="0">
                <a:solidFill>
                  <a:srgbClr val="000066"/>
                </a:solidFill>
                <a:latin typeface="+mj-lt"/>
              </a:rPr>
              <a:t>Allocation must reflect actual rather than historic production level, in order to</a:t>
            </a:r>
          </a:p>
          <a:p>
            <a:pPr marL="722313" indent="-279400"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200" b="1" dirty="0" smtClean="0">
                <a:solidFill>
                  <a:srgbClr val="000066"/>
                </a:solidFill>
                <a:latin typeface="+mj-lt"/>
              </a:rPr>
              <a:t>avoid both under- and over-allocation</a:t>
            </a:r>
          </a:p>
          <a:p>
            <a:pPr marL="722313" indent="-279400"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200" b="1" dirty="0" smtClean="0">
                <a:solidFill>
                  <a:srgbClr val="000066"/>
                </a:solidFill>
                <a:latin typeface="+mj-lt"/>
              </a:rPr>
              <a:t>make it recession-proof</a:t>
            </a:r>
          </a:p>
          <a:p>
            <a:pPr marL="722313" indent="-279400"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200" b="1" dirty="0" smtClean="0">
                <a:solidFill>
                  <a:srgbClr val="000066"/>
                </a:solidFill>
                <a:latin typeface="+mj-lt"/>
              </a:rPr>
              <a:t>avoid highly complex and error-prone set of rules to cope with dynamics between history and reality</a:t>
            </a:r>
          </a:p>
          <a:p>
            <a:pPr marL="722313" indent="-279400"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200" b="1" dirty="0" smtClean="0">
                <a:solidFill>
                  <a:srgbClr val="000066"/>
                </a:solidFill>
                <a:latin typeface="+mj-lt"/>
              </a:rPr>
              <a:t>Mitigate limitations for growth</a:t>
            </a:r>
          </a:p>
          <a:p>
            <a:pPr marL="857250" lvl="1" indent="-457200" eaLnBrk="1" hangingPunct="1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en-US" sz="1800" b="1" dirty="0" smtClean="0">
              <a:solidFill>
                <a:srgbClr val="000066"/>
              </a:solidFill>
              <a:latin typeface="+mj-lt"/>
            </a:endParaRPr>
          </a:p>
          <a:p>
            <a:pPr marL="857250" lvl="1" indent="-457200" eaLnBrk="1" hangingPunct="1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en-GB" sz="1800" b="1" dirty="0" smtClean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1843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594725" y="6453188"/>
            <a:ext cx="549275" cy="404812"/>
          </a:xfrm>
          <a:noFill/>
        </p:spPr>
        <p:txBody>
          <a:bodyPr/>
          <a:lstStyle/>
          <a:p>
            <a:fld id="{0E8CBA80-D749-47FB-BD80-33AAF634E552}" type="slidenum">
              <a:rPr lang="en-GB" smtClean="0"/>
              <a:pPr/>
              <a:t>7</a:t>
            </a:fld>
            <a:endParaRPr lang="en-GB" dirty="0" smtClean="0"/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 bwMode="auto">
          <a:xfrm>
            <a:off x="179388" y="204788"/>
            <a:ext cx="9001125" cy="6318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2800" b="1" kern="0" dirty="0" smtClean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6 steps to a blueprint</a:t>
            </a:r>
            <a:endParaRPr lang="en-GB" sz="2800" b="1" kern="0" dirty="0">
              <a:solidFill>
                <a:srgbClr val="000066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Grp="1" noChangeArrowheads="1"/>
          </p:cNvSpPr>
          <p:nvPr>
            <p:ph idx="1"/>
          </p:nvPr>
        </p:nvSpPr>
        <p:spPr>
          <a:xfrm>
            <a:off x="250824" y="1700808"/>
            <a:ext cx="8893175" cy="5471690"/>
          </a:xfrm>
        </p:spPr>
        <p:txBody>
          <a:bodyPr/>
          <a:lstStyle/>
          <a:p>
            <a:pPr marL="457200" indent="-457200" eaLnBrk="1" hangingPunct="1">
              <a:spcBef>
                <a:spcPts val="600"/>
              </a:spcBef>
              <a:spcAft>
                <a:spcPts val="1200"/>
              </a:spcAft>
              <a:buFont typeface="+mj-lt"/>
              <a:buAutoNum type="arabicPeriod" startAt="2"/>
              <a:defRPr/>
            </a:pPr>
            <a:r>
              <a:rPr lang="en-US" sz="2200" b="1" dirty="0" smtClean="0">
                <a:solidFill>
                  <a:srgbClr val="000066"/>
                </a:solidFill>
                <a:latin typeface="+mj-lt"/>
              </a:rPr>
              <a:t>Benchmarks to be challenging, but giving necessary time to adapt</a:t>
            </a:r>
          </a:p>
          <a:p>
            <a:pPr marL="722313" indent="-279400" eaLnBrk="1" hangingPunct="1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2200" b="1" dirty="0" smtClean="0">
                <a:solidFill>
                  <a:srgbClr val="000066"/>
                </a:solidFill>
              </a:rPr>
              <a:t>High efficiency level not at the starting point but at the end</a:t>
            </a:r>
          </a:p>
          <a:p>
            <a:pPr marL="722313" indent="-279400" eaLnBrk="1" hangingPunct="1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endParaRPr lang="en-US" sz="2200" b="1" dirty="0" smtClean="0">
              <a:solidFill>
                <a:srgbClr val="000066"/>
              </a:solidFill>
            </a:endParaRPr>
          </a:p>
          <a:p>
            <a:pPr marL="442913" indent="-442913" eaLnBrk="1" hangingPunct="1">
              <a:spcBef>
                <a:spcPts val="600"/>
              </a:spcBef>
              <a:spcAft>
                <a:spcPts val="1200"/>
              </a:spcAft>
              <a:buFont typeface="+mj-lt"/>
              <a:buAutoNum type="arabicPeriod" startAt="3"/>
              <a:defRPr/>
            </a:pPr>
            <a:r>
              <a:rPr lang="en-US" sz="2200" b="1" dirty="0" smtClean="0">
                <a:solidFill>
                  <a:srgbClr val="000066"/>
                </a:solidFill>
                <a:latin typeface="+mj-lt"/>
              </a:rPr>
              <a:t>New entrants reserve must be replenished</a:t>
            </a:r>
          </a:p>
          <a:p>
            <a:pPr marL="722313" indent="-279400" eaLnBrk="1" hangingPunct="1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2200" b="1" dirty="0" smtClean="0">
                <a:solidFill>
                  <a:srgbClr val="000066"/>
                </a:solidFill>
                <a:latin typeface="+mj-lt"/>
              </a:rPr>
              <a:t>If depleted, also after 2020</a:t>
            </a:r>
          </a:p>
          <a:p>
            <a:pPr marL="722313" indent="-279400" eaLnBrk="1" hangingPunct="1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2200" b="1" dirty="0" smtClean="0">
                <a:solidFill>
                  <a:srgbClr val="000066"/>
                </a:solidFill>
                <a:latin typeface="+mj-lt"/>
              </a:rPr>
              <a:t>Emitters must have certainty for future investments</a:t>
            </a:r>
          </a:p>
          <a:p>
            <a:pPr marL="857250" lvl="1" indent="-457200" eaLnBrk="1" hangingPunct="1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en-GB" sz="1800" b="1" dirty="0" smtClean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1843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594725" y="6453188"/>
            <a:ext cx="549275" cy="404812"/>
          </a:xfrm>
          <a:noFill/>
        </p:spPr>
        <p:txBody>
          <a:bodyPr/>
          <a:lstStyle/>
          <a:p>
            <a:fld id="{0E8CBA80-D749-47FB-BD80-33AAF634E552}" type="slidenum">
              <a:rPr lang="en-GB" smtClean="0"/>
              <a:pPr/>
              <a:t>8</a:t>
            </a:fld>
            <a:endParaRPr lang="en-GB" dirty="0" smtClean="0"/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 bwMode="auto">
          <a:xfrm>
            <a:off x="179388" y="204788"/>
            <a:ext cx="9001125" cy="6318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2800" b="1" kern="0" dirty="0" smtClean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6 steps to a blueprint</a:t>
            </a:r>
            <a:endParaRPr lang="en-GB" sz="2800" b="1" kern="0" dirty="0">
              <a:solidFill>
                <a:srgbClr val="000066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Grp="1" noChangeArrowheads="1"/>
          </p:cNvSpPr>
          <p:nvPr>
            <p:ph idx="1"/>
          </p:nvPr>
        </p:nvSpPr>
        <p:spPr>
          <a:xfrm>
            <a:off x="250824" y="909638"/>
            <a:ext cx="8893175" cy="5471690"/>
          </a:xfrm>
        </p:spPr>
        <p:txBody>
          <a:bodyPr/>
          <a:lstStyle/>
          <a:p>
            <a:pPr marL="457200" indent="-457200" eaLnBrk="1" hangingPunct="1">
              <a:spcBef>
                <a:spcPts val="600"/>
              </a:spcBef>
              <a:spcAft>
                <a:spcPts val="1200"/>
              </a:spcAft>
              <a:buFont typeface="+mj-lt"/>
              <a:buAutoNum type="arabicPeriod" startAt="4"/>
              <a:defRPr/>
            </a:pPr>
            <a:r>
              <a:rPr lang="en-GB" sz="2200" b="1" dirty="0" smtClean="0">
                <a:solidFill>
                  <a:srgbClr val="000066"/>
                </a:solidFill>
                <a:latin typeface="+mj-lt"/>
              </a:rPr>
              <a:t>Unstable financial compensation model for indirect emissions to be changed into a long-term predictable system</a:t>
            </a:r>
          </a:p>
          <a:p>
            <a:pPr marL="722313" indent="-279400" eaLnBrk="1" hangingPunct="1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GB" sz="2200" b="1" dirty="0" smtClean="0">
                <a:solidFill>
                  <a:srgbClr val="000066"/>
                </a:solidFill>
                <a:latin typeface="+mj-lt"/>
              </a:rPr>
              <a:t>Indirect allocation as the better option</a:t>
            </a:r>
          </a:p>
          <a:p>
            <a:pPr marL="722313" indent="-279400" eaLnBrk="1" hangingPunct="1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endParaRPr lang="en-GB" sz="1000" b="1" dirty="0" smtClean="0">
              <a:solidFill>
                <a:srgbClr val="000066"/>
              </a:solidFill>
              <a:latin typeface="+mj-lt"/>
            </a:endParaRPr>
          </a:p>
          <a:p>
            <a:pPr marL="457200" indent="-457200" eaLnBrk="1" hangingPunct="1">
              <a:spcBef>
                <a:spcPts val="600"/>
              </a:spcBef>
              <a:spcAft>
                <a:spcPts val="1200"/>
              </a:spcAft>
              <a:buFont typeface="+mj-lt"/>
              <a:buAutoNum type="arabicPeriod" startAt="5"/>
              <a:defRPr/>
            </a:pPr>
            <a:r>
              <a:rPr lang="en-GB" sz="2200" b="1" dirty="0" smtClean="0">
                <a:solidFill>
                  <a:srgbClr val="000066"/>
                </a:solidFill>
                <a:latin typeface="+mj-lt"/>
              </a:rPr>
              <a:t>Review of the carbon leakage list not to jeopardise the carbon leakage status of energy intensive sectors currently on the list. </a:t>
            </a:r>
          </a:p>
          <a:p>
            <a:pPr marL="722313" indent="-279400" eaLnBrk="1" hangingPunct="1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GB" sz="2200" b="1" dirty="0" smtClean="0">
                <a:solidFill>
                  <a:srgbClr val="000066"/>
                </a:solidFill>
                <a:latin typeface="+mj-lt"/>
              </a:rPr>
              <a:t>Until global auctioning system established</a:t>
            </a:r>
          </a:p>
          <a:p>
            <a:pPr marL="722313" indent="-279400" eaLnBrk="1" hangingPunct="1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GB" sz="2200" b="1" dirty="0" smtClean="0">
                <a:solidFill>
                  <a:srgbClr val="000066"/>
                </a:solidFill>
                <a:latin typeface="+mj-lt"/>
              </a:rPr>
              <a:t>Give industry regulatory certainty for long-term planning</a:t>
            </a:r>
          </a:p>
          <a:p>
            <a:pPr marL="722313" indent="-279400" eaLnBrk="1" hangingPunct="1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GB" sz="2200" b="1" dirty="0" smtClean="0">
                <a:solidFill>
                  <a:srgbClr val="000066"/>
                </a:solidFill>
                <a:latin typeface="+mj-lt"/>
              </a:rPr>
              <a:t>Avoid basing policy on unreliable statistical data</a:t>
            </a:r>
          </a:p>
          <a:p>
            <a:pPr marL="722313" indent="-279400" eaLnBrk="1" hangingPunct="1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GB" sz="2200" b="1" dirty="0" smtClean="0">
                <a:solidFill>
                  <a:srgbClr val="000066"/>
                </a:solidFill>
                <a:latin typeface="+mj-lt"/>
              </a:rPr>
              <a:t>Auctioning is fine, but only if and when </a:t>
            </a:r>
            <a:r>
              <a:rPr lang="en-GB" sz="2200" b="1" smtClean="0">
                <a:solidFill>
                  <a:srgbClr val="000066"/>
                </a:solidFill>
                <a:latin typeface="+mj-lt"/>
              </a:rPr>
              <a:t>globally emitters </a:t>
            </a:r>
            <a:r>
              <a:rPr lang="en-GB" sz="2200" b="1" dirty="0" smtClean="0">
                <a:solidFill>
                  <a:srgbClr val="000066"/>
                </a:solidFill>
                <a:latin typeface="+mj-lt"/>
              </a:rPr>
              <a:t>must have certainty for future investments</a:t>
            </a:r>
          </a:p>
          <a:p>
            <a:pPr marL="722313" indent="-279400" eaLnBrk="1" hangingPunct="1">
              <a:lnSpc>
                <a:spcPct val="15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endParaRPr lang="en-GB" sz="1800" b="1" dirty="0" smtClean="0">
              <a:solidFill>
                <a:srgbClr val="000066"/>
              </a:solidFill>
              <a:latin typeface="+mj-lt"/>
            </a:endParaRPr>
          </a:p>
          <a:p>
            <a:pPr marL="857250" lvl="1" indent="-457200" eaLnBrk="1" hangingPunct="1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en-GB" sz="1800" b="1" dirty="0" smtClean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1843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594725" y="6453188"/>
            <a:ext cx="549275" cy="404812"/>
          </a:xfrm>
          <a:noFill/>
        </p:spPr>
        <p:txBody>
          <a:bodyPr/>
          <a:lstStyle/>
          <a:p>
            <a:fld id="{0E8CBA80-D749-47FB-BD80-33AAF634E552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 bwMode="auto">
          <a:xfrm>
            <a:off x="179388" y="204788"/>
            <a:ext cx="9001125" cy="6318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GB" sz="2800" b="1" kern="0" smtClean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6 steps to a blueprint</a:t>
            </a:r>
            <a:endParaRPr lang="en-GB" sz="2800" b="1" kern="0">
              <a:solidFill>
                <a:srgbClr val="000066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501</Words>
  <Application>Microsoft Office PowerPoint</Application>
  <PresentationFormat>Affichage à l'écran (4:3)</PresentationFormat>
  <Paragraphs>79</Paragraphs>
  <Slides>11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Default Design</vt:lpstr>
      <vt:lpstr>IFIEC Energy Forum  How to adjust the EU Climate and Energy Policies in light of the financial crisis? –  An enhanced EU ETS  19 June 2012  Annette Loske Chairwoman WP Climate and Efficiency Managing Director German Federation of Industrial Energy Consumers (VIK) </vt:lpstr>
      <vt:lpstr>Présentation PowerPoint</vt:lpstr>
      <vt:lpstr>Présentation PowerPoint</vt:lpstr>
      <vt:lpstr>Countries others than EU with ETS approach (planned or installed) </vt:lpstr>
      <vt:lpstr>Présentation PowerPoint</vt:lpstr>
      <vt:lpstr>Countries that must be part of a balanced global climate change approach 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Roger Goffin</cp:lastModifiedBy>
  <cp:revision>292</cp:revision>
  <dcterms:created xsi:type="dcterms:W3CDTF">2008-06-26T07:13:51Z</dcterms:created>
  <dcterms:modified xsi:type="dcterms:W3CDTF">2012-06-25T16:39:25Z</dcterms:modified>
</cp:coreProperties>
</file>