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90" r:id="rId4"/>
    <p:sldId id="291" r:id="rId5"/>
    <p:sldId id="271" r:id="rId6"/>
    <p:sldId id="272" r:id="rId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ernand" initials="" lastIdx="3" clrIdx="0"/>
  <p:cmAuthor id="1" name="l.recknagel" initials="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8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660"/>
  </p:normalViewPr>
  <p:slideViewPr>
    <p:cSldViewPr>
      <p:cViewPr>
        <p:scale>
          <a:sx n="46" d="100"/>
          <a:sy n="46" d="100"/>
        </p:scale>
        <p:origin x="-113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364B06F-D2E8-4B14-ABC6-FE7D3C29B523}" type="datetimeFigureOut">
              <a:rPr lang="nl-NL"/>
              <a:pPr>
                <a:defRPr/>
              </a:pPr>
              <a:t>12-6-2011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EE08CAD-8970-4E8A-9BD3-D08E2119C9E6}" type="slidenum">
              <a:rPr lang="nl-NL"/>
              <a:pPr>
                <a:defRPr/>
              </a:pPr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85041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C4777DB-8BEB-4278-9A39-52A57B3C0CEC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955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3BFDBC-3DF3-4DF2-8C27-16407352845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7"/>
          <p:cNvSpPr/>
          <p:nvPr userDrawn="1"/>
        </p:nvSpPr>
        <p:spPr>
          <a:xfrm>
            <a:off x="0" y="0"/>
            <a:ext cx="9144000" cy="928688"/>
          </a:xfrm>
          <a:prstGeom prst="rect">
            <a:avLst/>
          </a:prstGeom>
          <a:gradFill>
            <a:gsLst>
              <a:gs pos="0">
                <a:srgbClr val="0070C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5" name="Picture 7" descr="IFIEC no nam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508625" y="5670550"/>
            <a:ext cx="32385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594725" y="6453188"/>
            <a:ext cx="549275" cy="4048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F6A8C-617C-430A-8896-675AFA9E2A69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98363-A20E-41B7-8344-9C201C91F643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80100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801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140EC-1BB8-4BF8-A92B-934EC7B1E72D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E2FAB-0B50-4D3D-B2B6-5CE04260BFE8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EE3DE-F1AB-402B-8068-B8DF76961D78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68313" y="16287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59313" y="16287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2CBB8-4811-4280-B258-B0B979651843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F61BC-E511-4ABA-92BC-5CC85D431347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82B0E-B0AD-40D7-B6BE-13090628EA4C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A199E-4B29-4271-855F-DF67D06B9C16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14D92-2B03-444E-A0F4-96B89C4ABB5A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C7C18-5776-4959-919F-25B0D90E43E1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2877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5288" y="6308725"/>
            <a:ext cx="549275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266A4EB4-45E0-48EE-8BE4-B7FF063631F9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  <p:pic>
        <p:nvPicPr>
          <p:cNvPr id="1028" name="Picture 7" descr="IFIEC no name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019925" y="6224588"/>
            <a:ext cx="1727200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hteck 7"/>
          <p:cNvSpPr/>
          <p:nvPr userDrawn="1"/>
        </p:nvSpPr>
        <p:spPr>
          <a:xfrm>
            <a:off x="0" y="0"/>
            <a:ext cx="9144000" cy="928688"/>
          </a:xfrm>
          <a:prstGeom prst="rect">
            <a:avLst/>
          </a:prstGeom>
          <a:gradFill>
            <a:gsLst>
              <a:gs pos="0">
                <a:srgbClr val="0070C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827088" y="1484313"/>
            <a:ext cx="7772400" cy="3671887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4000" b="1" smtClean="0">
                <a:solidFill>
                  <a:srgbClr val="00B0F0"/>
                </a:solidFill>
              </a:rPr>
              <a:t>Energy Forum</a:t>
            </a:r>
            <a:br>
              <a:rPr lang="en-US" sz="4000" b="1" smtClean="0">
                <a:solidFill>
                  <a:srgbClr val="00B0F0"/>
                </a:solidFill>
              </a:rPr>
            </a:br>
            <a:r>
              <a:rPr lang="en-US" sz="2000" b="1" smtClean="0">
                <a:solidFill>
                  <a:srgbClr val="00B0F0"/>
                </a:solidFill>
              </a:rPr>
              <a:t/>
            </a:r>
            <a:br>
              <a:rPr lang="en-US" sz="2000" b="1" smtClean="0">
                <a:solidFill>
                  <a:srgbClr val="00B0F0"/>
                </a:solidFill>
              </a:rPr>
            </a:br>
            <a:r>
              <a:rPr lang="en-GB" sz="2800" smtClean="0">
                <a:solidFill>
                  <a:srgbClr val="00B0F0"/>
                </a:solidFill>
                <a:cs typeface="Times New Roman" pitchFamily="18" charset="0"/>
              </a:rPr>
              <a:t>EU Climate and Competitiveness Policies towards 2050</a:t>
            </a:r>
            <a:br>
              <a:rPr lang="en-GB" sz="2800" smtClean="0">
                <a:solidFill>
                  <a:srgbClr val="00B0F0"/>
                </a:solidFill>
                <a:cs typeface="Times New Roman" pitchFamily="18" charset="0"/>
              </a:rPr>
            </a:br>
            <a:r>
              <a:rPr lang="en-GB" sz="2800" smtClean="0">
                <a:solidFill>
                  <a:srgbClr val="00B0F0"/>
                </a:solidFill>
                <a:cs typeface="Times New Roman" pitchFamily="18" charset="0"/>
              </a:rPr>
              <a:t/>
            </a:r>
            <a:br>
              <a:rPr lang="en-GB" sz="2800" smtClean="0">
                <a:solidFill>
                  <a:srgbClr val="00B0F0"/>
                </a:solidFill>
                <a:cs typeface="Times New Roman" pitchFamily="18" charset="0"/>
              </a:rPr>
            </a:br>
            <a:r>
              <a:rPr lang="en-GB" sz="2400" smtClean="0">
                <a:solidFill>
                  <a:srgbClr val="00B0F0"/>
                </a:solidFill>
                <a:cs typeface="Times New Roman" pitchFamily="18" charset="0"/>
              </a:rPr>
              <a:t>Presented by Lena Recknagel</a:t>
            </a:r>
            <a:br>
              <a:rPr lang="en-GB" sz="2400" smtClean="0">
                <a:solidFill>
                  <a:srgbClr val="00B0F0"/>
                </a:solidFill>
                <a:cs typeface="Times New Roman" pitchFamily="18" charset="0"/>
              </a:rPr>
            </a:br>
            <a:r>
              <a:rPr lang="en-GB" sz="2800" smtClean="0">
                <a:solidFill>
                  <a:srgbClr val="00B0F0"/>
                </a:solidFill>
                <a:cs typeface="Times New Roman" pitchFamily="18" charset="0"/>
              </a:rPr>
              <a:t/>
            </a:r>
            <a:br>
              <a:rPr lang="en-GB" sz="2800" smtClean="0">
                <a:solidFill>
                  <a:srgbClr val="00B0F0"/>
                </a:solidFill>
                <a:cs typeface="Times New Roman" pitchFamily="18" charset="0"/>
              </a:rPr>
            </a:br>
            <a:r>
              <a:rPr lang="en-GB" sz="2800" smtClean="0">
                <a:solidFill>
                  <a:srgbClr val="00B0F0"/>
                </a:solidFill>
                <a:cs typeface="Times New Roman" pitchFamily="18" charset="0"/>
              </a:rPr>
              <a:t> </a:t>
            </a:r>
            <a:r>
              <a:rPr lang="en-GB" sz="2400" smtClean="0">
                <a:solidFill>
                  <a:srgbClr val="00B0F0"/>
                </a:solidFill>
                <a:cs typeface="Times New Roman" pitchFamily="18" charset="0"/>
              </a:rPr>
              <a:t>Brussels 9 June 2011</a:t>
            </a:r>
            <a:endParaRPr lang="fr-FR" sz="2400" smtClean="0">
              <a:solidFill>
                <a:srgbClr val="00B0F0"/>
              </a:solidFill>
            </a:endParaRPr>
          </a:p>
        </p:txBody>
      </p:sp>
      <p:sp>
        <p:nvSpPr>
          <p:cNvPr id="15362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97861B5-624F-46B9-9654-F92368E87ED5}" type="slidenum">
              <a:rPr lang="en-GB" smtClean="0"/>
              <a:pPr/>
              <a:t>1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Grp="1" noChangeArrowheads="1"/>
          </p:cNvSpPr>
          <p:nvPr>
            <p:ph idx="1"/>
          </p:nvPr>
        </p:nvSpPr>
        <p:spPr>
          <a:xfrm>
            <a:off x="251520" y="952040"/>
            <a:ext cx="8643998" cy="5429288"/>
          </a:xfrm>
        </p:spPr>
        <p:txBody>
          <a:bodyPr/>
          <a:lstStyle/>
          <a:p>
            <a:pPr eaLnBrk="1" hangingPunct="1">
              <a:defRPr/>
            </a:pPr>
            <a:r>
              <a:rPr lang="en-GB" sz="2200" b="1" dirty="0" smtClean="0">
                <a:solidFill>
                  <a:srgbClr val="000066"/>
                </a:solidFill>
              </a:rPr>
              <a:t>General strategy: EU in leading climate change policy role to </a:t>
            </a:r>
          </a:p>
          <a:p>
            <a:pPr marL="914400" lvl="1" indent="-457200" eaLnBrk="1" hangingPunct="1">
              <a:buFont typeface="+mj-lt"/>
              <a:buAutoNum type="arabicPeriod"/>
              <a:defRPr/>
            </a:pPr>
            <a:r>
              <a:rPr lang="en-GB" sz="1800" b="1" dirty="0" smtClean="0">
                <a:solidFill>
                  <a:srgbClr val="000066"/>
                </a:solidFill>
              </a:rPr>
              <a:t>support global agreement by attracting followers</a:t>
            </a:r>
          </a:p>
          <a:p>
            <a:pPr marL="914400" lvl="1" indent="-457200" eaLnBrk="1" hangingPunct="1">
              <a:spcAft>
                <a:spcPts val="600"/>
              </a:spcAft>
              <a:buFont typeface="+mj-lt"/>
              <a:buAutoNum type="arabicPeriod"/>
              <a:defRPr/>
            </a:pPr>
            <a:r>
              <a:rPr lang="en-GB" sz="1800" b="1" dirty="0" smtClean="0">
                <a:solidFill>
                  <a:srgbClr val="000066"/>
                </a:solidFill>
                <a:latin typeface="+mj-lt"/>
              </a:rPr>
              <a:t>Build competitive edge as a first mover</a:t>
            </a:r>
          </a:p>
          <a:p>
            <a:pPr eaLnBrk="1" hangingPunct="1">
              <a:defRPr/>
            </a:pPr>
            <a:r>
              <a:rPr lang="en-GB" sz="2200" b="1" dirty="0" smtClean="0">
                <a:solidFill>
                  <a:srgbClr val="000066"/>
                </a:solidFill>
              </a:rPr>
              <a:t>Builds on the assumption that</a:t>
            </a:r>
          </a:p>
          <a:p>
            <a:pPr lvl="1" eaLnBrk="1" hangingPunct="1">
              <a:spcAft>
                <a:spcPts val="600"/>
              </a:spcAft>
              <a:defRPr/>
            </a:pPr>
            <a:r>
              <a:rPr lang="en-GB" sz="1800" b="1" dirty="0" smtClean="0">
                <a:solidFill>
                  <a:srgbClr val="000066"/>
                </a:solidFill>
              </a:rPr>
              <a:t>Transitional  period with cost disadvantages will pay off in the long term (a.o. through first mover advantage, fossil fuels’ end of lifetime)</a:t>
            </a:r>
          </a:p>
          <a:p>
            <a:pPr eaLnBrk="1" hangingPunct="1">
              <a:defRPr/>
            </a:pPr>
            <a:r>
              <a:rPr lang="en-GB" sz="2200" b="1" dirty="0" smtClean="0">
                <a:solidFill>
                  <a:srgbClr val="000066"/>
                </a:solidFill>
              </a:rPr>
              <a:t>Situation of energy intensive industries (EII)</a:t>
            </a:r>
          </a:p>
          <a:p>
            <a:pPr lvl="1" eaLnBrk="1" hangingPunct="1">
              <a:defRPr/>
            </a:pPr>
            <a:r>
              <a:rPr lang="en-GB" sz="1800" b="1" dirty="0" smtClean="0">
                <a:solidFill>
                  <a:srgbClr val="000066"/>
                </a:solidFill>
              </a:rPr>
              <a:t>Problems to survive transitional period until assumed “golden end”</a:t>
            </a:r>
          </a:p>
          <a:p>
            <a:pPr lvl="1" eaLnBrk="1" hangingPunct="1">
              <a:defRPr/>
            </a:pPr>
            <a:r>
              <a:rPr lang="en-GB" sz="1800" b="1" dirty="0" smtClean="0">
                <a:solidFill>
                  <a:srgbClr val="000066"/>
                </a:solidFill>
              </a:rPr>
              <a:t>Necessity for transitional measures to help EII to survive this phase</a:t>
            </a:r>
          </a:p>
          <a:p>
            <a:pPr lvl="1" eaLnBrk="1" hangingPunct="1">
              <a:spcAft>
                <a:spcPts val="600"/>
              </a:spcAft>
              <a:defRPr/>
            </a:pPr>
            <a:r>
              <a:rPr lang="en-GB" sz="1800" b="1" dirty="0" smtClean="0">
                <a:solidFill>
                  <a:srgbClr val="000066"/>
                </a:solidFill>
              </a:rPr>
              <a:t>Situation of huge instability for EII in EU (will relief measures remain?) </a:t>
            </a:r>
          </a:p>
          <a:p>
            <a:pPr eaLnBrk="1" hangingPunct="1">
              <a:defRPr/>
            </a:pPr>
            <a:r>
              <a:rPr lang="en-GB" sz="2200" b="1" dirty="0" smtClean="0">
                <a:solidFill>
                  <a:srgbClr val="000066"/>
                </a:solidFill>
              </a:rPr>
              <a:t>Could transitional period become eternal? </a:t>
            </a:r>
          </a:p>
          <a:p>
            <a:pPr lvl="1" eaLnBrk="1" hangingPunct="1">
              <a:defRPr/>
            </a:pPr>
            <a:r>
              <a:rPr lang="en-GB" sz="1800" b="1" dirty="0" smtClean="0">
                <a:solidFill>
                  <a:srgbClr val="000066"/>
                </a:solidFill>
              </a:rPr>
              <a:t>Not sustainable for EII to rely on relief measures in the long-term</a:t>
            </a:r>
            <a:endParaRPr lang="en-GB" sz="1800" b="1" strike="sngStrike" dirty="0" smtClean="0">
              <a:solidFill>
                <a:srgbClr val="000066"/>
              </a:solidFill>
            </a:endParaRPr>
          </a:p>
          <a:p>
            <a:pPr lvl="1" eaLnBrk="1" hangingPunct="1">
              <a:defRPr/>
            </a:pPr>
            <a:r>
              <a:rPr lang="en-GB" sz="1800" b="1" dirty="0" smtClean="0">
                <a:solidFill>
                  <a:srgbClr val="000066"/>
                </a:solidFill>
              </a:rPr>
              <a:t>Not sustainable for EU to stick to general strategy if expectations are not realised </a:t>
            </a:r>
          </a:p>
          <a:p>
            <a:pPr lvl="1" eaLnBrk="1" hangingPunct="1">
              <a:defRPr/>
            </a:pPr>
            <a:endParaRPr lang="en-GB" sz="1400" dirty="0" smtClean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17410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594725" y="6453188"/>
            <a:ext cx="549275" cy="404812"/>
          </a:xfrm>
          <a:noFill/>
        </p:spPr>
        <p:txBody>
          <a:bodyPr/>
          <a:lstStyle/>
          <a:p>
            <a:fld id="{3FFF856D-5D64-4CAD-9D17-7CF53102A4D4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 bwMode="auto">
          <a:xfrm>
            <a:off x="142875" y="214313"/>
            <a:ext cx="9001125" cy="6334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GB" sz="2800" b="1" kern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General assessment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Grp="1" noChangeArrowheads="1"/>
          </p:cNvSpPr>
          <p:nvPr>
            <p:ph idx="1"/>
          </p:nvPr>
        </p:nvSpPr>
        <p:spPr>
          <a:xfrm>
            <a:off x="323850" y="981075"/>
            <a:ext cx="8607425" cy="1368425"/>
          </a:xfrm>
          <a:solidFill>
            <a:schemeClr val="accent5"/>
          </a:solidFill>
          <a:ln w="15875">
            <a:solidFill>
              <a:srgbClr val="0070C0"/>
            </a:solidFill>
          </a:ln>
        </p:spPr>
        <p:txBody>
          <a:bodyPr/>
          <a:lstStyle/>
          <a:p>
            <a:pPr marL="355600" lvl="1" indent="0" eaLnBrk="1" hangingPunct="1">
              <a:buFontTx/>
              <a:buNone/>
              <a:defRPr/>
            </a:pPr>
            <a:r>
              <a:rPr lang="en-GB" sz="2000" b="1" dirty="0" smtClean="0">
                <a:solidFill>
                  <a:srgbClr val="000066"/>
                </a:solidFill>
                <a:latin typeface="+mj-lt"/>
              </a:rPr>
              <a:t>New / more jobs – but highly subsidized  </a:t>
            </a:r>
          </a:p>
          <a:p>
            <a:pPr marL="355600" lvl="2" indent="0" eaLnBrk="1" hangingPunct="1">
              <a:buFontTx/>
              <a:buNone/>
              <a:defRPr/>
            </a:pPr>
            <a:r>
              <a:rPr lang="en-GB" sz="1600" b="1" dirty="0" smtClean="0">
                <a:solidFill>
                  <a:srgbClr val="000066"/>
                </a:solidFill>
                <a:latin typeface="+mj-lt"/>
              </a:rPr>
              <a:t>e.g. &gt; 150,000 € per job in solar industry in Germany</a:t>
            </a:r>
          </a:p>
          <a:p>
            <a:pPr marL="355600" lvl="1" indent="0" eaLnBrk="1" hangingPunct="1">
              <a:buFontTx/>
              <a:buNone/>
              <a:defRPr/>
            </a:pPr>
            <a:r>
              <a:rPr lang="en-GB" sz="2000" b="1" dirty="0" smtClean="0">
                <a:solidFill>
                  <a:srgbClr val="000066"/>
                </a:solidFill>
                <a:latin typeface="+mj-lt"/>
              </a:rPr>
              <a:t>Loss of existing jobs in the production of globally demanded, innovative products</a:t>
            </a:r>
          </a:p>
          <a:p>
            <a:pPr marL="804863" lvl="2" indent="0" eaLnBrk="1" hangingPunct="1">
              <a:buFontTx/>
              <a:buNone/>
              <a:defRPr/>
            </a:pPr>
            <a:endParaRPr lang="en-GB" sz="1600" b="1" dirty="0" smtClean="0">
              <a:solidFill>
                <a:srgbClr val="000066"/>
              </a:solidFill>
              <a:latin typeface="+mj-lt"/>
            </a:endParaRPr>
          </a:p>
          <a:p>
            <a:pPr marL="804863" lvl="2" indent="0" eaLnBrk="1" hangingPunct="1">
              <a:buFontTx/>
              <a:buNone/>
              <a:defRPr/>
            </a:pPr>
            <a:endParaRPr lang="en-GB" sz="1800" b="1" dirty="0" smtClean="0">
              <a:solidFill>
                <a:srgbClr val="000066"/>
              </a:solidFill>
              <a:latin typeface="+mj-lt"/>
            </a:endParaRPr>
          </a:p>
          <a:p>
            <a:pPr eaLnBrk="1" hangingPunct="1">
              <a:buFontTx/>
              <a:buNone/>
              <a:defRPr/>
            </a:pPr>
            <a:endParaRPr lang="en-GB" sz="2000" dirty="0" smtClean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 bwMode="auto">
          <a:xfrm>
            <a:off x="142875" y="214313"/>
            <a:ext cx="9001125" cy="6334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2800" b="1" kern="0" dirty="0">
              <a:solidFill>
                <a:srgbClr val="000066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9459" name="Grafik 5" descr="Smilies-lachend-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08400" y="404813"/>
            <a:ext cx="301625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Grafik 6" descr="Smilie-traurig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59563" y="404813"/>
            <a:ext cx="288925" cy="30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Grafik 9" descr="Smilie-traurig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5288" y="1700213"/>
            <a:ext cx="288925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2" name="Textfeld 15"/>
          <p:cNvSpPr txBox="1">
            <a:spLocks noChangeArrowheads="1"/>
          </p:cNvSpPr>
          <p:nvPr/>
        </p:nvSpPr>
        <p:spPr bwMode="auto">
          <a:xfrm>
            <a:off x="250825" y="260350"/>
            <a:ext cx="7993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800" b="1">
                <a:solidFill>
                  <a:srgbClr val="000066"/>
                </a:solidFill>
              </a:rPr>
              <a:t>Perceived benefits (   ) vs. trade-offs (</a:t>
            </a:r>
            <a:r>
              <a:rPr lang="en-GB" sz="2800" b="1">
                <a:solidFill>
                  <a:srgbClr val="000066"/>
                </a:solidFill>
                <a:sym typeface="Wingdings" pitchFamily="2" charset="2"/>
              </a:rPr>
              <a:t>   )</a:t>
            </a:r>
            <a:endParaRPr lang="de-DE" sz="2800"/>
          </a:p>
        </p:txBody>
      </p:sp>
      <p:sp>
        <p:nvSpPr>
          <p:cNvPr id="17" name="Rectangle 6"/>
          <p:cNvSpPr txBox="1">
            <a:spLocks noChangeArrowheads="1"/>
          </p:cNvSpPr>
          <p:nvPr/>
        </p:nvSpPr>
        <p:spPr bwMode="auto">
          <a:xfrm>
            <a:off x="323850" y="2420938"/>
            <a:ext cx="8607425" cy="863600"/>
          </a:xfrm>
          <a:prstGeom prst="rect">
            <a:avLst/>
          </a:prstGeom>
          <a:solidFill>
            <a:schemeClr val="accent5"/>
          </a:solidFill>
          <a:ln w="1587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55600" lvl="1">
              <a:spcBef>
                <a:spcPct val="20000"/>
              </a:spcBef>
              <a:defRPr/>
            </a:pPr>
            <a:r>
              <a:rPr lang="en-GB" sz="2000" b="1" dirty="0">
                <a:solidFill>
                  <a:srgbClr val="000066"/>
                </a:solidFill>
                <a:latin typeface="+mj-lt"/>
                <a:cs typeface="+mn-cs"/>
              </a:rPr>
              <a:t>Economic crisis gives cheap abatement potential</a:t>
            </a:r>
          </a:p>
          <a:p>
            <a:pPr marL="355600" lvl="1">
              <a:spcBef>
                <a:spcPct val="20000"/>
              </a:spcBef>
              <a:defRPr/>
            </a:pPr>
            <a:r>
              <a:rPr lang="en-GB" sz="2000" b="1" dirty="0">
                <a:solidFill>
                  <a:srgbClr val="000066"/>
                </a:solidFill>
                <a:latin typeface="+mj-lt"/>
                <a:cs typeface="+mn-cs"/>
                <a:sym typeface="Wingdings" pitchFamily="2" charset="2"/>
              </a:rPr>
              <a:t>Economic crisis makes money an even more scarce resource</a:t>
            </a:r>
          </a:p>
        </p:txBody>
      </p:sp>
      <p:sp>
        <p:nvSpPr>
          <p:cNvPr id="18" name="Rectangle 6"/>
          <p:cNvSpPr txBox="1">
            <a:spLocks noChangeArrowheads="1"/>
          </p:cNvSpPr>
          <p:nvPr/>
        </p:nvSpPr>
        <p:spPr bwMode="auto">
          <a:xfrm>
            <a:off x="357188" y="3357563"/>
            <a:ext cx="8607425" cy="2374900"/>
          </a:xfrm>
          <a:prstGeom prst="rect">
            <a:avLst/>
          </a:prstGeom>
          <a:solidFill>
            <a:schemeClr val="accent5"/>
          </a:solidFill>
          <a:ln w="1587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55600" lvl="1">
              <a:spcBef>
                <a:spcPct val="20000"/>
              </a:spcBef>
              <a:defRPr/>
            </a:pPr>
            <a:r>
              <a:rPr lang="en-GB" sz="2000" b="1" dirty="0">
                <a:solidFill>
                  <a:srgbClr val="000066"/>
                </a:solidFill>
                <a:latin typeface="+mj-lt"/>
                <a:cs typeface="+mn-cs"/>
                <a:sym typeface="Wingdings" pitchFamily="2" charset="2"/>
              </a:rPr>
              <a:t>Strong EU leading role helps to achieve global climate change policy agreement</a:t>
            </a:r>
          </a:p>
          <a:p>
            <a:pPr marL="355600" lvl="1">
              <a:spcBef>
                <a:spcPct val="20000"/>
              </a:spcBef>
              <a:defRPr/>
            </a:pPr>
            <a:r>
              <a:rPr lang="en-GB" sz="2000" b="1" dirty="0">
                <a:solidFill>
                  <a:srgbClr val="000066"/>
                </a:solidFill>
                <a:latin typeface="+mj-lt"/>
                <a:cs typeface="+mn-cs"/>
                <a:sym typeface="Wingdings" pitchFamily="2" charset="2"/>
              </a:rPr>
              <a:t>EU’s ever more leading role strengthens the world’s advantages and thus weakens preparedness to follow</a:t>
            </a:r>
          </a:p>
          <a:p>
            <a:pPr marL="723900" lvl="1" indent="-273050">
              <a:spcBef>
                <a:spcPct val="20000"/>
              </a:spcBef>
              <a:buFontTx/>
              <a:buChar char="–"/>
              <a:defRPr/>
            </a:pPr>
            <a:r>
              <a:rPr lang="en-GB" b="1" dirty="0">
                <a:solidFill>
                  <a:srgbClr val="000066"/>
                </a:solidFill>
                <a:latin typeface="+mj-lt"/>
                <a:cs typeface="+mn-cs"/>
                <a:sym typeface="Wingdings" pitchFamily="2" charset="2"/>
              </a:rPr>
              <a:t>First mover advantage in green technologies can not be caught up</a:t>
            </a:r>
          </a:p>
          <a:p>
            <a:pPr marL="723900" lvl="1" indent="-273050">
              <a:spcBef>
                <a:spcPct val="20000"/>
              </a:spcBef>
              <a:buFontTx/>
              <a:buChar char="–"/>
              <a:defRPr/>
            </a:pPr>
            <a:r>
              <a:rPr lang="en-GB" b="1" dirty="0">
                <a:solidFill>
                  <a:srgbClr val="000066"/>
                </a:solidFill>
                <a:latin typeface="+mj-lt"/>
                <a:cs typeface="+mn-cs"/>
                <a:sym typeface="Wingdings" pitchFamily="2" charset="2"/>
              </a:rPr>
              <a:t>Extended advantages in energy intensive industries foolish to be given up</a:t>
            </a:r>
            <a:endParaRPr lang="en-GB" b="1" dirty="0">
              <a:solidFill>
                <a:srgbClr val="000066"/>
              </a:solidFill>
              <a:latin typeface="+mj-lt"/>
              <a:cs typeface="+mn-cs"/>
            </a:endParaRPr>
          </a:p>
        </p:txBody>
      </p:sp>
      <p:pic>
        <p:nvPicPr>
          <p:cNvPr id="19465" name="Grafik 18" descr="Smilie-traurig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5288" y="2852738"/>
            <a:ext cx="288925" cy="30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6" name="Grafik 19" descr="Smilie-traurig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5288" y="4076700"/>
            <a:ext cx="288925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7" name="Grafik 20" descr="Smilies-lachend-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2492375"/>
            <a:ext cx="30321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8" name="Grafik 21" descr="Smilies-lachend-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3429000"/>
            <a:ext cx="303212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Rectangle 6"/>
          <p:cNvSpPr txBox="1">
            <a:spLocks noChangeArrowheads="1"/>
          </p:cNvSpPr>
          <p:nvPr/>
        </p:nvSpPr>
        <p:spPr bwMode="auto">
          <a:xfrm>
            <a:off x="357188" y="5805488"/>
            <a:ext cx="8607425" cy="863600"/>
          </a:xfrm>
          <a:prstGeom prst="rect">
            <a:avLst/>
          </a:prstGeom>
          <a:solidFill>
            <a:schemeClr val="accent5"/>
          </a:solidFill>
          <a:ln w="1587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450850" lvl="1">
              <a:spcBef>
                <a:spcPct val="20000"/>
              </a:spcBef>
              <a:defRPr/>
            </a:pPr>
            <a:r>
              <a:rPr lang="en-GB" sz="2000" b="1" dirty="0">
                <a:solidFill>
                  <a:srgbClr val="000066"/>
                </a:solidFill>
                <a:latin typeface="+mj-lt"/>
                <a:cs typeface="+mn-cs"/>
              </a:rPr>
              <a:t>Less GHG emissions in the EU</a:t>
            </a:r>
          </a:p>
          <a:p>
            <a:pPr marL="450850" lvl="1">
              <a:spcBef>
                <a:spcPct val="20000"/>
              </a:spcBef>
              <a:defRPr/>
            </a:pPr>
            <a:r>
              <a:rPr lang="en-GB" sz="2000" b="1" dirty="0">
                <a:solidFill>
                  <a:srgbClr val="000066"/>
                </a:solidFill>
                <a:latin typeface="+mj-lt"/>
                <a:cs typeface="+mn-cs"/>
                <a:sym typeface="Wingdings" pitchFamily="2" charset="2"/>
              </a:rPr>
              <a:t>More GHG emissions globally</a:t>
            </a:r>
          </a:p>
        </p:txBody>
      </p:sp>
      <p:pic>
        <p:nvPicPr>
          <p:cNvPr id="19470" name="Grafik 23" descr="Smilies-lachend-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5876925"/>
            <a:ext cx="3016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1" name="Grafik 24" descr="Smilie-traurig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8313" y="6237288"/>
            <a:ext cx="287337" cy="30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9472" name="Gruppieren 35"/>
          <p:cNvGrpSpPr>
            <a:grpSpLocks/>
          </p:cNvGrpSpPr>
          <p:nvPr/>
        </p:nvGrpSpPr>
        <p:grpSpPr bwMode="auto">
          <a:xfrm>
            <a:off x="358775" y="998538"/>
            <a:ext cx="360363" cy="360362"/>
            <a:chOff x="358960" y="999016"/>
            <a:chExt cx="360040" cy="360040"/>
          </a:xfrm>
        </p:grpSpPr>
        <p:pic>
          <p:nvPicPr>
            <p:cNvPr id="19482" name="Grafik 8" descr="Smilies-lachend-.jp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95536" y="1052736"/>
              <a:ext cx="302832" cy="288032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6" name="Ellipse 25"/>
            <p:cNvSpPr/>
            <p:nvPr/>
          </p:nvSpPr>
          <p:spPr>
            <a:xfrm>
              <a:off x="358960" y="999016"/>
              <a:ext cx="360040" cy="360040"/>
            </a:xfrm>
            <a:prstGeom prst="ellipse">
              <a:avLst/>
            </a:prstGeom>
            <a:noFill/>
            <a:ln>
              <a:solidFill>
                <a:srgbClr val="056B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  <p:sp>
        <p:nvSpPr>
          <p:cNvPr id="27" name="Ellipse 26"/>
          <p:cNvSpPr/>
          <p:nvPr/>
        </p:nvSpPr>
        <p:spPr>
          <a:xfrm>
            <a:off x="3681413" y="360363"/>
            <a:ext cx="360362" cy="360362"/>
          </a:xfrm>
          <a:prstGeom prst="ellipse">
            <a:avLst/>
          </a:prstGeom>
          <a:noFill/>
          <a:ln>
            <a:solidFill>
              <a:srgbClr val="056B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8" name="Ellipse 27"/>
          <p:cNvSpPr/>
          <p:nvPr/>
        </p:nvSpPr>
        <p:spPr>
          <a:xfrm>
            <a:off x="368300" y="2438400"/>
            <a:ext cx="360363" cy="360363"/>
          </a:xfrm>
          <a:prstGeom prst="ellipse">
            <a:avLst/>
          </a:prstGeom>
          <a:noFill/>
          <a:ln>
            <a:solidFill>
              <a:srgbClr val="056B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9" name="Ellipse 28"/>
          <p:cNvSpPr/>
          <p:nvPr/>
        </p:nvSpPr>
        <p:spPr>
          <a:xfrm>
            <a:off x="365125" y="3384550"/>
            <a:ext cx="360363" cy="360363"/>
          </a:xfrm>
          <a:prstGeom prst="ellipse">
            <a:avLst/>
          </a:prstGeom>
          <a:noFill/>
          <a:ln>
            <a:solidFill>
              <a:srgbClr val="056B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0" name="Ellipse 29"/>
          <p:cNvSpPr/>
          <p:nvPr/>
        </p:nvSpPr>
        <p:spPr>
          <a:xfrm>
            <a:off x="438150" y="5832475"/>
            <a:ext cx="360363" cy="360363"/>
          </a:xfrm>
          <a:prstGeom prst="ellipse">
            <a:avLst/>
          </a:prstGeom>
          <a:noFill/>
          <a:ln>
            <a:solidFill>
              <a:srgbClr val="056B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1" name="Ellipse 30"/>
          <p:cNvSpPr/>
          <p:nvPr/>
        </p:nvSpPr>
        <p:spPr>
          <a:xfrm>
            <a:off x="360363" y="1682750"/>
            <a:ext cx="360362" cy="3603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2" name="Ellipse 31"/>
          <p:cNvSpPr/>
          <p:nvPr/>
        </p:nvSpPr>
        <p:spPr>
          <a:xfrm>
            <a:off x="6624638" y="377825"/>
            <a:ext cx="360362" cy="3587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3" name="Ellipse 32"/>
          <p:cNvSpPr/>
          <p:nvPr/>
        </p:nvSpPr>
        <p:spPr>
          <a:xfrm>
            <a:off x="360363" y="2835275"/>
            <a:ext cx="360362" cy="3603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4" name="Ellipse 33"/>
          <p:cNvSpPr/>
          <p:nvPr/>
        </p:nvSpPr>
        <p:spPr>
          <a:xfrm>
            <a:off x="360363" y="4051300"/>
            <a:ext cx="360362" cy="3603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5" name="Ellipse 34"/>
          <p:cNvSpPr/>
          <p:nvPr/>
        </p:nvSpPr>
        <p:spPr>
          <a:xfrm>
            <a:off x="439738" y="6210300"/>
            <a:ext cx="360362" cy="3603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1000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1000"/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10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0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5" dur="1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8" dur="1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1" dur="10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6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1" dur="10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594725" y="6453188"/>
            <a:ext cx="549275" cy="404812"/>
          </a:xfrm>
          <a:noFill/>
        </p:spPr>
        <p:txBody>
          <a:bodyPr/>
          <a:lstStyle/>
          <a:p>
            <a:fld id="{20911806-DFB2-44D8-9B80-E31F028CAEC1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21506" name="Rectangle 5"/>
          <p:cNvSpPr txBox="1">
            <a:spLocks noChangeArrowheads="1"/>
          </p:cNvSpPr>
          <p:nvPr/>
        </p:nvSpPr>
        <p:spPr bwMode="auto">
          <a:xfrm>
            <a:off x="142875" y="44450"/>
            <a:ext cx="9001125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3000"/>
              </a:lnSpc>
            </a:pPr>
            <a:r>
              <a:rPr lang="en-GB" sz="2800" b="1">
                <a:solidFill>
                  <a:srgbClr val="000066"/>
                </a:solidFill>
              </a:rPr>
              <a:t>Impact of - 30% EU reduction target on GDP compared to current – 20 % target </a:t>
            </a:r>
          </a:p>
        </p:txBody>
      </p:sp>
      <p:sp>
        <p:nvSpPr>
          <p:cNvPr id="21507" name="Textfeld 7"/>
          <p:cNvSpPr txBox="1">
            <a:spLocks noChangeArrowheads="1"/>
          </p:cNvSpPr>
          <p:nvPr/>
        </p:nvSpPr>
        <p:spPr bwMode="auto">
          <a:xfrm>
            <a:off x="2843213" y="4797425"/>
            <a:ext cx="7921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11" name="Textfeld 10"/>
          <p:cNvSpPr txBox="1"/>
          <p:nvPr/>
        </p:nvSpPr>
        <p:spPr>
          <a:xfrm>
            <a:off x="323850" y="5149850"/>
            <a:ext cx="8496300" cy="1016000"/>
          </a:xfrm>
          <a:prstGeom prst="rect">
            <a:avLst/>
          </a:prstGeom>
          <a:solidFill>
            <a:schemeClr val="accent5"/>
          </a:solidFill>
          <a:ln w="15875">
            <a:solidFill>
              <a:srgbClr val="0070C0"/>
            </a:solidFill>
          </a:ln>
        </p:spPr>
        <p:txBody>
          <a:bodyPr>
            <a:spAutoFit/>
          </a:bodyPr>
          <a:lstStyle/>
          <a:p>
            <a:pPr marL="177800" indent="-177800">
              <a:buFont typeface="Arial" pitchFamily="34" charset="0"/>
              <a:buChar char="•"/>
              <a:defRPr/>
            </a:pPr>
            <a:r>
              <a:rPr lang="en-GB" sz="2000" b="1" dirty="0">
                <a:solidFill>
                  <a:srgbClr val="000066"/>
                </a:solidFill>
              </a:rPr>
              <a:t>EU climate change policy may weaken EU MS while in parallel huge financial support is paid to prevent state bankruptcy</a:t>
            </a:r>
          </a:p>
          <a:p>
            <a:pPr marL="177800" indent="-177800">
              <a:buFont typeface="Arial" pitchFamily="34" charset="0"/>
              <a:buChar char="•"/>
              <a:defRPr/>
            </a:pPr>
            <a:r>
              <a:rPr lang="en-GB" sz="2000" b="1" dirty="0">
                <a:solidFill>
                  <a:srgbClr val="000066"/>
                </a:solidFill>
              </a:rPr>
              <a:t>No further unconditional reduction targets!</a:t>
            </a:r>
          </a:p>
        </p:txBody>
      </p:sp>
      <p:sp>
        <p:nvSpPr>
          <p:cNvPr id="13" name="Rectangle 6"/>
          <p:cNvSpPr>
            <a:spLocks noGrp="1" noChangeArrowheads="1"/>
          </p:cNvSpPr>
          <p:nvPr>
            <p:ph idx="1"/>
          </p:nvPr>
        </p:nvSpPr>
        <p:spPr>
          <a:xfrm>
            <a:off x="179388" y="981075"/>
            <a:ext cx="8643937" cy="3311525"/>
          </a:xfrm>
        </p:spPr>
        <p:txBody>
          <a:bodyPr/>
          <a:lstStyle/>
          <a:p>
            <a:pPr eaLnBrk="1" hangingPunct="1">
              <a:spcAft>
                <a:spcPts val="0"/>
              </a:spcAft>
              <a:defRPr/>
            </a:pPr>
            <a:r>
              <a:rPr lang="en-GB" sz="2200" b="1" dirty="0" smtClean="0">
                <a:solidFill>
                  <a:srgbClr val="000066"/>
                </a:solidFill>
              </a:rPr>
              <a:t>Study analysed two scenarios </a:t>
            </a:r>
          </a:p>
          <a:p>
            <a:pPr lvl="1" indent="-387350" eaLnBrk="1" hangingPunct="1">
              <a:spcAft>
                <a:spcPts val="300"/>
              </a:spcAft>
              <a:buFontTx/>
              <a:buNone/>
              <a:defRPr/>
            </a:pPr>
            <a:r>
              <a:rPr lang="en-GB" sz="1200" b="1" dirty="0" smtClean="0">
                <a:solidFill>
                  <a:srgbClr val="000066"/>
                </a:solidFill>
              </a:rPr>
              <a:t>(</a:t>
            </a:r>
            <a:r>
              <a:rPr lang="en-GB" sz="1200" b="1" dirty="0" err="1" smtClean="0">
                <a:solidFill>
                  <a:srgbClr val="000066"/>
                </a:solidFill>
              </a:rPr>
              <a:t>Prognos</a:t>
            </a:r>
            <a:r>
              <a:rPr lang="en-GB" sz="1200" b="1" dirty="0" smtClean="0">
                <a:solidFill>
                  <a:srgbClr val="000066"/>
                </a:solidFill>
              </a:rPr>
              <a:t>/GWS on behalf of German Economics Ministry)</a:t>
            </a:r>
          </a:p>
          <a:p>
            <a:pPr lvl="1" eaLnBrk="1" hangingPunct="1">
              <a:spcAft>
                <a:spcPts val="600"/>
              </a:spcAft>
              <a:defRPr/>
            </a:pPr>
            <a:r>
              <a:rPr lang="en-GB" sz="1800" b="1" dirty="0" smtClean="0">
                <a:solidFill>
                  <a:srgbClr val="000066"/>
                </a:solidFill>
              </a:rPr>
              <a:t>Scenario I: -30% with 50% CDM</a:t>
            </a:r>
          </a:p>
          <a:p>
            <a:pPr lvl="1" eaLnBrk="1" hangingPunct="1">
              <a:spcAft>
                <a:spcPts val="600"/>
              </a:spcAft>
              <a:defRPr/>
            </a:pPr>
            <a:r>
              <a:rPr lang="en-GB" sz="1800" b="1" dirty="0" smtClean="0">
                <a:solidFill>
                  <a:srgbClr val="000066"/>
                </a:solidFill>
              </a:rPr>
              <a:t>Scenario II: -30% with 25% CDM</a:t>
            </a: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en-GB" sz="2200" b="1" dirty="0" smtClean="0">
                <a:solidFill>
                  <a:srgbClr val="000066"/>
                </a:solidFill>
              </a:rPr>
              <a:t>Results: Impact on GDP</a:t>
            </a:r>
          </a:p>
          <a:p>
            <a:pPr lvl="1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en-GB" sz="1800" b="1" dirty="0" smtClean="0">
                <a:solidFill>
                  <a:srgbClr val="000066"/>
                </a:solidFill>
              </a:rPr>
              <a:t>EU-27/EU-15</a:t>
            </a:r>
          </a:p>
          <a:p>
            <a:pPr lvl="2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en-GB" sz="1600" b="1" dirty="0" smtClean="0">
                <a:solidFill>
                  <a:srgbClr val="000066"/>
                </a:solidFill>
              </a:rPr>
              <a:t>I: - 0,2 %</a:t>
            </a:r>
          </a:p>
          <a:p>
            <a:pPr lvl="2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en-GB" sz="1600" b="1" dirty="0" smtClean="0">
                <a:solidFill>
                  <a:srgbClr val="000066"/>
                </a:solidFill>
              </a:rPr>
              <a:t>II: - 0,4 % </a:t>
            </a:r>
          </a:p>
          <a:p>
            <a:pPr lvl="1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en-GB" sz="1800" b="1" dirty="0" smtClean="0">
                <a:solidFill>
                  <a:srgbClr val="000066"/>
                </a:solidFill>
              </a:rPr>
              <a:t>NMS-12</a:t>
            </a:r>
          </a:p>
          <a:p>
            <a:pPr lvl="2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en-GB" sz="1600" b="1" dirty="0" smtClean="0">
                <a:solidFill>
                  <a:srgbClr val="000066"/>
                </a:solidFill>
              </a:rPr>
              <a:t>I: - 0,3 % </a:t>
            </a:r>
          </a:p>
          <a:p>
            <a:pPr lvl="2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en-GB" sz="1600" b="1" dirty="0" smtClean="0">
                <a:solidFill>
                  <a:srgbClr val="000066"/>
                </a:solidFill>
              </a:rPr>
              <a:t>II: - 0,5 %</a:t>
            </a:r>
            <a:endParaRPr lang="en-GB" b="1" dirty="0" smtClean="0">
              <a:solidFill>
                <a:srgbClr val="000066"/>
              </a:solidFill>
            </a:endParaRPr>
          </a:p>
          <a:p>
            <a:pPr lvl="1" eaLnBrk="1" hangingPunct="1">
              <a:spcAft>
                <a:spcPts val="1200"/>
              </a:spcAft>
              <a:defRPr/>
            </a:pPr>
            <a:endParaRPr lang="en-GB" sz="1600" dirty="0" smtClean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21510" name="Textfeld 13"/>
          <p:cNvSpPr txBox="1">
            <a:spLocks noChangeArrowheads="1"/>
          </p:cNvSpPr>
          <p:nvPr/>
        </p:nvSpPr>
        <p:spPr bwMode="auto">
          <a:xfrm>
            <a:off x="3635375" y="2852738"/>
            <a:ext cx="2736850" cy="207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3050" indent="-273050">
              <a:spcBef>
                <a:spcPts val="300"/>
              </a:spcBef>
              <a:spcAft>
                <a:spcPts val="300"/>
              </a:spcAft>
              <a:buFont typeface="Symbol" pitchFamily="18" charset="2"/>
              <a:buChar char="-"/>
            </a:pPr>
            <a:r>
              <a:rPr lang="de-DE" b="1">
                <a:solidFill>
                  <a:srgbClr val="000066"/>
                </a:solidFill>
              </a:rPr>
              <a:t>Spain</a:t>
            </a:r>
          </a:p>
          <a:p>
            <a:pPr marL="730250" lvl="1" indent="-27305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</a:pPr>
            <a:r>
              <a:rPr lang="de-DE" sz="1600" b="1">
                <a:solidFill>
                  <a:srgbClr val="000066"/>
                </a:solidFill>
              </a:rPr>
              <a:t>I: - 0,2 %</a:t>
            </a:r>
          </a:p>
          <a:p>
            <a:pPr marL="730250" lvl="1" indent="-27305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</a:pPr>
            <a:r>
              <a:rPr lang="de-DE" sz="1600" b="1">
                <a:solidFill>
                  <a:srgbClr val="000066"/>
                </a:solidFill>
              </a:rPr>
              <a:t>II: - 0,6 %</a:t>
            </a:r>
          </a:p>
          <a:p>
            <a:pPr marL="273050" indent="-273050">
              <a:spcBef>
                <a:spcPts val="300"/>
              </a:spcBef>
              <a:spcAft>
                <a:spcPts val="300"/>
              </a:spcAft>
              <a:buFont typeface="Symbol" pitchFamily="18" charset="2"/>
              <a:buChar char="-"/>
            </a:pPr>
            <a:r>
              <a:rPr lang="de-DE" b="1">
                <a:solidFill>
                  <a:srgbClr val="000066"/>
                </a:solidFill>
              </a:rPr>
              <a:t>Germany</a:t>
            </a:r>
          </a:p>
          <a:p>
            <a:pPr marL="730250" lvl="1" indent="-27305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</a:pPr>
            <a:r>
              <a:rPr lang="de-DE" sz="1600" b="1">
                <a:solidFill>
                  <a:srgbClr val="000066"/>
                </a:solidFill>
              </a:rPr>
              <a:t>I: - 0,5 %</a:t>
            </a:r>
          </a:p>
          <a:p>
            <a:pPr marL="730250" lvl="1" indent="-27305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</a:pPr>
            <a:r>
              <a:rPr lang="de-DE" sz="1600" b="1">
                <a:solidFill>
                  <a:srgbClr val="000066"/>
                </a:solidFill>
              </a:rPr>
              <a:t>II: - 0,8 %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C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C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594725" y="6453188"/>
            <a:ext cx="549275" cy="404812"/>
          </a:xfrm>
          <a:noFill/>
        </p:spPr>
        <p:txBody>
          <a:bodyPr/>
          <a:lstStyle/>
          <a:p>
            <a:fld id="{EAA15C36-3362-4905-8E4E-B61AEC9BC996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179388" y="274638"/>
            <a:ext cx="9001125" cy="6334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3000"/>
              </a:lnSpc>
              <a:defRPr/>
            </a:pPr>
            <a:r>
              <a:rPr lang="en-GB" sz="2800" b="1" kern="0" dirty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EU GHG reduction targets until 2020 and beyond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idx="1"/>
          </p:nvPr>
        </p:nvSpPr>
        <p:spPr>
          <a:xfrm>
            <a:off x="179388" y="1023938"/>
            <a:ext cx="8643937" cy="4997450"/>
          </a:xfrm>
        </p:spPr>
        <p:txBody>
          <a:bodyPr/>
          <a:lstStyle/>
          <a:p>
            <a:pPr eaLnBrk="1" hangingPunct="1">
              <a:spcAft>
                <a:spcPts val="1200"/>
              </a:spcAft>
              <a:defRPr/>
            </a:pPr>
            <a:r>
              <a:rPr lang="en-GB" sz="2200" b="1" dirty="0" smtClean="0">
                <a:solidFill>
                  <a:srgbClr val="000066"/>
                </a:solidFill>
              </a:rPr>
              <a:t>EU GHG reduction targets until 2020 should not be changed</a:t>
            </a:r>
          </a:p>
          <a:p>
            <a:pPr lvl="1" eaLnBrk="1" hangingPunct="1">
              <a:spcAft>
                <a:spcPts val="1200"/>
              </a:spcAft>
              <a:defRPr/>
            </a:pPr>
            <a:r>
              <a:rPr lang="en-GB" sz="1800" b="1" dirty="0" smtClean="0">
                <a:solidFill>
                  <a:srgbClr val="000066"/>
                </a:solidFill>
              </a:rPr>
              <a:t>Interfering with fixed ETS cap would ...</a:t>
            </a:r>
          </a:p>
          <a:p>
            <a:pPr lvl="2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en-GB" sz="1600" b="1" dirty="0" smtClean="0">
                <a:solidFill>
                  <a:srgbClr val="000066"/>
                </a:solidFill>
              </a:rPr>
              <a:t>... create unstable and negative planning conditions for industry (contrary to Europe 2020 Strategy)</a:t>
            </a:r>
          </a:p>
          <a:p>
            <a:pPr lvl="2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en-GB" sz="1600" b="1" dirty="0" smtClean="0">
                <a:solidFill>
                  <a:srgbClr val="000066"/>
                </a:solidFill>
              </a:rPr>
              <a:t>... discredit the ETS system (also as a model for  a global climate change policy) </a:t>
            </a:r>
          </a:p>
          <a:p>
            <a:pPr lvl="2" eaLnBrk="1" hangingPunct="1">
              <a:spcBef>
                <a:spcPts val="300"/>
              </a:spcBef>
              <a:spcAft>
                <a:spcPts val="1200"/>
              </a:spcAft>
              <a:defRPr/>
            </a:pPr>
            <a:r>
              <a:rPr lang="en-GB" sz="1600" b="1" dirty="0" smtClean="0">
                <a:solidFill>
                  <a:srgbClr val="000066"/>
                </a:solidFill>
              </a:rPr>
              <a:t>... not be based on any new information (e.g. 20 % efficiency target was set before)</a:t>
            </a:r>
          </a:p>
          <a:p>
            <a:pPr eaLnBrk="1" hangingPunct="1">
              <a:spcAft>
                <a:spcPts val="1200"/>
              </a:spcAft>
              <a:defRPr/>
            </a:pPr>
            <a:r>
              <a:rPr lang="en-GB" sz="2200" b="1" dirty="0" smtClean="0">
                <a:solidFill>
                  <a:srgbClr val="000066"/>
                </a:solidFill>
              </a:rPr>
              <a:t>Ambitious targets beyond 2020 must be conditional </a:t>
            </a:r>
          </a:p>
          <a:p>
            <a:pPr lvl="1" eaLnBrk="1" hangingPunct="1">
              <a:spcAft>
                <a:spcPts val="1200"/>
              </a:spcAft>
              <a:defRPr/>
            </a:pPr>
            <a:endParaRPr lang="en-GB" sz="1600" dirty="0" smtClean="0">
              <a:solidFill>
                <a:srgbClr val="000066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631238" y="6480175"/>
            <a:ext cx="549275" cy="404813"/>
          </a:xfrm>
          <a:noFill/>
        </p:spPr>
        <p:txBody>
          <a:bodyPr/>
          <a:lstStyle/>
          <a:p>
            <a:fld id="{5C75FCC6-3B15-4B39-A50B-8A564A194B23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142875" y="203200"/>
            <a:ext cx="9001125" cy="6334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GB" sz="2400" b="1" kern="0" dirty="0">
                <a:solidFill>
                  <a:srgbClr val="000066"/>
                </a:solidFill>
                <a:latin typeface="+mj-lt"/>
                <a:ea typeface="+mj-ea"/>
                <a:cs typeface="+mj-cs"/>
              </a:rPr>
              <a:t>Improving carbon efficiency of industry further</a:t>
            </a:r>
          </a:p>
        </p:txBody>
      </p:sp>
      <p:sp>
        <p:nvSpPr>
          <p:cNvPr id="25603" name="Rectangle 6"/>
          <p:cNvSpPr>
            <a:spLocks noGrp="1" noChangeArrowheads="1"/>
          </p:cNvSpPr>
          <p:nvPr>
            <p:ph idx="1"/>
          </p:nvPr>
        </p:nvSpPr>
        <p:spPr>
          <a:xfrm>
            <a:off x="250825" y="981075"/>
            <a:ext cx="8643938" cy="5040313"/>
          </a:xfrm>
        </p:spPr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en-GB" sz="2200" b="1" smtClean="0">
                <a:solidFill>
                  <a:srgbClr val="000066"/>
                </a:solidFill>
              </a:rPr>
              <a:t>Basis: Acknowledgement that ... </a:t>
            </a:r>
          </a:p>
          <a:p>
            <a:pPr lvl="1" eaLnBrk="1" hangingPunct="1">
              <a:spcAft>
                <a:spcPts val="1200"/>
              </a:spcAft>
            </a:pPr>
            <a:r>
              <a:rPr lang="en-GB" sz="1800" b="1" smtClean="0">
                <a:solidFill>
                  <a:srgbClr val="000066"/>
                </a:solidFill>
              </a:rPr>
              <a:t>... a lot has been done already </a:t>
            </a:r>
          </a:p>
          <a:p>
            <a:pPr lvl="1" eaLnBrk="1" hangingPunct="1">
              <a:spcAft>
                <a:spcPts val="1200"/>
              </a:spcAft>
            </a:pPr>
            <a:r>
              <a:rPr lang="en-GB" sz="1800" b="1" smtClean="0">
                <a:solidFill>
                  <a:srgbClr val="000066"/>
                </a:solidFill>
              </a:rPr>
              <a:t>... EII is crucial to mitigate climate change, i.e.</a:t>
            </a:r>
          </a:p>
          <a:p>
            <a:pPr marL="1200150" lvl="3" indent="-342900" eaLnBrk="1" hangingPunct="1">
              <a:spcAft>
                <a:spcPts val="1200"/>
              </a:spcAft>
            </a:pPr>
            <a:r>
              <a:rPr lang="en-GB" sz="1600" b="1" smtClean="0">
                <a:solidFill>
                  <a:srgbClr val="000066"/>
                </a:solidFill>
              </a:rPr>
              <a:t>Lighter materials for transport industry</a:t>
            </a:r>
          </a:p>
          <a:p>
            <a:pPr marL="1200150" lvl="3" indent="-342900" eaLnBrk="1" hangingPunct="1">
              <a:spcAft>
                <a:spcPts val="1200"/>
              </a:spcAft>
            </a:pPr>
            <a:r>
              <a:rPr lang="en-GB" sz="1600" b="1" smtClean="0">
                <a:solidFill>
                  <a:srgbClr val="000066"/>
                </a:solidFill>
              </a:rPr>
              <a:t>Insulation materials </a:t>
            </a:r>
          </a:p>
          <a:p>
            <a:pPr marL="1200150" lvl="3" indent="-342900" eaLnBrk="1" hangingPunct="1">
              <a:spcAft>
                <a:spcPts val="1200"/>
              </a:spcAft>
            </a:pPr>
            <a:r>
              <a:rPr lang="en-GB" sz="1600" b="1" smtClean="0">
                <a:solidFill>
                  <a:srgbClr val="000066"/>
                </a:solidFill>
              </a:rPr>
              <a:t>Input materials for renewable energy producers </a:t>
            </a:r>
          </a:p>
          <a:p>
            <a:pPr eaLnBrk="1" hangingPunct="1">
              <a:spcAft>
                <a:spcPts val="1200"/>
              </a:spcAft>
            </a:pPr>
            <a:r>
              <a:rPr lang="en-GB" sz="2200" b="1" smtClean="0">
                <a:solidFill>
                  <a:srgbClr val="000066"/>
                </a:solidFill>
              </a:rPr>
              <a:t>Crucial that </a:t>
            </a:r>
          </a:p>
          <a:p>
            <a:pPr lvl="1" eaLnBrk="1" hangingPunct="1">
              <a:spcAft>
                <a:spcPts val="1200"/>
              </a:spcAft>
            </a:pPr>
            <a:r>
              <a:rPr lang="en-GB" sz="1800" b="1" smtClean="0">
                <a:solidFill>
                  <a:srgbClr val="000066"/>
                </a:solidFill>
              </a:rPr>
              <a:t>Necessary financial resources are not distracted</a:t>
            </a:r>
          </a:p>
          <a:p>
            <a:pPr lvl="1" eaLnBrk="1" hangingPunct="1">
              <a:spcAft>
                <a:spcPts val="1200"/>
              </a:spcAft>
            </a:pPr>
            <a:r>
              <a:rPr lang="en-GB" sz="1800" b="1" smtClean="0">
                <a:solidFill>
                  <a:srgbClr val="000066"/>
                </a:solidFill>
              </a:rPr>
              <a:t>Time for adaptation is a must!</a:t>
            </a:r>
          </a:p>
          <a:p>
            <a:pPr lvl="1" eaLnBrk="1" hangingPunct="1">
              <a:spcAft>
                <a:spcPts val="1200"/>
              </a:spcAft>
            </a:pPr>
            <a:r>
              <a:rPr lang="en-GB" sz="1800" b="1" smtClean="0">
                <a:solidFill>
                  <a:srgbClr val="000066"/>
                </a:solidFill>
              </a:rPr>
              <a:t>Global perspective is the only acceptable in a globalised world!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535</Words>
  <Application>Microsoft Office PowerPoint</Application>
  <PresentationFormat>Affichage à l'écran (4:3)</PresentationFormat>
  <Paragraphs>71</Paragraphs>
  <Slides>6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Default Design</vt:lpstr>
      <vt:lpstr>Energy Forum  EU Climate and Competitiveness Policies towards 2050  Presented by Lena Recknagel   Brussels 9 June 2011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Roger Goffin</cp:lastModifiedBy>
  <cp:revision>218</cp:revision>
  <dcterms:created xsi:type="dcterms:W3CDTF">2008-06-26T07:13:51Z</dcterms:created>
  <dcterms:modified xsi:type="dcterms:W3CDTF">2011-06-12T14:40:16Z</dcterms:modified>
</cp:coreProperties>
</file>