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3" r:id="rId2"/>
    <p:sldId id="274" r:id="rId3"/>
    <p:sldId id="275" r:id="rId4"/>
    <p:sldId id="276" r:id="rId5"/>
    <p:sldId id="277" r:id="rId6"/>
    <p:sldId id="278" r:id="rId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ernand" initials="" lastIdx="3" clrIdx="0"/>
  <p:cmAuthor id="1" name="l.recknagel" initials="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000066"/>
    <a:srgbClr val="008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97" autoAdjust="0"/>
    <p:restoredTop sz="94660"/>
  </p:normalViewPr>
  <p:slideViewPr>
    <p:cSldViewPr>
      <p:cViewPr>
        <p:scale>
          <a:sx n="46" d="100"/>
          <a:sy n="46" d="100"/>
        </p:scale>
        <p:origin x="-113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CD6B2B2-047C-4FAA-A66F-3B2EE431D832}" type="datetimeFigureOut">
              <a:rPr lang="nl-NL"/>
              <a:pPr>
                <a:defRPr/>
              </a:pPr>
              <a:t>12-6-2011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9790AC2-A693-40D0-A6CB-D37EF4459E1A}" type="slidenum">
              <a:rPr lang="nl-NL"/>
              <a:pPr>
                <a:defRPr/>
              </a:pPr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85111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9A58AE-D1D5-4EA7-B69B-BBF1F636AEC5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0685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39A87F-5F4D-46F1-9DF1-D008DF2F44D2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IFIEC no nam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508625" y="5670550"/>
            <a:ext cx="32385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hteck 7"/>
          <p:cNvSpPr/>
          <p:nvPr userDrawn="1"/>
        </p:nvSpPr>
        <p:spPr>
          <a:xfrm>
            <a:off x="0" y="0"/>
            <a:ext cx="9144000" cy="928688"/>
          </a:xfrm>
          <a:prstGeom prst="rect">
            <a:avLst/>
          </a:prstGeom>
          <a:gradFill>
            <a:gsLst>
              <a:gs pos="0">
                <a:srgbClr val="0070C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594725" y="6453188"/>
            <a:ext cx="549275" cy="4048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FE979-C6E9-4BCA-8995-42F8388763B8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9B86A-DD80-4C56-9D20-35ADB78C8129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80100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801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FC31A-1283-4A5D-805A-9AB49076E216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2212F-977F-4B74-9A02-B8F56C74AA5F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F87BE-03AB-474F-9DE7-04C33AFC9ACE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68313" y="16287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59313" y="16287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300743-4186-4C53-B0BC-7474ADA8C6C4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04213-D8CD-4830-8923-401A898D8018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61B33-D7B4-47F3-A678-B1C9481BF715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AF844-B1CA-4552-9E10-A7F8EEC1C48B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FF238-DE99-4DEC-80C7-2A27D266FFBF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216DBA-53F5-45AD-A91A-36042DF0FCB2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628775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95288" y="6308725"/>
            <a:ext cx="549275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800CE3C6-4FBC-4744-9F7D-EEC3833C6199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  <p:pic>
        <p:nvPicPr>
          <p:cNvPr id="1028" name="Picture 7" descr="IFIEC no name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019925" y="6224588"/>
            <a:ext cx="1727200" cy="63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hteck 7"/>
          <p:cNvSpPr/>
          <p:nvPr userDrawn="1"/>
        </p:nvSpPr>
        <p:spPr>
          <a:xfrm>
            <a:off x="0" y="0"/>
            <a:ext cx="9144000" cy="928688"/>
          </a:xfrm>
          <a:prstGeom prst="rect">
            <a:avLst/>
          </a:prstGeom>
          <a:gradFill>
            <a:gsLst>
              <a:gs pos="0">
                <a:srgbClr val="0070C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11188" y="1628775"/>
            <a:ext cx="7918450" cy="3455988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4000" b="1" smtClean="0">
                <a:solidFill>
                  <a:srgbClr val="00B0F0"/>
                </a:solidFill>
              </a:rPr>
              <a:t>Energy Forum</a:t>
            </a:r>
            <a:br>
              <a:rPr lang="en-US" sz="4000" b="1" smtClean="0">
                <a:solidFill>
                  <a:srgbClr val="00B0F0"/>
                </a:solidFill>
              </a:rPr>
            </a:br>
            <a:r>
              <a:rPr lang="en-US" sz="2000" b="1" smtClean="0">
                <a:solidFill>
                  <a:srgbClr val="00B0F0"/>
                </a:solidFill>
              </a:rPr>
              <a:t/>
            </a:r>
            <a:br>
              <a:rPr lang="en-US" sz="2000" b="1" smtClean="0">
                <a:solidFill>
                  <a:srgbClr val="00B0F0"/>
                </a:solidFill>
              </a:rPr>
            </a:br>
            <a:r>
              <a:rPr lang="en-GB" sz="2800" smtClean="0">
                <a:solidFill>
                  <a:srgbClr val="00B0F0"/>
                </a:solidFill>
                <a:cs typeface="Times New Roman" pitchFamily="18" charset="0"/>
              </a:rPr>
              <a:t>Compensation arrangements for indirect EU ETS cost effects</a:t>
            </a:r>
            <a:r>
              <a:rPr lang="fr-FR" sz="2800" smtClean="0"/>
              <a:t/>
            </a:r>
            <a:br>
              <a:rPr lang="fr-FR" sz="2800" smtClean="0"/>
            </a:br>
            <a:r>
              <a:rPr lang="fr-FR" sz="2800" smtClean="0"/>
              <a:t/>
            </a:r>
            <a:br>
              <a:rPr lang="fr-FR" sz="2800" smtClean="0"/>
            </a:br>
            <a:r>
              <a:rPr lang="fr-FR" sz="2400" smtClean="0">
                <a:solidFill>
                  <a:srgbClr val="0099FF"/>
                </a:solidFill>
              </a:rPr>
              <a:t>Presented by Vianney Schyns</a:t>
            </a:r>
            <a:r>
              <a:rPr lang="en-GB" sz="2800" smtClean="0">
                <a:solidFill>
                  <a:srgbClr val="0099FF"/>
                </a:solidFill>
                <a:cs typeface="Times New Roman" pitchFamily="18" charset="0"/>
              </a:rPr>
              <a:t/>
            </a:r>
            <a:br>
              <a:rPr lang="en-GB" sz="2800" smtClean="0">
                <a:solidFill>
                  <a:srgbClr val="0099FF"/>
                </a:solidFill>
                <a:cs typeface="Times New Roman" pitchFamily="18" charset="0"/>
              </a:rPr>
            </a:br>
            <a:r>
              <a:rPr lang="en-GB" sz="2400" smtClean="0">
                <a:solidFill>
                  <a:srgbClr val="00B0F0"/>
                </a:solidFill>
                <a:cs typeface="Times New Roman" pitchFamily="18" charset="0"/>
              </a:rPr>
              <a:t/>
            </a:r>
            <a:br>
              <a:rPr lang="en-GB" sz="2400" smtClean="0">
                <a:solidFill>
                  <a:srgbClr val="00B0F0"/>
                </a:solidFill>
                <a:cs typeface="Times New Roman" pitchFamily="18" charset="0"/>
              </a:rPr>
            </a:br>
            <a:r>
              <a:rPr lang="en-GB" sz="2800" smtClean="0">
                <a:solidFill>
                  <a:srgbClr val="00B0F0"/>
                </a:solidFill>
                <a:cs typeface="Times New Roman" pitchFamily="18" charset="0"/>
              </a:rPr>
              <a:t> </a:t>
            </a:r>
            <a:r>
              <a:rPr lang="en-GB" sz="2400" smtClean="0">
                <a:solidFill>
                  <a:srgbClr val="00B0F0"/>
                </a:solidFill>
                <a:cs typeface="Times New Roman" pitchFamily="18" charset="0"/>
              </a:rPr>
              <a:t>Brussels  9 June 2011</a:t>
            </a:r>
            <a:endParaRPr lang="fr-FR" sz="2400" smtClean="0">
              <a:solidFill>
                <a:srgbClr val="00B0F0"/>
              </a:solidFill>
            </a:endParaRPr>
          </a:p>
        </p:txBody>
      </p:sp>
      <p:sp>
        <p:nvSpPr>
          <p:cNvPr id="15362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720928E-D287-4E26-80AD-EE8FC14819B0}" type="slidenum">
              <a:rPr lang="en-GB" smtClean="0"/>
              <a:pPr/>
              <a:t>1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6"/>
          <p:cNvSpPr>
            <a:spLocks noGrp="1" noChangeArrowheads="1"/>
          </p:cNvSpPr>
          <p:nvPr>
            <p:ph idx="1"/>
          </p:nvPr>
        </p:nvSpPr>
        <p:spPr>
          <a:xfrm>
            <a:off x="250825" y="1125538"/>
            <a:ext cx="8893175" cy="5140325"/>
          </a:xfrm>
        </p:spPr>
        <p:txBody>
          <a:bodyPr/>
          <a:lstStyle/>
          <a:p>
            <a:pPr eaLnBrk="1" hangingPunct="1"/>
            <a:r>
              <a:rPr lang="en-GB" sz="2200" b="1" smtClean="0">
                <a:solidFill>
                  <a:srgbClr val="000066"/>
                </a:solidFill>
              </a:rPr>
              <a:t>Free allocation for direct emissions            carbon leakage list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GB" sz="1800" b="1" smtClean="0">
                <a:solidFill>
                  <a:srgbClr val="000066"/>
                </a:solidFill>
              </a:rPr>
              <a:t>Sectors exposed to the risk of carbon leakage: 100% of benchmark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GB" sz="1800" b="1" smtClean="0">
                <a:solidFill>
                  <a:srgbClr val="000066"/>
                </a:solidFill>
              </a:rPr>
              <a:t>Non-exposed sectors: 80% of benchmark in 2013 down to 30% in 2020</a:t>
            </a:r>
          </a:p>
          <a:p>
            <a:pPr marL="914400" lvl="1" indent="-457200" eaLnBrk="1" hangingPunct="1">
              <a:buFontTx/>
              <a:buNone/>
            </a:pPr>
            <a:endParaRPr lang="en-GB" sz="2200" b="1" smtClean="0">
              <a:solidFill>
                <a:srgbClr val="000066"/>
              </a:solidFill>
            </a:endParaRPr>
          </a:p>
          <a:p>
            <a:pPr eaLnBrk="1" hangingPunct="1"/>
            <a:r>
              <a:rPr lang="en-GB" sz="2200" b="1" smtClean="0">
                <a:solidFill>
                  <a:srgbClr val="000066"/>
                </a:solidFill>
              </a:rPr>
              <a:t>IFIEC proposes: financial compensation for indirect emissions should also be based on carbon leakage list</a:t>
            </a:r>
          </a:p>
          <a:p>
            <a:pPr marL="914400" lvl="1" indent="-457200" eaLnBrk="1" hangingPunct="1"/>
            <a:r>
              <a:rPr lang="en-GB" sz="1800" b="1" smtClean="0">
                <a:solidFill>
                  <a:srgbClr val="000066"/>
                </a:solidFill>
              </a:rPr>
              <a:t>Otherwise: there would be competitive distortions between installations with direct emissions and those with indirect emissions </a:t>
            </a:r>
          </a:p>
          <a:p>
            <a:pPr marL="914400" lvl="1" indent="-457200" eaLnBrk="1" hangingPunct="1"/>
            <a:r>
              <a:rPr lang="en-GB" sz="1800" b="1" smtClean="0">
                <a:solidFill>
                  <a:srgbClr val="000066"/>
                </a:solidFill>
              </a:rPr>
              <a:t>We expect the European Commission, especially DG Competition, to prevent such competitive distortions</a:t>
            </a:r>
          </a:p>
          <a:p>
            <a:pPr marL="914400" lvl="1" indent="-457200" eaLnBrk="1" hangingPunct="1">
              <a:buFontTx/>
              <a:buNone/>
            </a:pPr>
            <a:endParaRPr lang="en-GB" sz="1800" b="1" smtClean="0">
              <a:solidFill>
                <a:srgbClr val="000066"/>
              </a:solidFill>
            </a:endParaRPr>
          </a:p>
          <a:p>
            <a:pPr marL="914400" lvl="1" indent="-457200" eaLnBrk="1" hangingPunct="1"/>
            <a:endParaRPr lang="en-GB" sz="1400" smtClean="0">
              <a:solidFill>
                <a:srgbClr val="000066"/>
              </a:solidFill>
            </a:endParaRPr>
          </a:p>
        </p:txBody>
      </p:sp>
      <p:sp>
        <p:nvSpPr>
          <p:cNvPr id="17410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594725" y="6453188"/>
            <a:ext cx="549275" cy="404812"/>
          </a:xfrm>
          <a:noFill/>
        </p:spPr>
        <p:txBody>
          <a:bodyPr/>
          <a:lstStyle/>
          <a:p>
            <a:fld id="{75353647-F8ED-484F-AF03-CA135B057EBE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12" name="Rectangle 5"/>
          <p:cNvSpPr txBox="1">
            <a:spLocks noChangeArrowheads="1"/>
          </p:cNvSpPr>
          <p:nvPr/>
        </p:nvSpPr>
        <p:spPr bwMode="auto">
          <a:xfrm>
            <a:off x="142875" y="214313"/>
            <a:ext cx="9001125" cy="6334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GB" sz="2800" b="1" kern="0" dirty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>Financial compensation: Eligibility &amp; Distortions</a:t>
            </a:r>
          </a:p>
        </p:txBody>
      </p:sp>
      <p:sp>
        <p:nvSpPr>
          <p:cNvPr id="6" name="Pfeil nach rechts 6"/>
          <p:cNvSpPr/>
          <p:nvPr/>
        </p:nvSpPr>
        <p:spPr>
          <a:xfrm>
            <a:off x="5435600" y="1268413"/>
            <a:ext cx="792163" cy="215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7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71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594725" y="6453188"/>
            <a:ext cx="549275" cy="404812"/>
          </a:xfrm>
          <a:noFill/>
        </p:spPr>
        <p:txBody>
          <a:bodyPr/>
          <a:lstStyle/>
          <a:p>
            <a:fld id="{6EC00662-E05B-47D8-82C5-8DA7FD3E1B50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12" name="Rectangle 5"/>
          <p:cNvSpPr txBox="1">
            <a:spLocks noChangeArrowheads="1"/>
          </p:cNvSpPr>
          <p:nvPr/>
        </p:nvSpPr>
        <p:spPr bwMode="auto">
          <a:xfrm>
            <a:off x="142875" y="214313"/>
            <a:ext cx="9001125" cy="6334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GB" sz="2800" b="1" kern="0" dirty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>Financial compensation: Eligibility &amp; Distortions</a:t>
            </a:r>
          </a:p>
        </p:txBody>
      </p:sp>
      <p:pic>
        <p:nvPicPr>
          <p:cNvPr id="1945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8" y="908050"/>
            <a:ext cx="8313737" cy="532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6"/>
          <p:cNvSpPr>
            <a:spLocks noGrp="1" noChangeArrowheads="1"/>
          </p:cNvSpPr>
          <p:nvPr>
            <p:ph idx="1"/>
          </p:nvPr>
        </p:nvSpPr>
        <p:spPr>
          <a:xfrm>
            <a:off x="179388" y="1052513"/>
            <a:ext cx="8785225" cy="5329237"/>
          </a:xfrm>
        </p:spPr>
        <p:txBody>
          <a:bodyPr/>
          <a:lstStyle/>
          <a:p>
            <a:pPr eaLnBrk="1" hangingPunct="1"/>
            <a:r>
              <a:rPr lang="en-US" sz="2200" b="1" smtClean="0">
                <a:solidFill>
                  <a:srgbClr val="000066"/>
                </a:solidFill>
              </a:rPr>
              <a:t>Carbon leakage is loss for economy </a:t>
            </a:r>
            <a:r>
              <a:rPr lang="en-US" sz="2200" b="1" u="sng" smtClean="0">
                <a:solidFill>
                  <a:srgbClr val="000066"/>
                </a:solidFill>
              </a:rPr>
              <a:t>and</a:t>
            </a:r>
            <a:r>
              <a:rPr lang="en-US" sz="2200" b="1" smtClean="0">
                <a:solidFill>
                  <a:srgbClr val="000066"/>
                </a:solidFill>
              </a:rPr>
              <a:t> environment</a:t>
            </a:r>
          </a:p>
          <a:p>
            <a:pPr lvl="1" eaLnBrk="1" hangingPunct="1"/>
            <a:r>
              <a:rPr lang="en-US" sz="1800" b="1" smtClean="0">
                <a:solidFill>
                  <a:srgbClr val="000066"/>
                </a:solidFill>
              </a:rPr>
              <a:t>Leakage of e.g. 100 Mton CO</a:t>
            </a:r>
            <a:r>
              <a:rPr lang="en-US" sz="1800" b="1" baseline="-25000" smtClean="0">
                <a:solidFill>
                  <a:srgbClr val="000066"/>
                </a:solidFill>
              </a:rPr>
              <a:t>2</a:t>
            </a:r>
            <a:r>
              <a:rPr lang="en-US" sz="1800" b="1" smtClean="0">
                <a:solidFill>
                  <a:srgbClr val="000066"/>
                </a:solidFill>
              </a:rPr>
              <a:t> to </a:t>
            </a:r>
            <a:r>
              <a:rPr lang="en-US" sz="1800" b="1" u="sng" smtClean="0">
                <a:solidFill>
                  <a:srgbClr val="000066"/>
                </a:solidFill>
              </a:rPr>
              <a:t>same</a:t>
            </a:r>
            <a:r>
              <a:rPr lang="en-US" sz="1800" b="1" smtClean="0">
                <a:solidFill>
                  <a:srgbClr val="000066"/>
                </a:solidFill>
              </a:rPr>
              <a:t> efficiency installations outside Europe = 100 Mton loss for the global GHG balance  because EU ETS cap remains unchanged</a:t>
            </a:r>
          </a:p>
          <a:p>
            <a:pPr eaLnBrk="1" hangingPunct="1">
              <a:buFontTx/>
              <a:buNone/>
            </a:pPr>
            <a:endParaRPr lang="en-US" sz="1800" b="1" smtClean="0">
              <a:solidFill>
                <a:srgbClr val="000066"/>
              </a:solidFill>
            </a:endParaRPr>
          </a:p>
          <a:p>
            <a:pPr eaLnBrk="1" hangingPunct="1"/>
            <a:r>
              <a:rPr lang="en-US" sz="2200" b="1" smtClean="0">
                <a:solidFill>
                  <a:srgbClr val="000066"/>
                </a:solidFill>
              </a:rPr>
              <a:t>Restricted compensation contrary to Europe 2020 Strategy</a:t>
            </a:r>
          </a:p>
          <a:p>
            <a:pPr lvl="1" eaLnBrk="1" hangingPunct="1"/>
            <a:r>
              <a:rPr lang="en-US" sz="1800" b="1" smtClean="0">
                <a:solidFill>
                  <a:srgbClr val="000066"/>
                </a:solidFill>
              </a:rPr>
              <a:t>Strategy: not weakening but strengthening competitiveness</a:t>
            </a:r>
          </a:p>
          <a:p>
            <a:pPr lvl="1" eaLnBrk="1" hangingPunct="1"/>
            <a:r>
              <a:rPr lang="en-US" sz="1800" b="1" smtClean="0">
                <a:solidFill>
                  <a:srgbClr val="000066"/>
                </a:solidFill>
              </a:rPr>
              <a:t>Competitive industry needed for growth and jobs, for European welfare, to finance challenging climate change policies</a:t>
            </a:r>
          </a:p>
          <a:p>
            <a:pPr eaLnBrk="1" hangingPunct="1">
              <a:buFontTx/>
              <a:buNone/>
            </a:pPr>
            <a:endParaRPr lang="en-GB" sz="1800" b="1" smtClean="0">
              <a:solidFill>
                <a:srgbClr val="000066"/>
              </a:solidFill>
            </a:endParaRPr>
          </a:p>
          <a:p>
            <a:pPr eaLnBrk="1" hangingPunct="1"/>
            <a:r>
              <a:rPr lang="en-GB" sz="2200" b="1" smtClean="0">
                <a:solidFill>
                  <a:srgbClr val="000066"/>
                </a:solidFill>
              </a:rPr>
              <a:t>Real issues are: (1) global level playing field, (2) how to provide stability and predictability for European industry</a:t>
            </a:r>
          </a:p>
          <a:p>
            <a:pPr lvl="1" eaLnBrk="1" hangingPunct="1"/>
            <a:r>
              <a:rPr lang="en-GB" sz="1800" b="1" smtClean="0">
                <a:solidFill>
                  <a:srgbClr val="000066"/>
                </a:solidFill>
              </a:rPr>
              <a:t>IFIEC promoted indirect allocation of allowances</a:t>
            </a:r>
          </a:p>
          <a:p>
            <a:pPr eaLnBrk="1" hangingPunct="1"/>
            <a:endParaRPr lang="en-GB" sz="1800" b="1" smtClean="0">
              <a:solidFill>
                <a:srgbClr val="000066"/>
              </a:solidFill>
            </a:endParaRPr>
          </a:p>
        </p:txBody>
      </p:sp>
      <p:sp>
        <p:nvSpPr>
          <p:cNvPr id="21506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594725" y="6453188"/>
            <a:ext cx="549275" cy="404812"/>
          </a:xfrm>
          <a:noFill/>
        </p:spPr>
        <p:txBody>
          <a:bodyPr/>
          <a:lstStyle/>
          <a:p>
            <a:fld id="{79DFE1E2-75B5-4359-ACD4-8CB2FA293107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12" name="Rectangle 5"/>
          <p:cNvSpPr txBox="1">
            <a:spLocks noChangeArrowheads="1"/>
          </p:cNvSpPr>
          <p:nvPr/>
        </p:nvSpPr>
        <p:spPr bwMode="auto">
          <a:xfrm>
            <a:off x="142875" y="214313"/>
            <a:ext cx="9001125" cy="6334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GB" sz="2800" b="1" kern="0" dirty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>Financial compensation: General considerations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7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71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71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6"/>
          <p:cNvSpPr>
            <a:spLocks noGrp="1" noChangeArrowheads="1"/>
          </p:cNvSpPr>
          <p:nvPr>
            <p:ph idx="1"/>
          </p:nvPr>
        </p:nvSpPr>
        <p:spPr>
          <a:xfrm>
            <a:off x="179388" y="1023938"/>
            <a:ext cx="8640762" cy="5213350"/>
          </a:xfrm>
        </p:spPr>
        <p:txBody>
          <a:bodyPr/>
          <a:lstStyle/>
          <a:p>
            <a:pPr eaLnBrk="1" hangingPunct="1"/>
            <a:r>
              <a:rPr lang="en-GB" sz="2200" b="1" smtClean="0">
                <a:solidFill>
                  <a:srgbClr val="000066"/>
                </a:solidFill>
              </a:rPr>
              <a:t>Electricity prices in Europe are (among) the highest globally</a:t>
            </a:r>
          </a:p>
          <a:p>
            <a:pPr lvl="1" eaLnBrk="1" hangingPunct="1"/>
            <a:r>
              <a:rPr lang="en-GB" sz="1800" b="1" smtClean="0">
                <a:solidFill>
                  <a:srgbClr val="000066"/>
                </a:solidFill>
              </a:rPr>
              <a:t>21% higher than in USA and 197% higher than in China                 </a:t>
            </a:r>
            <a:r>
              <a:rPr lang="en-GB" sz="1400" b="1" smtClean="0">
                <a:solidFill>
                  <a:srgbClr val="000066"/>
                </a:solidFill>
              </a:rPr>
              <a:t>(source: Commission 2020 Energy Strategy)</a:t>
            </a:r>
          </a:p>
          <a:p>
            <a:pPr lvl="1" eaLnBrk="1" hangingPunct="1">
              <a:buFontTx/>
              <a:buNone/>
            </a:pPr>
            <a:endParaRPr lang="en-GB" sz="1600" b="1" smtClean="0">
              <a:solidFill>
                <a:srgbClr val="000066"/>
              </a:solidFill>
            </a:endParaRPr>
          </a:p>
          <a:p>
            <a:pPr eaLnBrk="1" hangingPunct="1"/>
            <a:r>
              <a:rPr lang="en-GB" sz="2200" b="1" smtClean="0">
                <a:solidFill>
                  <a:srgbClr val="000066"/>
                </a:solidFill>
              </a:rPr>
              <a:t>CO</a:t>
            </a:r>
            <a:r>
              <a:rPr lang="en-GB" sz="2200" b="1" baseline="-25000" smtClean="0">
                <a:solidFill>
                  <a:srgbClr val="000066"/>
                </a:solidFill>
              </a:rPr>
              <a:t>2</a:t>
            </a:r>
            <a:r>
              <a:rPr lang="en-GB" sz="2200" b="1" smtClean="0">
                <a:solidFill>
                  <a:srgbClr val="000066"/>
                </a:solidFill>
              </a:rPr>
              <a:t> cost impact on power prices comes on top and depends on marginal power plant</a:t>
            </a:r>
          </a:p>
          <a:p>
            <a:pPr lvl="1" eaLnBrk="1" hangingPunct="1"/>
            <a:r>
              <a:rPr lang="en-GB" sz="1800" b="1" smtClean="0">
                <a:solidFill>
                  <a:srgbClr val="000066"/>
                </a:solidFill>
              </a:rPr>
              <a:t>IFIEC regrets that the carbon leakage list is based on the average emission of European power plants</a:t>
            </a:r>
          </a:p>
          <a:p>
            <a:pPr lvl="1" eaLnBrk="1" hangingPunct="1"/>
            <a:r>
              <a:rPr lang="en-GB" sz="1800" b="1" smtClean="0">
                <a:solidFill>
                  <a:srgbClr val="000066"/>
                </a:solidFill>
              </a:rPr>
              <a:t>The marginal effect is correct and well known in the Commission (DG COMP a.o. sector inquiry, DG Climate Action)</a:t>
            </a:r>
          </a:p>
          <a:p>
            <a:pPr lvl="1" eaLnBrk="1" hangingPunct="1">
              <a:buFontTx/>
              <a:buNone/>
            </a:pPr>
            <a:endParaRPr lang="en-GB" sz="1600" b="1" smtClean="0">
              <a:solidFill>
                <a:srgbClr val="000066"/>
              </a:solidFill>
            </a:endParaRPr>
          </a:p>
          <a:p>
            <a:pPr eaLnBrk="1" hangingPunct="1"/>
            <a:r>
              <a:rPr lang="en-GB" sz="2200" b="1" smtClean="0">
                <a:solidFill>
                  <a:srgbClr val="000066"/>
                </a:solidFill>
              </a:rPr>
              <a:t>Any reduction factor is neither justified nor effective</a:t>
            </a:r>
          </a:p>
          <a:p>
            <a:pPr lvl="1" eaLnBrk="1" hangingPunct="1"/>
            <a:r>
              <a:rPr lang="en-GB" sz="1800" b="1" smtClean="0">
                <a:solidFill>
                  <a:srgbClr val="000066"/>
                </a:solidFill>
              </a:rPr>
              <a:t>Neither a general reduction factor nor a CO</a:t>
            </a:r>
            <a:r>
              <a:rPr lang="en-GB" sz="1800" b="1" baseline="-25000" smtClean="0">
                <a:solidFill>
                  <a:srgbClr val="000066"/>
                </a:solidFill>
              </a:rPr>
              <a:t>2</a:t>
            </a:r>
            <a:r>
              <a:rPr lang="en-GB" sz="1800" b="1" smtClean="0">
                <a:solidFill>
                  <a:srgbClr val="000066"/>
                </a:solidFill>
              </a:rPr>
              <a:t>-price reduction</a:t>
            </a:r>
          </a:p>
          <a:p>
            <a:pPr lvl="1" eaLnBrk="1" hangingPunct="1"/>
            <a:r>
              <a:rPr lang="en-GB" sz="1800" b="1" smtClean="0">
                <a:solidFill>
                  <a:srgbClr val="000066"/>
                </a:solidFill>
              </a:rPr>
              <a:t>Environmental effectiveness is not ensured through a reduction factor but through the benchmarking approach</a:t>
            </a:r>
          </a:p>
        </p:txBody>
      </p:sp>
      <p:sp>
        <p:nvSpPr>
          <p:cNvPr id="2355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594725" y="6453188"/>
            <a:ext cx="549275" cy="404812"/>
          </a:xfrm>
          <a:noFill/>
        </p:spPr>
        <p:txBody>
          <a:bodyPr/>
          <a:lstStyle/>
          <a:p>
            <a:fld id="{318AA4F8-B534-4DDC-BB97-C9A3B52E3567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12" name="Rectangle 5"/>
          <p:cNvSpPr txBox="1">
            <a:spLocks noChangeArrowheads="1"/>
          </p:cNvSpPr>
          <p:nvPr/>
        </p:nvSpPr>
        <p:spPr bwMode="auto">
          <a:xfrm>
            <a:off x="142875" y="214313"/>
            <a:ext cx="9001125" cy="6334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GB" sz="2800" b="1" kern="0" dirty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>Financial compensation: General considerations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71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71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71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6"/>
          <p:cNvSpPr>
            <a:spLocks noGrp="1" noChangeArrowheads="1"/>
          </p:cNvSpPr>
          <p:nvPr>
            <p:ph idx="1"/>
          </p:nvPr>
        </p:nvSpPr>
        <p:spPr>
          <a:xfrm>
            <a:off x="251520" y="1096056"/>
            <a:ext cx="8712968" cy="4853224"/>
          </a:xfrm>
        </p:spPr>
        <p:txBody>
          <a:bodyPr/>
          <a:lstStyle/>
          <a:p>
            <a:pPr eaLnBrk="1" hangingPunct="1">
              <a:defRPr/>
            </a:pPr>
            <a:r>
              <a:rPr lang="en-US" sz="2200" b="1" dirty="0" smtClean="0">
                <a:solidFill>
                  <a:srgbClr val="000066"/>
                </a:solidFill>
              </a:rPr>
              <a:t>… electricity consumption benchmarks (BMs)</a:t>
            </a:r>
            <a:endParaRPr lang="en-US" sz="2200" b="1" strike="sngStrike" dirty="0" smtClean="0">
              <a:solidFill>
                <a:srgbClr val="000066"/>
              </a:solidFill>
            </a:endParaRPr>
          </a:p>
          <a:p>
            <a:pPr lvl="1" eaLnBrk="1" hangingPunct="1">
              <a:defRPr/>
            </a:pPr>
            <a:r>
              <a:rPr lang="en-US" sz="1800" b="1" dirty="0" smtClean="0">
                <a:solidFill>
                  <a:srgbClr val="000066"/>
                </a:solidFill>
              </a:rPr>
              <a:t>BMs give an incentive to lower electricity use: a) benefit of avoided cost (if worse than BM) </a:t>
            </a:r>
            <a:r>
              <a:rPr lang="en-US" sz="1800" b="1" u="sng" dirty="0" smtClean="0">
                <a:solidFill>
                  <a:srgbClr val="000066"/>
                </a:solidFill>
              </a:rPr>
              <a:t>plus</a:t>
            </a:r>
            <a:r>
              <a:rPr lang="en-US" sz="1800" b="1" dirty="0" smtClean="0">
                <a:solidFill>
                  <a:srgbClr val="000066"/>
                </a:solidFill>
              </a:rPr>
              <a:t> b) benefit of extra revenue (if - becoming -  better than BM)</a:t>
            </a:r>
          </a:p>
          <a:p>
            <a:pPr lvl="1" eaLnBrk="1" hangingPunct="1">
              <a:defRPr/>
            </a:pPr>
            <a:r>
              <a:rPr lang="en-US" sz="1800" b="1" dirty="0" smtClean="0">
                <a:solidFill>
                  <a:srgbClr val="000066"/>
                </a:solidFill>
              </a:rPr>
              <a:t>Thus, a more stringent BM does not affect environmental effectiveness but affects competitiveness significantly (a + b always the same)</a:t>
            </a:r>
          </a:p>
          <a:p>
            <a:pPr lvl="1" eaLnBrk="1" hangingPunct="1">
              <a:defRPr/>
            </a:pPr>
            <a:endParaRPr lang="en-US" sz="1600" b="1" dirty="0" smtClean="0">
              <a:solidFill>
                <a:srgbClr val="000066"/>
              </a:solidFill>
            </a:endParaRPr>
          </a:p>
          <a:p>
            <a:pPr eaLnBrk="1" hangingPunct="1">
              <a:defRPr/>
            </a:pPr>
            <a:r>
              <a:rPr lang="en-US" sz="2200" b="1" dirty="0" smtClean="0">
                <a:solidFill>
                  <a:srgbClr val="000066"/>
                </a:solidFill>
              </a:rPr>
              <a:t>… relevant CO</a:t>
            </a:r>
            <a:r>
              <a:rPr lang="en-US" sz="2200" b="1" baseline="-25000" dirty="0" smtClean="0">
                <a:solidFill>
                  <a:srgbClr val="000066"/>
                </a:solidFill>
              </a:rPr>
              <a:t>2</a:t>
            </a:r>
            <a:r>
              <a:rPr lang="en-US" sz="2200" b="1" dirty="0" smtClean="0">
                <a:solidFill>
                  <a:srgbClr val="000066"/>
                </a:solidFill>
              </a:rPr>
              <a:t> factor</a:t>
            </a:r>
          </a:p>
          <a:p>
            <a:pPr lvl="1" eaLnBrk="1" hangingPunct="1">
              <a:defRPr/>
            </a:pPr>
            <a:r>
              <a:rPr lang="en-US" sz="1800" b="1" dirty="0" smtClean="0">
                <a:solidFill>
                  <a:srgbClr val="000066"/>
                </a:solidFill>
              </a:rPr>
              <a:t>In general: the marginal CO</a:t>
            </a:r>
            <a:r>
              <a:rPr lang="en-US" sz="1800" b="1" baseline="-25000" dirty="0" smtClean="0">
                <a:solidFill>
                  <a:srgbClr val="000066"/>
                </a:solidFill>
              </a:rPr>
              <a:t>2</a:t>
            </a:r>
            <a:r>
              <a:rPr lang="en-US" sz="1800" b="1" dirty="0" smtClean="0">
                <a:solidFill>
                  <a:srgbClr val="000066"/>
                </a:solidFill>
              </a:rPr>
              <a:t> factor</a:t>
            </a:r>
          </a:p>
          <a:p>
            <a:pPr lvl="1" eaLnBrk="1" hangingPunct="1">
              <a:defRPr/>
            </a:pPr>
            <a:r>
              <a:rPr lang="en-US" sz="1800" b="1" dirty="0" smtClean="0">
                <a:solidFill>
                  <a:srgbClr val="000066"/>
                </a:solidFill>
              </a:rPr>
              <a:t>Exception for </a:t>
            </a:r>
            <a:r>
              <a:rPr lang="en-US" sz="1800" b="1" u="sng" dirty="0" smtClean="0">
                <a:solidFill>
                  <a:srgbClr val="000066"/>
                </a:solidFill>
              </a:rPr>
              <a:t>existing</a:t>
            </a:r>
            <a:r>
              <a:rPr lang="en-US" sz="1800" b="1" dirty="0" smtClean="0">
                <a:solidFill>
                  <a:srgbClr val="000066"/>
                </a:solidFill>
              </a:rPr>
              <a:t> contracts and </a:t>
            </a:r>
            <a:r>
              <a:rPr lang="en-US" sz="1800" b="1" u="sng" dirty="0" smtClean="0">
                <a:solidFill>
                  <a:srgbClr val="000066"/>
                </a:solidFill>
              </a:rPr>
              <a:t>existing</a:t>
            </a:r>
            <a:r>
              <a:rPr lang="en-US" sz="1800" b="1" dirty="0" smtClean="0">
                <a:solidFill>
                  <a:srgbClr val="000066"/>
                </a:solidFill>
              </a:rPr>
              <a:t> self-generation units with a CO</a:t>
            </a:r>
            <a:r>
              <a:rPr lang="en-US" sz="1800" b="1" baseline="-25000" dirty="0" smtClean="0">
                <a:solidFill>
                  <a:srgbClr val="000066"/>
                </a:solidFill>
              </a:rPr>
              <a:t>2</a:t>
            </a:r>
            <a:r>
              <a:rPr lang="en-US" sz="1800" b="1" dirty="0" smtClean="0">
                <a:solidFill>
                  <a:srgbClr val="000066"/>
                </a:solidFill>
              </a:rPr>
              <a:t> factor above the marginal: actual CO</a:t>
            </a:r>
            <a:r>
              <a:rPr lang="en-US" sz="1800" b="1" baseline="-25000" dirty="0" smtClean="0">
                <a:solidFill>
                  <a:srgbClr val="000066"/>
                </a:solidFill>
              </a:rPr>
              <a:t>2</a:t>
            </a:r>
            <a:r>
              <a:rPr lang="en-US" sz="1800" b="1" dirty="0" smtClean="0">
                <a:solidFill>
                  <a:srgbClr val="000066"/>
                </a:solidFill>
              </a:rPr>
              <a:t> factor</a:t>
            </a:r>
          </a:p>
          <a:p>
            <a:pPr lvl="1" eaLnBrk="1" hangingPunct="1">
              <a:defRPr/>
            </a:pPr>
            <a:r>
              <a:rPr lang="en-US" sz="1800" b="1" dirty="0" smtClean="0">
                <a:solidFill>
                  <a:srgbClr val="000066"/>
                </a:solidFill>
              </a:rPr>
              <a:t>For </a:t>
            </a:r>
            <a:r>
              <a:rPr lang="en-US" sz="1800" b="1" u="sng" dirty="0" smtClean="0">
                <a:solidFill>
                  <a:srgbClr val="000066"/>
                </a:solidFill>
              </a:rPr>
              <a:t>new</a:t>
            </a:r>
            <a:r>
              <a:rPr lang="en-US" sz="1800" b="1" dirty="0" smtClean="0">
                <a:solidFill>
                  <a:srgbClr val="000066"/>
                </a:solidFill>
              </a:rPr>
              <a:t> contracts and </a:t>
            </a:r>
            <a:r>
              <a:rPr lang="en-US" sz="1800" b="1" u="sng" dirty="0" smtClean="0">
                <a:solidFill>
                  <a:srgbClr val="000066"/>
                </a:solidFill>
              </a:rPr>
              <a:t>new</a:t>
            </a:r>
            <a:r>
              <a:rPr lang="en-US" sz="1800" b="1" dirty="0" smtClean="0">
                <a:solidFill>
                  <a:srgbClr val="000066"/>
                </a:solidFill>
              </a:rPr>
              <a:t> self-generation: mechanism that maintains the ETS incentive for low-carbon technologies </a:t>
            </a:r>
            <a:endParaRPr lang="en-GB" sz="1800" b="1" dirty="0" smtClean="0">
              <a:solidFill>
                <a:srgbClr val="000066"/>
              </a:solidFill>
            </a:endParaRPr>
          </a:p>
        </p:txBody>
      </p:sp>
      <p:sp>
        <p:nvSpPr>
          <p:cNvPr id="25602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594725" y="6453188"/>
            <a:ext cx="549275" cy="288925"/>
          </a:xfrm>
          <a:noFill/>
        </p:spPr>
        <p:txBody>
          <a:bodyPr/>
          <a:lstStyle/>
          <a:p>
            <a:fld id="{C39365BF-8481-4D6B-9848-F080BE0F2FF2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12" name="Rectangle 5"/>
          <p:cNvSpPr txBox="1">
            <a:spLocks noChangeArrowheads="1"/>
          </p:cNvSpPr>
          <p:nvPr/>
        </p:nvSpPr>
        <p:spPr bwMode="auto">
          <a:xfrm>
            <a:off x="107950" y="115888"/>
            <a:ext cx="8856663" cy="720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lnSpc>
                <a:spcPts val="3000"/>
              </a:lnSpc>
              <a:defRPr/>
            </a:pPr>
            <a:r>
              <a:rPr lang="en-GB" sz="2800" b="1" kern="0" dirty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>IFIEC proposal: Financial compensation shall be based on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7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1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71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454</Words>
  <Application>Microsoft Office PowerPoint</Application>
  <PresentationFormat>Affichage à l'écran (4:3)</PresentationFormat>
  <Paragraphs>47</Paragraphs>
  <Slides>6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Default Design</vt:lpstr>
      <vt:lpstr>Energy Forum  Compensation arrangements for indirect EU ETS cost effects  Presented by Vianney Schyns   Brussels  9 June 2011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Roger Goffin</cp:lastModifiedBy>
  <cp:revision>219</cp:revision>
  <dcterms:created xsi:type="dcterms:W3CDTF">2008-06-26T07:13:51Z</dcterms:created>
  <dcterms:modified xsi:type="dcterms:W3CDTF">2011-06-12T14:42:13Z</dcterms:modified>
</cp:coreProperties>
</file>