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287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nand" initials="" lastIdx="3" clrIdx="0"/>
  <p:cmAuthor id="1" name="l.recknagel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>
        <p:scale>
          <a:sx n="46" d="100"/>
          <a:sy n="46" d="100"/>
        </p:scale>
        <p:origin x="-11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03638C-89EF-443B-8EC7-83DB7D9B501C}" type="datetimeFigureOut">
              <a:rPr lang="nl-NL"/>
              <a:pPr>
                <a:defRPr/>
              </a:pPr>
              <a:t>12-6-2011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0E644F-AE1A-4EF1-863C-2B07E1249A22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313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75C9F3-294A-471C-9E4A-0AD2F9939DA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23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7C4FE-1DBE-4080-AA6F-ACC3EA6551C3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0066"/>
                </a:solidFill>
                <a:latin typeface="+mj-lt"/>
              </a:rPr>
              <a:t>Ex-post assessment / not a plea for change</a:t>
            </a:r>
          </a:p>
          <a:p>
            <a:pPr eaLnBrk="1" hangingPunct="1">
              <a:defRPr/>
            </a:pPr>
            <a:endParaRPr lang="de-DE" dirty="0"/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1F4C3-671F-42B7-831C-E488AA006683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IFIEC no 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99832-F44C-40A2-8EB2-A516DA6CDAB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  <p:transition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9F0C-9FFD-4AE1-B838-59B276075CA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6ADC2-F8D8-42B8-B53B-9D704DAAC01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EEF39-F7E1-4A9C-92F5-56993B76EA1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5" name="Picture 7" descr="IFIEC no 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5670550"/>
            <a:ext cx="3238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7E033-E2AE-44C7-87AB-58C2811D023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0C89A-CFDA-4926-8C25-5E3310F4BB7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F65CF-DF07-40ED-94FE-76318869D23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4314A-B5C3-4898-9228-B5237BFF4DD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877D8-5313-4878-9C94-950A95C44EC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7065-051C-4847-ACDB-990F3FDE30B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74EBF-1505-4DA8-A3F4-71FC4A43ACE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BAC6-ACEB-4E7A-A942-61A0E9667C8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D5DF3EE-E0AF-41EF-B389-4F03CDEC3A5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773238"/>
            <a:ext cx="8062912" cy="345598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smtClean="0">
                <a:solidFill>
                  <a:srgbClr val="00B0F0"/>
                </a:solidFill>
              </a:rPr>
              <a:t>Energy Forum</a:t>
            </a:r>
            <a:br>
              <a:rPr lang="en-US" sz="4000" b="1" smtClean="0">
                <a:solidFill>
                  <a:srgbClr val="00B0F0"/>
                </a:solidFill>
              </a:rPr>
            </a:br>
            <a:r>
              <a:rPr lang="en-US" sz="4000" b="1" smtClean="0">
                <a:solidFill>
                  <a:srgbClr val="00B0F0"/>
                </a:solidFill>
              </a:rPr>
              <a:t/>
            </a:r>
            <a:br>
              <a:rPr lang="en-US" sz="4000" b="1" smtClean="0">
                <a:solidFill>
                  <a:srgbClr val="00B0F0"/>
                </a:solidFill>
              </a:rPr>
            </a:br>
            <a:r>
              <a:rPr lang="en-GB" sz="2800" b="1" smtClean="0"/>
              <a:t> </a:t>
            </a:r>
            <a:r>
              <a:rPr lang="en-GB" sz="2800" smtClean="0">
                <a:solidFill>
                  <a:srgbClr val="00B0F0"/>
                </a:solidFill>
              </a:rPr>
              <a:t>Allocation rules for Industry in EU ETS 2013</a:t>
            </a:r>
            <a:br>
              <a:rPr lang="en-GB" sz="2800" smtClean="0">
                <a:solidFill>
                  <a:srgbClr val="00B0F0"/>
                </a:solidFill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>presented by Mukund Bhagwat</a:t>
            </a:r>
            <a:b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>Brussels  9 June 2011</a:t>
            </a:r>
            <a:endParaRPr lang="fr-FR" sz="2400" smtClean="0">
              <a:solidFill>
                <a:srgbClr val="00B0F0"/>
              </a:solidFill>
            </a:endParaRPr>
          </a:p>
        </p:txBody>
      </p:sp>
      <p:sp>
        <p:nvSpPr>
          <p:cNvPr id="163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B53CD4-AA6B-4DF2-B00F-AE9A5684A519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643938" cy="3095625"/>
          </a:xfrm>
        </p:spPr>
        <p:txBody>
          <a:bodyPr/>
          <a:lstStyle/>
          <a:p>
            <a:pPr eaLnBrk="1" hangingPunct="1"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Benchmarks for industry: The right decision 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but benchmarks severe, especially </a:t>
            </a: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since they apply from 2013  	                		no time for adaptation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Allocation rules… 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… adequate for installations </a:t>
            </a:r>
            <a:r>
              <a:rPr lang="en-GB" sz="1800" b="1" u="sng" dirty="0" smtClean="0">
                <a:solidFill>
                  <a:srgbClr val="000066"/>
                </a:solidFill>
                <a:latin typeface="+mj-lt"/>
              </a:rPr>
              <a:t>without</a:t>
            </a: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 production changes between 2005 – 2011 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… result partly in shortage of allowances or wrong incentives for installations </a:t>
            </a:r>
            <a:r>
              <a:rPr lang="en-GB" sz="1800" b="1" u="sng" dirty="0" smtClean="0">
                <a:solidFill>
                  <a:srgbClr val="000066"/>
                </a:solidFill>
                <a:latin typeface="+mj-lt"/>
              </a:rPr>
              <a:t>with</a:t>
            </a: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 production changes </a:t>
            </a:r>
          </a:p>
          <a:p>
            <a:pPr eaLnBrk="1" hangingPunct="1">
              <a:buFontTx/>
              <a:buNone/>
              <a:defRPr/>
            </a:pPr>
            <a:endParaRPr lang="en-GB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83951C0C-F55F-4A6F-A2BA-39D22D948AF5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1889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General assessment</a:t>
            </a:r>
          </a:p>
        </p:txBody>
      </p:sp>
      <p:sp>
        <p:nvSpPr>
          <p:cNvPr id="7" name="Pfeil nach rechts 6"/>
          <p:cNvSpPr/>
          <p:nvPr/>
        </p:nvSpPr>
        <p:spPr>
          <a:xfrm>
            <a:off x="1258888" y="1773238"/>
            <a:ext cx="792162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feld 5"/>
          <p:cNvSpPr txBox="1"/>
          <p:nvPr/>
        </p:nvSpPr>
        <p:spPr>
          <a:xfrm>
            <a:off x="539750" y="4005263"/>
            <a:ext cx="8064500" cy="2290762"/>
          </a:xfrm>
          <a:prstGeom prst="rect">
            <a:avLst/>
          </a:prstGeom>
          <a:solidFill>
            <a:schemeClr val="accent5"/>
          </a:solidFill>
          <a:ln w="158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  <a:defRPr/>
            </a:pPr>
            <a:r>
              <a:rPr lang="en-GB" sz="2200" b="1" dirty="0">
                <a:solidFill>
                  <a:srgbClr val="000066"/>
                </a:solidFill>
              </a:rPr>
              <a:t>EU experience has shown: </a:t>
            </a:r>
          </a:p>
          <a:p>
            <a:pPr marL="355600" indent="-355600">
              <a:spcBef>
                <a:spcPts val="480"/>
              </a:spcBef>
              <a:buFont typeface="Wingdings" pitchFamily="2" charset="2"/>
              <a:buChar char="ü"/>
              <a:defRPr/>
            </a:pPr>
            <a:r>
              <a:rPr lang="en-GB" b="1" dirty="0">
                <a:solidFill>
                  <a:srgbClr val="000066"/>
                </a:solidFill>
              </a:rPr>
              <a:t>To set up a benchmark system is challenging but feasible</a:t>
            </a:r>
          </a:p>
          <a:p>
            <a:pPr marL="355600" indent="-355600">
              <a:spcBef>
                <a:spcPts val="480"/>
              </a:spcBef>
              <a:buFont typeface="Wingdings" pitchFamily="2" charset="2"/>
              <a:buChar char="ü"/>
              <a:defRPr/>
            </a:pPr>
            <a:r>
              <a:rPr lang="en-GB" b="1" dirty="0">
                <a:solidFill>
                  <a:srgbClr val="000066"/>
                </a:solidFill>
              </a:rPr>
              <a:t>EU system can be a model for the world </a:t>
            </a:r>
          </a:p>
          <a:p>
            <a:pPr marL="812800" lvl="1" indent="-355600">
              <a:spcBef>
                <a:spcPts val="480"/>
              </a:spcBef>
              <a:buFont typeface="Symbol" pitchFamily="18" charset="2"/>
              <a:buChar char="-"/>
              <a:defRPr/>
            </a:pPr>
            <a:r>
              <a:rPr lang="en-GB" sz="1600" b="1" dirty="0">
                <a:solidFill>
                  <a:srgbClr val="000066"/>
                </a:solidFill>
              </a:rPr>
              <a:t>if benchmarks are phased in (time for adaptation) and </a:t>
            </a:r>
          </a:p>
          <a:p>
            <a:pPr marL="812800" lvl="1" indent="-355600">
              <a:spcBef>
                <a:spcPts val="480"/>
              </a:spcBef>
              <a:buFont typeface="Symbol" pitchFamily="18" charset="2"/>
              <a:buChar char="-"/>
              <a:defRPr/>
            </a:pPr>
            <a:r>
              <a:rPr lang="en-GB" sz="1600" b="1" dirty="0">
                <a:solidFill>
                  <a:srgbClr val="000066"/>
                </a:solidFill>
              </a:rPr>
              <a:t>allocation is based on actual production levels </a:t>
            </a:r>
          </a:p>
          <a:p>
            <a:pPr marL="1270000" lvl="2" indent="-355600">
              <a:spcBef>
                <a:spcPts val="480"/>
              </a:spcBef>
              <a:buFont typeface="Arial" pitchFamily="34" charset="0"/>
              <a:buChar char="•"/>
              <a:defRPr/>
            </a:pPr>
            <a:r>
              <a:rPr lang="en-GB" sz="1600" b="1" dirty="0">
                <a:solidFill>
                  <a:srgbClr val="000066"/>
                </a:solidFill>
              </a:rPr>
              <a:t>safeguards right incentives, reduces complexity of allocation rules significantly etc. </a:t>
            </a:r>
            <a:r>
              <a:rPr lang="en-US" sz="1600" b="1" dirty="0">
                <a:solidFill>
                  <a:srgbClr val="000066"/>
                </a:solidFill>
              </a:rPr>
              <a:t>while maintaining carbon price signal</a:t>
            </a:r>
            <a:endParaRPr lang="en-GB" sz="1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357188" y="1268413"/>
            <a:ext cx="8643937" cy="48529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Historical Activity Level: some flexibility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Significant Capacity Extension Threshold: &gt; 10 % </a:t>
            </a:r>
            <a:r>
              <a:rPr lang="en-US" sz="2200" b="1" u="sng" smtClean="0">
                <a:solidFill>
                  <a:srgbClr val="000066"/>
                </a:solidFill>
              </a:rPr>
              <a:t>or</a:t>
            </a:r>
            <a:r>
              <a:rPr lang="en-US" sz="2200" b="1" smtClean="0">
                <a:solidFill>
                  <a:srgbClr val="000066"/>
                </a:solidFill>
              </a:rPr>
              <a:t> 50.000 EUAs …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Allocation to heat consumer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Carbon leakage status of heat consumer considered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Efficiency improvement / Abatement measures will not lead to less allocation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No innovation and technology accelerator</a:t>
            </a:r>
          </a:p>
        </p:txBody>
      </p:sp>
      <p:sp>
        <p:nvSpPr>
          <p:cNvPr id="2048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5C236142-58CA-4B05-9DE4-C134E54C09BA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3200"/>
            <a:ext cx="9001125" cy="633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In detail: What’s good or was improved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643938" cy="4637087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sz="2200" b="1" smtClean="0">
                <a:solidFill>
                  <a:srgbClr val="000066"/>
                </a:solidFill>
              </a:rPr>
              <a:t>Constraints on production growth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No additional allocation in case of production growth without a physical change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No additional allocation in case of capacity increase below 10%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Complex and problematic determination of added capacity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There may be no allocation for new entrants/ capacity extensions in case New Entrants’ Reserve is used up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Extension of non-ETS heat consumers not sufficiently considered (sets inefficient incentives)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1800" b="1" smtClean="0">
                <a:solidFill>
                  <a:srgbClr val="000066"/>
                </a:solidFill>
              </a:rPr>
              <a:t>Capacity extensions of up- and downstream plants not considered</a:t>
            </a:r>
          </a:p>
        </p:txBody>
      </p:sp>
      <p:sp>
        <p:nvSpPr>
          <p:cNvPr id="2253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90D4F05A-2D59-476F-A921-7AB5D5D93535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3200"/>
            <a:ext cx="9001125" cy="633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In detail: What’s not implemented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357188" y="1216025"/>
            <a:ext cx="8643937" cy="40132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Competitive advantage of industrial CHP reduced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Wrong calculation of “industry cap” may reduce free allocation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Total amount of free allocation independent of benchmarks and allocation rules</a:t>
            </a:r>
            <a:endParaRPr lang="en-GB" sz="1800" b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No hardship clause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No rationalisation rule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b="1" dirty="0" smtClean="0">
                <a:solidFill>
                  <a:srgbClr val="000066"/>
                </a:solidFill>
                <a:latin typeface="+mj-lt"/>
              </a:rPr>
              <a:t>Lack of EU-harmonisation (esp. with regard to “installation” definition)</a:t>
            </a:r>
          </a:p>
          <a:p>
            <a:pPr marL="0" indent="0" eaLnBrk="1" hangingPunct="1">
              <a:spcBef>
                <a:spcPts val="1800"/>
              </a:spcBef>
              <a:buFontTx/>
              <a:buNone/>
              <a:defRPr/>
            </a:pPr>
            <a:endParaRPr lang="en-GB" sz="2400" b="1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2457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8D028F86-DF23-426F-B7B0-ED4C7165E15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79388" y="203200"/>
            <a:ext cx="9001125" cy="633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In detail: What’s not </a:t>
            </a:r>
            <a:r>
              <a:rPr lang="en-GB" sz="2800" b="1" kern="0" dirty="0">
                <a:solidFill>
                  <a:srgbClr val="000066"/>
                </a:solidFill>
              </a:rPr>
              <a:t>implemented well</a:t>
            </a: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395288" y="5373688"/>
            <a:ext cx="8353425" cy="43021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70C0">
                <a:alpha val="98822"/>
              </a:srgb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b="1">
                <a:solidFill>
                  <a:srgbClr val="000066"/>
                </a:solidFill>
              </a:rPr>
              <a:t>Financial Compensation: still the missing link in the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296</Words>
  <Application>Microsoft Office PowerPoint</Application>
  <PresentationFormat>Affichage à l'écran (4:3)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Default Design</vt:lpstr>
      <vt:lpstr>Energy Forum   Allocation rules for Industry in EU ETS 2013  presented by Mukund Bhagwat  Brussels  9 June 2011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219</cp:revision>
  <dcterms:created xsi:type="dcterms:W3CDTF">2008-06-26T07:13:51Z</dcterms:created>
  <dcterms:modified xsi:type="dcterms:W3CDTF">2011-06-12T14:41:17Z</dcterms:modified>
</cp:coreProperties>
</file>