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70" r:id="rId4"/>
    <p:sldId id="267" r:id="rId5"/>
    <p:sldId id="269" r:id="rId6"/>
    <p:sldId id="268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C09"/>
    <a:srgbClr val="008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0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BACEF7F-5A3F-44E5-8390-A5B8F0DE60B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983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7EBF68D-90E6-4DA6-B4C2-157E05D66D3E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1037A-191A-44B1-B1BF-9646071F16F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7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85150-3DC0-4882-9D95-FFA686BEC04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57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6FE8-A14C-4754-8242-8293860E183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8CB6-DD32-43B4-A87D-80BEC46ACCD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56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A0CC3-6AE5-4929-8951-C3937C1D3AB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4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4577F-49FE-4A62-A7ED-AE320C22607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8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5B3FB-FBD8-45E8-A640-EBDE62B5A02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2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2EAE0-F5BB-4C95-B302-47AD0C5E0B2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5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39319-B6B5-4BAB-975D-AD3789042B5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3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A0603-8231-4D27-B592-E0FE7CFC141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92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9A880-2C9F-4FC2-ABA6-7FB7655E553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4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70F2E6-3167-45B9-88BA-704EA2A3345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C30B1CD-06AB-4D1C-8781-3391603F0FEC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038475"/>
            <a:ext cx="7772400" cy="1470025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BE" sz="3200" b="1" smtClean="0">
                <a:solidFill>
                  <a:srgbClr val="0080FF"/>
                </a:solidFill>
                <a:latin typeface="Tahoma" pitchFamily="34" charset="0"/>
              </a:rPr>
              <a:t>IFIEC Energy Forum </a:t>
            </a:r>
            <a:br>
              <a:rPr lang="nl-BE" sz="3200" b="1" smtClean="0">
                <a:solidFill>
                  <a:srgbClr val="0080FF"/>
                </a:solidFill>
                <a:latin typeface="Tahoma" pitchFamily="34" charset="0"/>
              </a:rPr>
            </a:br>
            <a:r>
              <a:rPr lang="nl-BE" sz="3200" b="1" smtClean="0">
                <a:solidFill>
                  <a:srgbClr val="0080FF"/>
                </a:solidFill>
                <a:latin typeface="Tahoma" pitchFamily="34" charset="0"/>
              </a:rPr>
              <a:t>22 November 2011</a:t>
            </a:r>
            <a:endParaRPr lang="fr-FR" sz="3600" smtClean="0">
              <a:latin typeface="Tahoma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06925"/>
            <a:ext cx="6400800" cy="119856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C9204"/>
                </a:solidFill>
                <a:latin typeface="Tahoma" pitchFamily="34" charset="0"/>
              </a:rPr>
              <a:t>Electricity</a:t>
            </a:r>
            <a:endParaRPr lang="fr-FR" sz="2800" b="1" smtClean="0">
              <a:solidFill>
                <a:srgbClr val="FC9204"/>
              </a:solidFill>
              <a:latin typeface="Tahoma" pitchFamily="34" charset="0"/>
            </a:endParaRP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63550"/>
            <a:ext cx="439261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F364028-3E7A-4B9C-A17A-3218A603F754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smtClean="0">
                <a:solidFill>
                  <a:srgbClr val="FFC000"/>
                </a:solidFill>
              </a:rPr>
              <a:t>Contents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400" b="1">
                <a:solidFill>
                  <a:srgbClr val="0080FF"/>
                </a:solidFill>
                <a:sym typeface="Wingdings" pitchFamily="2" charset="2"/>
              </a:rPr>
              <a:t>Pricing mechanism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400" b="1">
                <a:solidFill>
                  <a:srgbClr val="0080FF"/>
                </a:solidFill>
                <a:sym typeface="Wingdings" pitchFamily="2" charset="2"/>
              </a:rPr>
              <a:t>Market integration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400" b="1">
                <a:solidFill>
                  <a:srgbClr val="0080FF"/>
                </a:solidFill>
                <a:sym typeface="Wingdings" pitchFamily="2" charset="2"/>
              </a:rPr>
              <a:t>Climate Policy and renewables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400" b="1">
                <a:solidFill>
                  <a:srgbClr val="0080FF"/>
                </a:solidFill>
                <a:sym typeface="Wingdings" pitchFamily="2" charset="2"/>
              </a:rPr>
              <a:t>Structural elements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DD70744-E259-413D-9D68-45B3CF935F9D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smtClean="0">
                <a:solidFill>
                  <a:srgbClr val="FFC000"/>
                </a:solidFill>
              </a:rPr>
              <a:t>Pricing mechanisms</a:t>
            </a:r>
          </a:p>
        </p:txBody>
      </p: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395288" y="11969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Efficient, liquid, competitive and transparent market platforms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</a:rPr>
              <a:t>Access to long term competitive contracts on normal market conditions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Long term visibility of electricity prices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Accelerate work on forward markets in Target Model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Day-ahead market is key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All available capacity should be offered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At marginal cost+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endParaRPr lang="en-GB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Intraday and balancing markets are “corrective” markets only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On cross-border: no OTC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endParaRPr lang="en-GB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Capacity markets: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Risk of paying the highest price for both </a:t>
            </a:r>
            <a:r>
              <a:rPr lang="en-GB" b="1" u="sng">
                <a:solidFill>
                  <a:srgbClr val="0080FF"/>
                </a:solidFill>
                <a:sym typeface="Wingdings" pitchFamily="2" charset="2"/>
              </a:rPr>
              <a:t>capacity and electron</a:t>
            </a:r>
            <a:endParaRPr lang="en-GB" b="1">
              <a:solidFill>
                <a:srgbClr val="0080FF"/>
              </a:solidFill>
              <a:sym typeface="Wingdings" pitchFamily="2" charset="2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b="1">
                <a:solidFill>
                  <a:srgbClr val="0080FF"/>
                </a:solidFill>
                <a:sym typeface="Wingdings" pitchFamily="2" charset="2"/>
              </a:rPr>
              <a:t>Better ways to stimulate investments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8C26C0E-C652-4039-A02E-35D89C59E261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smtClean="0">
                <a:solidFill>
                  <a:srgbClr val="FFC000"/>
                </a:solidFill>
              </a:rPr>
              <a:t>Market integration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22960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Necessary for effective competition AND better security of supply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Investments in additional grid capacity if it brings value to the end customer (as long as it is economically justified)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Make optimal use of existing capacities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Target model: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Coordinated flow-based capacity calculation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Smaller bidding zones are OK, but price zones cannot be reduced in size </a:t>
            </a:r>
            <a:r>
              <a:rPr lang="en-GB" sz="2000" b="1">
                <a:solidFill>
                  <a:srgbClr val="F73C09"/>
                </a:solidFill>
                <a:sym typeface="Wingdings" pitchFamily="2" charset="2"/>
              </a:rPr>
              <a:t>but</a:t>
            </a: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 rather increased!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4AF993B-C51E-4A68-829B-7EF15A8FEE00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smtClean="0">
                <a:solidFill>
                  <a:srgbClr val="FFC000"/>
                </a:solidFill>
              </a:rPr>
              <a:t>Climate Policy and Renewables</a:t>
            </a:r>
          </a:p>
        </p:txBody>
      </p:sp>
      <p:sp>
        <p:nvSpPr>
          <p:cNvPr id="614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22960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ETS: compensation for exposed industries are essential as long as no international commitment exists: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	100% compensation 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	No decrease over time</a:t>
            </a: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Integration of renewables		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- impact on the market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	- fuel cost – marginal pricing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	- intermittence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- impact on grid (costs)</a:t>
            </a:r>
          </a:p>
          <a:p>
            <a:pPr eaLnBrk="1" hangingPunct="1">
              <a:spcBef>
                <a:spcPct val="20000"/>
              </a:spcBef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	- impact of support schemes on overall electricity cost</a:t>
            </a: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726366-72A5-4B87-BABC-8E13AE1DB3BA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smtClean="0">
                <a:solidFill>
                  <a:srgbClr val="FFC000"/>
                </a:solidFill>
              </a:rPr>
              <a:t>Structural elements</a:t>
            </a: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323850" y="1700213"/>
            <a:ext cx="8569325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Transparency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IFIEC in principle welcomes additional transparency rules (REMIT / MAD / fundamental power data / ...) but we oppose for additional administrative or financial burdens for industry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Consultation processes (ACER / Florence Forum / EC / ENTSO-E)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IFIEC supports the consultation process and will contribute with all its available resources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Closed Distribution Systems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GB" sz="2000" b="1">
                <a:solidFill>
                  <a:srgbClr val="0080FF"/>
                </a:solidFill>
                <a:sym typeface="Wingdings" pitchFamily="2" charset="2"/>
              </a:rPr>
              <a:t>IFIEC insists on workable solutions in EU member states</a:t>
            </a: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</a:pPr>
            <a:endParaRPr lang="en-GB" sz="2000" b="1">
              <a:solidFill>
                <a:srgbClr val="008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CF58C78-8E9C-4D2B-9DC1-4504046CB732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b="1" smtClean="0">
              <a:solidFill>
                <a:srgbClr val="000066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endParaRPr lang="en-US" b="1" smtClean="0">
              <a:solidFill>
                <a:srgbClr val="000066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endParaRPr lang="en-US" b="1" smtClean="0">
              <a:solidFill>
                <a:srgbClr val="000066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b="1" smtClean="0">
                <a:solidFill>
                  <a:srgbClr val="000066"/>
                </a:solidFill>
                <a:latin typeface="Tahoma" pitchFamily="34" charset="0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</TotalTime>
  <Words>263</Words>
  <Application>Microsoft Office PowerPoint</Application>
  <PresentationFormat>Affichage à l'écran (4:3)</PresentationFormat>
  <Paragraphs>71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Default Design</vt:lpstr>
      <vt:lpstr>IFIEC Energy Forum  22 November 2011</vt:lpstr>
      <vt:lpstr>Contents</vt:lpstr>
      <vt:lpstr>Pricing mechanisms</vt:lpstr>
      <vt:lpstr>Market integration</vt:lpstr>
      <vt:lpstr>Climate Policy and Renewables</vt:lpstr>
      <vt:lpstr>Structural elements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95</cp:revision>
  <dcterms:created xsi:type="dcterms:W3CDTF">2008-06-26T07:13:51Z</dcterms:created>
  <dcterms:modified xsi:type="dcterms:W3CDTF">2011-11-23T16:29:33Z</dcterms:modified>
</cp:coreProperties>
</file>