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</p:sldMasterIdLst>
  <p:notesMasterIdLst>
    <p:notesMasterId r:id="rId8"/>
  </p:notesMasterIdLst>
  <p:handoutMasterIdLst>
    <p:handoutMasterId r:id="rId9"/>
  </p:handoutMasterIdLst>
  <p:sldIdLst>
    <p:sldId id="287" r:id="rId3"/>
    <p:sldId id="283" r:id="rId4"/>
    <p:sldId id="282" r:id="rId5"/>
    <p:sldId id="276" r:id="rId6"/>
    <p:sldId id="288" r:id="rId7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5B10D"/>
    <a:srgbClr val="F86613"/>
    <a:srgbClr val="21363C"/>
    <a:srgbClr val="F8360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832D0C88-1E0E-4819-A847-F99015B6700A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738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3371BDD4-84E7-48CC-A7C5-4037100169DA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617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7388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914508" y="4344607"/>
            <a:ext cx="5028987" cy="41120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404A9-937C-4DF4-B120-D2D2A0A74D70}" type="slidenum">
              <a:rPr lang="nl-NL">
                <a:latin typeface="Times" pitchFamily="18" charset="0"/>
              </a:rPr>
              <a:pPr/>
              <a:t>3</a:t>
            </a:fld>
            <a:endParaRPr lang="nl-NL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hotos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40000" y="3780000"/>
            <a:ext cx="7988400" cy="178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35481C-A3CB-4595-BA22-4AC23226F906}" type="datetime1">
              <a:rPr lang="en-GB"/>
              <a:pPr>
                <a:defRPr/>
              </a:pPr>
              <a:t>25/06/2012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Auteur aan te passen in 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000" y="3780000"/>
            <a:ext cx="7988400" cy="178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6EA1-FCED-4C0F-A07F-3F6D9F60ED74}" type="datetime1">
              <a:rPr lang="en-GB"/>
              <a:pPr>
                <a:defRPr/>
              </a:pPr>
              <a:t>25/06/2012</a:t>
            </a:fld>
            <a:endParaRPr lang="en-GB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Auteur aan te passen in footer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6000" y="1702800"/>
            <a:ext cx="8132400" cy="4262400"/>
          </a:xfr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91EB-EDCC-4C7F-B1D9-84FDAF59C981}" type="datetime1">
              <a:rPr lang="en-GB"/>
              <a:pPr>
                <a:defRPr/>
              </a:pPr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Auteur aan te passen in footer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6C99-A0B0-4EFA-8FE8-144A1463BC1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E67B-F5BC-40A7-9C99-8F1EBCA0D88A}" type="datetime1">
              <a:rPr lang="en-GB"/>
              <a:pPr>
                <a:defRPr/>
              </a:pPr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Auteur aan te passen in footer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90FA-2D58-4337-A2DD-104250B279D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727200"/>
            <a:ext cx="81324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702800"/>
            <a:ext cx="3960000" cy="4262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400" y="1702800"/>
            <a:ext cx="3960000" cy="4262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257C-8FAE-44FE-9613-F8F8F46393C9}" type="datetime1">
              <a:rPr lang="en-GB"/>
              <a:pPr>
                <a:defRPr/>
              </a:pPr>
              <a:t>25/06/2012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Auteur aan te passen in footer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C573-9EB3-4480-93A6-1A0277EB626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6000" y="1600200"/>
            <a:ext cx="81324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000" y="727200"/>
            <a:ext cx="8132400" cy="7128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E253-1EDF-45F3-9D3A-98413444AD7C}" type="datetime1">
              <a:rPr lang="en-GB"/>
              <a:pPr>
                <a:defRPr/>
              </a:pPr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Auteur aan te passen in footer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B7C3-0004-4E8F-B594-82F008ECBED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2296800"/>
            <a:ext cx="6264000" cy="432000"/>
          </a:xfrm>
        </p:spPr>
        <p:txBody>
          <a:bodyPr/>
          <a:lstStyle>
            <a:lvl1pPr>
              <a:lnSpc>
                <a:spcPts val="3100"/>
              </a:lnSpc>
              <a:spcBef>
                <a:spcPct val="0"/>
              </a:spcBef>
              <a:defRPr/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8000" y="3618000"/>
            <a:ext cx="7610400" cy="2433600"/>
          </a:xfrm>
        </p:spPr>
        <p:txBody>
          <a:bodyPr/>
          <a:lstStyle>
            <a:lvl1pPr>
              <a:defRPr sz="1600" b="0"/>
            </a:lvl1pPr>
            <a:lvl2pPr>
              <a:defRPr sz="1600" b="0"/>
            </a:lvl2pPr>
            <a:lvl3pPr marL="3175" algn="l" defTabSz="180975">
              <a:buClr>
                <a:schemeClr val="tx1"/>
              </a:buClr>
              <a:buNone/>
              <a:tabLst>
                <a:tab pos="8334375" algn="r"/>
              </a:tabLst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1D89-C43E-439E-A9F1-F5330B195809}" type="datetime1">
              <a:rPr lang="en-GB"/>
              <a:pPr>
                <a:defRPr/>
              </a:pPr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Auteur aan te passen in footer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11C7-0603-4C42-A3BA-E05CB5FB52A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DF9D14-396A-4F21-95A0-7C4585FB87D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A9D6CC-211A-44EC-BF32-A0E11B37CCA3}" type="datetime1">
              <a:rPr lang="en-GB"/>
              <a:pPr>
                <a:defRPr/>
              </a:pPr>
              <a:t>25/06/2012</a:t>
            </a:fld>
            <a:r>
              <a:rPr lang="de-DE"/>
              <a:t> Aueur changer dans le masque des diapositives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55307-44CD-4F75-8FB5-5277D38B519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DFE418-6053-4332-A9BA-7655A079698A}" type="datetime1">
              <a:rPr lang="en-GB"/>
              <a:pPr>
                <a:defRPr/>
              </a:pPr>
              <a:t>25/06/2012</a:t>
            </a:fld>
            <a:r>
              <a:rPr lang="de-DE"/>
              <a:t> Aueur changer dans le masque des diapositives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44" descr="Modele_Cover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2408238"/>
            <a:ext cx="61198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3779838"/>
            <a:ext cx="79883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endParaRPr lang="en-GB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39750" y="6080125"/>
            <a:ext cx="468313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1C42F4-AC10-4CE8-B73F-823394805E9F}" type="datetime1">
              <a:rPr lang="en-GB"/>
              <a:pPr>
                <a:defRPr/>
              </a:pPr>
              <a:t>25/06/2012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008063" y="6080125"/>
            <a:ext cx="2895600" cy="365125"/>
          </a:xfrm>
          <a:prstGeom prst="rect">
            <a:avLst/>
          </a:prstGeom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Auteur aan te passen in footer</a:t>
            </a:r>
          </a:p>
        </p:txBody>
      </p:sp>
      <p:pic>
        <p:nvPicPr>
          <p:cNvPr id="1031" name="Picture 6" descr="Photos_PPT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55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Font typeface="Lucida Grande" charset="0"/>
        <a:buChar char="-"/>
        <a:defRPr sz="1600">
          <a:solidFill>
            <a:schemeClr val="bg1"/>
          </a:solidFill>
          <a:latin typeface="Arial" charset="0"/>
          <a:ea typeface="ヒラギノ角ゴ Pro W3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Lucida Grande" charset="0"/>
        <a:buChar char="-"/>
        <a:defRPr sz="1600">
          <a:solidFill>
            <a:schemeClr val="bg1"/>
          </a:solidFill>
          <a:latin typeface="Arial" charset="0"/>
          <a:ea typeface="ヒラギノ角ゴ Pro W3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ヒラギノ角ゴ Pro W3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l_50hz_ppt_04_Fuss_inn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08738"/>
            <a:ext cx="9144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6" descr="logo_elia_RVB_vect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2138" y="261938"/>
            <a:ext cx="187483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548438"/>
            <a:ext cx="468312" cy="2524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1EDB6B-D3A1-4703-9E40-9122D1147D73}" type="datetime1">
              <a:rPr lang="en-GB"/>
              <a:pPr>
                <a:defRPr/>
              </a:pPr>
              <a:t>25/06/2012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3600" y="6548438"/>
            <a:ext cx="6224588" cy="2524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Auteur aan te passen in footer</a:t>
            </a:r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0488" y="6548438"/>
            <a:ext cx="817562" cy="2524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E13AFB-7D4A-49F9-8F54-443C9939B47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2055" name="Date Placeholder 3"/>
          <p:cNvSpPr>
            <a:spLocks/>
          </p:cNvSpPr>
          <p:nvPr/>
        </p:nvSpPr>
        <p:spPr bwMode="auto">
          <a:xfrm>
            <a:off x="993775" y="6405563"/>
            <a:ext cx="1581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endParaRPr lang="nl-NL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6" name="Footer Placeholder 4"/>
          <p:cNvSpPr>
            <a:spLocks/>
          </p:cNvSpPr>
          <p:nvPr/>
        </p:nvSpPr>
        <p:spPr bwMode="auto">
          <a:xfrm>
            <a:off x="3241675" y="6405563"/>
            <a:ext cx="30083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nl-NL" sz="120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205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27075"/>
            <a:ext cx="813276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03388"/>
            <a:ext cx="8132762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26" r:id="rId6"/>
    <p:sldLayoutId id="2147483727" r:id="rId7"/>
  </p:sldLayoutIdLst>
  <p:transition>
    <p:wipe dir="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8661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8661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8661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86613"/>
          </a:solidFill>
          <a:latin typeface="Verdana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86613"/>
        </a:buClr>
        <a:buSzPct val="140000"/>
        <a:defRPr sz="2000" b="1">
          <a:solidFill>
            <a:srgbClr val="21363C"/>
          </a:solidFill>
          <a:latin typeface="+mn-lt"/>
          <a:ea typeface="ヒラギノ角ゴ Pro W3" charset="-128"/>
          <a:cs typeface="ヒラギノ角ゴ Pro W3" charset="-128"/>
        </a:defRPr>
      </a:lvl1pPr>
      <a:lvl2pPr marL="1036638" indent="-323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Lucida Grande" charset="0"/>
        <a:buChar char="-"/>
        <a:defRPr sz="1600" b="1">
          <a:solidFill>
            <a:srgbClr val="21363C"/>
          </a:solidFill>
          <a:latin typeface="+mn-lt"/>
          <a:ea typeface="ヒラギノ角ゴ Pro W3" charset="-128"/>
        </a:defRPr>
      </a:lvl2pPr>
      <a:lvl3pPr marL="1444625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Verdana" pitchFamily="34" charset="0"/>
        <a:buChar char="–"/>
        <a:defRPr sz="1600">
          <a:solidFill>
            <a:srgbClr val="21363C"/>
          </a:solidFill>
          <a:latin typeface="+mn-lt"/>
          <a:ea typeface="ヒラギノ角ゴ Pro W3" charset="-128"/>
        </a:defRPr>
      </a:lvl3pPr>
      <a:lvl4pPr marL="18526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"/>
        <a:defRPr sz="1400">
          <a:solidFill>
            <a:schemeClr val="tx1"/>
          </a:solidFill>
          <a:latin typeface="Arial" charset="0"/>
          <a:ea typeface="ヒラギノ角ゴ Pro W3" charset="-128"/>
        </a:defRPr>
      </a:lvl4pPr>
      <a:lvl5pPr marL="2260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Feuille_Microsoft_Excel_97-2003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457200" y="40481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>
              <a:solidFill>
                <a:schemeClr val="tx2"/>
              </a:solidFill>
            </a:endParaRPr>
          </a:p>
        </p:txBody>
      </p:sp>
      <p:sp>
        <p:nvSpPr>
          <p:cNvPr id="1131" name="Title 1"/>
          <p:cNvSpPr txBox="1">
            <a:spLocks/>
          </p:cNvSpPr>
          <p:nvPr/>
        </p:nvSpPr>
        <p:spPr bwMode="auto">
          <a:xfrm>
            <a:off x="269875" y="190500"/>
            <a:ext cx="8686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GB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</a:t>
            </a:r>
            <a:r>
              <a:rPr lang="en-GB" sz="2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transmission capacity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 ...</a:t>
            </a:r>
          </a:p>
        </p:txBody>
      </p:sp>
      <p:pic>
        <p:nvPicPr>
          <p:cNvPr id="1139" name="Picture 3" descr="_g_redispatch2"/>
          <p:cNvPicPr>
            <a:picLocks noChangeAspect="1" noChangeArrowheads="1"/>
          </p:cNvPicPr>
          <p:nvPr/>
        </p:nvPicPr>
        <p:blipFill>
          <a:blip r:embed="rId3" cstate="print"/>
          <a:srcRect l="4512" t="5270" r="7558" b="17540"/>
          <a:stretch>
            <a:fillRect/>
          </a:stretch>
        </p:blipFill>
        <p:spPr bwMode="auto">
          <a:xfrm>
            <a:off x="661988" y="1228270"/>
            <a:ext cx="7705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0" name="Text Box 4"/>
          <p:cNvSpPr txBox="1">
            <a:spLocks noChangeArrowheads="1"/>
          </p:cNvSpPr>
          <p:nvPr/>
        </p:nvSpPr>
        <p:spPr bwMode="auto">
          <a:xfrm>
            <a:off x="2184400" y="5542867"/>
            <a:ext cx="125944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80975">
              <a:tabLst>
                <a:tab pos="8334375" algn="r"/>
              </a:tabLst>
            </a:pPr>
            <a:r>
              <a:rPr lang="de-DE" sz="1400" dirty="0" err="1"/>
              <a:t>December</a:t>
            </a:r>
            <a:r>
              <a:rPr lang="de-DE" sz="1400" dirty="0"/>
              <a:t> </a:t>
            </a:r>
            <a:r>
              <a:rPr lang="de-DE" sz="1400" dirty="0" smtClean="0"/>
              <a:t>2011</a:t>
            </a:r>
            <a:endParaRPr lang="de-DE" sz="1400" dirty="0"/>
          </a:p>
        </p:txBody>
      </p:sp>
      <p:sp>
        <p:nvSpPr>
          <p:cNvPr id="1141" name="Text Box 5"/>
          <p:cNvSpPr txBox="1">
            <a:spLocks noChangeArrowheads="1"/>
          </p:cNvSpPr>
          <p:nvPr/>
        </p:nvSpPr>
        <p:spPr bwMode="auto">
          <a:xfrm>
            <a:off x="6116638" y="5542867"/>
            <a:ext cx="108363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80975">
              <a:tabLst>
                <a:tab pos="8334375" algn="r"/>
              </a:tabLst>
            </a:pPr>
            <a:r>
              <a:rPr lang="de-DE" sz="1400" dirty="0" err="1"/>
              <a:t>January</a:t>
            </a:r>
            <a:r>
              <a:rPr lang="de-DE" sz="1400" dirty="0"/>
              <a:t> </a:t>
            </a:r>
            <a:r>
              <a:rPr lang="de-DE" sz="1400" dirty="0" smtClean="0"/>
              <a:t>2012</a:t>
            </a:r>
            <a:endParaRPr lang="de-DE" sz="1400" dirty="0"/>
          </a:p>
        </p:txBody>
      </p:sp>
      <p:sp>
        <p:nvSpPr>
          <p:cNvPr id="1142" name="Text Box 7"/>
          <p:cNvSpPr txBox="1">
            <a:spLocks noChangeArrowheads="1"/>
          </p:cNvSpPr>
          <p:nvPr/>
        </p:nvSpPr>
        <p:spPr bwMode="auto">
          <a:xfrm>
            <a:off x="557213" y="1560057"/>
            <a:ext cx="619125" cy="254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180975">
              <a:tabLst>
                <a:tab pos="8334375" algn="r"/>
              </a:tabLst>
            </a:pPr>
            <a:r>
              <a:rPr lang="de-DE" sz="1600" b="0"/>
              <a:t>MW</a:t>
            </a:r>
          </a:p>
        </p:txBody>
      </p:sp>
      <p:sp>
        <p:nvSpPr>
          <p:cNvPr id="1143" name="Line 8"/>
          <p:cNvSpPr>
            <a:spLocks noChangeShapeType="1"/>
          </p:cNvSpPr>
          <p:nvPr/>
        </p:nvSpPr>
        <p:spPr bwMode="auto">
          <a:xfrm>
            <a:off x="4821238" y="2025195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44" name="Rectangle 1143"/>
          <p:cNvSpPr/>
          <p:nvPr/>
        </p:nvSpPr>
        <p:spPr>
          <a:xfrm>
            <a:off x="3104411" y="1484416"/>
            <a:ext cx="678872" cy="32964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1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E2F6E5-2024-482C-AEDA-0A1E98848E39}" type="slidenum">
              <a:rPr lang="de-DE">
                <a:latin typeface="Arial" charset="0"/>
                <a:cs typeface="Arial" charset="0"/>
              </a:rPr>
              <a:pPr/>
              <a:t>2</a:t>
            </a:fld>
            <a:endParaRPr lang="de-DE">
              <a:latin typeface="Arial" charset="0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4895" y="836712"/>
            <a:ext cx="5266832" cy="2867596"/>
            <a:chOff x="655637" y="908720"/>
            <a:chExt cx="7832725" cy="4535488"/>
          </a:xfrm>
        </p:grpSpPr>
        <p:pic>
          <p:nvPicPr>
            <p:cNvPr id="174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637" y="908720"/>
              <a:ext cx="7832725" cy="453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12" name="TextBox 5"/>
            <p:cNvSpPr txBox="1">
              <a:spLocks noChangeArrowheads="1"/>
            </p:cNvSpPr>
            <p:nvPr/>
          </p:nvSpPr>
          <p:spPr bwMode="auto">
            <a:xfrm>
              <a:off x="2517002" y="3414307"/>
              <a:ext cx="1917700" cy="6815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nl-BE" sz="1100" dirty="0">
                  <a:latin typeface="Calibri" pitchFamily="34" charset="0"/>
                </a:rPr>
                <a:t>Max – min </a:t>
              </a:r>
              <a:r>
                <a:rPr lang="nl-BE" sz="1100" dirty="0" err="1">
                  <a:latin typeface="Calibri" pitchFamily="34" charset="0"/>
                </a:rPr>
                <a:t>generation</a:t>
              </a:r>
              <a:r>
                <a:rPr lang="nl-BE" sz="1100" dirty="0">
                  <a:latin typeface="Calibri" pitchFamily="34" charset="0"/>
                </a:rPr>
                <a:t> : 23 GW</a:t>
              </a:r>
              <a:endParaRPr lang="en-US" sz="1100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17412" idx="1"/>
            </p:cNvCxnSpPr>
            <p:nvPr/>
          </p:nvCxnSpPr>
          <p:spPr>
            <a:xfrm flipH="1" flipV="1">
              <a:off x="2483013" y="1475236"/>
              <a:ext cx="33989" cy="22798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7412" idx="3"/>
            </p:cNvCxnSpPr>
            <p:nvPr/>
          </p:nvCxnSpPr>
          <p:spPr>
            <a:xfrm>
              <a:off x="4434702" y="3755061"/>
              <a:ext cx="2760219" cy="3396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004048" y="2420888"/>
              <a:ext cx="0" cy="75565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6" name="TextBox 13"/>
            <p:cNvSpPr txBox="1">
              <a:spLocks noChangeArrowheads="1"/>
            </p:cNvSpPr>
            <p:nvPr/>
          </p:nvSpPr>
          <p:spPr bwMode="auto">
            <a:xfrm>
              <a:off x="6129336" y="2853656"/>
              <a:ext cx="2136472" cy="3894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nl-BE" sz="1000" dirty="0" err="1">
                  <a:latin typeface="Calibri" pitchFamily="34" charset="0"/>
                </a:rPr>
                <a:t>Forecast</a:t>
              </a:r>
              <a:r>
                <a:rPr lang="nl-BE" sz="1000" dirty="0">
                  <a:latin typeface="Calibri" pitchFamily="34" charset="0"/>
                </a:rPr>
                <a:t> – </a:t>
              </a:r>
              <a:r>
                <a:rPr lang="nl-BE" sz="1000" dirty="0" err="1">
                  <a:latin typeface="Calibri" pitchFamily="34" charset="0"/>
                </a:rPr>
                <a:t>actual</a:t>
              </a:r>
              <a:r>
                <a:rPr lang="nl-BE" sz="1000" dirty="0">
                  <a:latin typeface="Calibri" pitchFamily="34" charset="0"/>
                </a:rPr>
                <a:t>: 5 GW</a:t>
              </a:r>
              <a:endParaRPr lang="en-US" sz="1000" dirty="0">
                <a:latin typeface="Calibri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100512" y="3253706"/>
              <a:ext cx="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Arrow Connector 1040"/>
            <p:cNvCxnSpPr/>
            <p:nvPr/>
          </p:nvCxnSpPr>
          <p:spPr>
            <a:xfrm flipH="1" flipV="1">
              <a:off x="5004048" y="2852936"/>
              <a:ext cx="1123701" cy="28805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5256584" cy="25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755576" y="4293096"/>
            <a:ext cx="1717989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nl-BE" sz="1200" dirty="0" err="1" smtClean="0">
                <a:latin typeface="Calibri" pitchFamily="34" charset="0"/>
              </a:rPr>
              <a:t>Forecast</a:t>
            </a:r>
            <a:r>
              <a:rPr lang="nl-BE" sz="1200" dirty="0" smtClean="0">
                <a:latin typeface="Calibri" pitchFamily="34" charset="0"/>
              </a:rPr>
              <a:t> – </a:t>
            </a:r>
            <a:r>
              <a:rPr lang="nl-BE" sz="1200" dirty="0" err="1" smtClean="0">
                <a:latin typeface="Calibri" pitchFamily="34" charset="0"/>
              </a:rPr>
              <a:t>actual</a:t>
            </a:r>
            <a:r>
              <a:rPr lang="nl-BE" sz="1200" dirty="0" smtClean="0">
                <a:latin typeface="Calibri" pitchFamily="34" charset="0"/>
              </a:rPr>
              <a:t> : 2 GW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1115616" y="4570095"/>
            <a:ext cx="498955" cy="3710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2339752" y="4653136"/>
            <a:ext cx="191749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nl-BE" sz="1200" dirty="0">
                <a:latin typeface="Calibri" pitchFamily="34" charset="0"/>
              </a:rPr>
              <a:t>Delta </a:t>
            </a:r>
            <a:r>
              <a:rPr lang="nl-BE" sz="1200" dirty="0" err="1">
                <a:latin typeface="Calibri" pitchFamily="34" charset="0"/>
              </a:rPr>
              <a:t>peak</a:t>
            </a:r>
            <a:r>
              <a:rPr lang="nl-BE" sz="1200" dirty="0">
                <a:latin typeface="Calibri" pitchFamily="34" charset="0"/>
              </a:rPr>
              <a:t> in 1 week: 9 GW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1763688" y="4791636"/>
            <a:ext cx="576064" cy="55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3"/>
          </p:cNvCxnSpPr>
          <p:nvPr/>
        </p:nvCxnSpPr>
        <p:spPr>
          <a:xfrm>
            <a:off x="4257250" y="4791636"/>
            <a:ext cx="674790" cy="5815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373019" y="2247945"/>
            <a:ext cx="1088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671640" y="3789040"/>
            <a:ext cx="1692448" cy="26161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100" dirty="0">
                <a:solidFill>
                  <a:schemeClr val="bg1"/>
                </a:solidFill>
                <a:latin typeface="Arial" charset="0"/>
              </a:rPr>
              <a:t>2012 </a:t>
            </a:r>
            <a:r>
              <a:rPr lang="nl-BE" sz="1100" dirty="0" err="1">
                <a:solidFill>
                  <a:schemeClr val="bg1"/>
                </a:solidFill>
                <a:latin typeface="Arial" charset="0"/>
              </a:rPr>
              <a:t>peak</a:t>
            </a:r>
            <a:r>
              <a:rPr lang="nl-BE" sz="1100" dirty="0">
                <a:solidFill>
                  <a:schemeClr val="bg1"/>
                </a:solidFill>
                <a:latin typeface="Arial" charset="0"/>
              </a:rPr>
              <a:t> = 22GW</a:t>
            </a:r>
            <a:endParaRPr lang="en-US" sz="11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36096" y="1844824"/>
            <a:ext cx="370790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2011</a:t>
            </a:r>
          </a:p>
          <a:p>
            <a:pPr marL="0" lvl="1" eaLnBrk="1" hangingPunct="1">
              <a:lnSpc>
                <a:spcPct val="80000"/>
              </a:lnSpc>
              <a:spcBef>
                <a:spcPts val="600"/>
              </a:spcBef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0"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~50 % generation = Wind + PV</a:t>
            </a:r>
          </a:p>
          <a:p>
            <a:pPr marL="0" lvl="1" eaLnBrk="1" hangingPunct="1">
              <a:lnSpc>
                <a:spcPct val="80000"/>
              </a:lnSpc>
              <a:spcBef>
                <a:spcPts val="600"/>
              </a:spcBef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0"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Flexible CCGT =2000-3000 h /yr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è"/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eaLnBrk="1" hangingPunct="1"/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Reserves R1-R2-R3 due to forecast error= ~ 5 GW</a:t>
            </a:r>
          </a:p>
          <a:p>
            <a:pPr eaLnBrk="1" hangingPunct="1">
              <a:lnSpc>
                <a:spcPct val="80000"/>
              </a:lnSpc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6350" lvl="1" eaLnBrk="1" hangingPunct="1">
              <a:spcBef>
                <a:spcPts val="600"/>
              </a:spcBef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Assuming 400 MW CCGT units with fast ramping of ~150 MW</a:t>
            </a:r>
          </a:p>
          <a:p>
            <a:pPr marL="6350" lvl="1" eaLnBrk="1" hangingPunct="1">
              <a:lnSpc>
                <a:spcPct val="80000"/>
              </a:lnSpc>
              <a:spcBef>
                <a:spcPts val="600"/>
              </a:spcBef>
            </a:pP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6350"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~33 CCGT units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69875" y="190500"/>
            <a:ext cx="8686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GB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flexibility or ...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213" y="908721"/>
            <a:ext cx="9094787" cy="5906418"/>
            <a:chOff x="49213" y="1412875"/>
            <a:chExt cx="9094787" cy="5402263"/>
          </a:xfrm>
        </p:grpSpPr>
        <p:pic>
          <p:nvPicPr>
            <p:cNvPr id="1638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13" y="1412875"/>
              <a:ext cx="488315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388" name="Group 2"/>
            <p:cNvGrpSpPr>
              <a:grpSpLocks/>
            </p:cNvGrpSpPr>
            <p:nvPr/>
          </p:nvGrpSpPr>
          <p:grpSpPr bwMode="auto">
            <a:xfrm>
              <a:off x="250825" y="1703388"/>
              <a:ext cx="8893175" cy="5111750"/>
              <a:chOff x="250825" y="1703388"/>
              <a:chExt cx="8893175" cy="5111780"/>
            </a:xfrm>
          </p:grpSpPr>
          <p:sp>
            <p:nvSpPr>
              <p:cNvPr id="16390" name="Rectangle 3"/>
              <p:cNvSpPr>
                <a:spLocks noChangeAspect="1" noChangeArrowheads="1"/>
              </p:cNvSpPr>
              <p:nvPr/>
            </p:nvSpPr>
            <p:spPr bwMode="auto">
              <a:xfrm>
                <a:off x="395288" y="1703388"/>
                <a:ext cx="8132762" cy="426243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533400" indent="-533400" algn="l" eaLnBrk="1" hangingPunct="1">
                  <a:spcBef>
                    <a:spcPct val="20000"/>
                  </a:spcBef>
                  <a:buClr>
                    <a:srgbClr val="F86613"/>
                  </a:buClr>
                  <a:buSzPct val="140000"/>
                </a:pPr>
                <a:endParaRPr lang="en-US" sz="2000" b="1">
                  <a:solidFill>
                    <a:srgbClr val="21363C"/>
                  </a:solidFill>
                  <a:latin typeface="Arial" charset="0"/>
                </a:endParaRPr>
              </a:p>
            </p:txBody>
          </p:sp>
          <p:sp>
            <p:nvSpPr>
              <p:cNvPr id="16391" name="Line 6"/>
              <p:cNvSpPr>
                <a:spLocks noChangeShapeType="1"/>
              </p:cNvSpPr>
              <p:nvPr/>
            </p:nvSpPr>
            <p:spPr bwMode="auto">
              <a:xfrm flipH="1" flipV="1">
                <a:off x="2627313" y="2781300"/>
                <a:ext cx="1511300" cy="288925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92" name="Text Box 7"/>
              <p:cNvSpPr txBox="1">
                <a:spLocks noChangeArrowheads="1"/>
              </p:cNvSpPr>
              <p:nvPr/>
            </p:nvSpPr>
            <p:spPr bwMode="auto">
              <a:xfrm>
                <a:off x="4140200" y="2852738"/>
                <a:ext cx="1944688" cy="49244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Verdana" pitchFamily="34" charset="0"/>
                  </a:rPr>
                  <a:t>-</a:t>
                </a:r>
                <a:r>
                  <a:rPr lang="en-US" sz="1200" b="1">
                    <a:solidFill>
                      <a:schemeClr val="bg1"/>
                    </a:solidFill>
                    <a:latin typeface="Verdana" pitchFamily="34" charset="0"/>
                  </a:rPr>
                  <a:t>18.5 EUR/MWh for</a:t>
                </a:r>
              </a:p>
              <a:p>
                <a:r>
                  <a:rPr lang="en-US" sz="1200" b="1">
                    <a:solidFill>
                      <a:schemeClr val="bg1"/>
                    </a:solidFill>
                    <a:latin typeface="Verdana" pitchFamily="34" charset="0"/>
                  </a:rPr>
                  <a:t>positive imbalance</a:t>
                </a:r>
              </a:p>
            </p:txBody>
          </p:sp>
          <p:sp>
            <p:nvSpPr>
              <p:cNvPr id="16393" name="Rectangle 8"/>
              <p:cNvSpPr>
                <a:spLocks noChangeArrowheads="1"/>
              </p:cNvSpPr>
              <p:nvPr/>
            </p:nvSpPr>
            <p:spPr bwMode="auto">
              <a:xfrm>
                <a:off x="405951" y="6415058"/>
                <a:ext cx="707757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fr-FR" sz="1000">
                    <a:solidFill>
                      <a:schemeClr val="bg1"/>
                    </a:solidFill>
                    <a:latin typeface="Verdana" pitchFamily="34" charset="0"/>
                  </a:rPr>
                  <a:t>NRV is the difference (for each moment) between the sum of volumes of all upward regulations and the </a:t>
                </a:r>
              </a:p>
              <a:p>
                <a:pPr algn="l"/>
                <a:r>
                  <a:rPr lang="fr-FR" sz="1000">
                    <a:solidFill>
                      <a:schemeClr val="bg1"/>
                    </a:solidFill>
                    <a:latin typeface="Verdana" pitchFamily="34" charset="0"/>
                  </a:rPr>
                  <a:t>sum of volumes of all downward regulations requested by Elia to maintain the balance of the control area </a:t>
                </a:r>
              </a:p>
            </p:txBody>
          </p:sp>
          <p:pic>
            <p:nvPicPr>
              <p:cNvPr id="1639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9288" y="3644900"/>
                <a:ext cx="571500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95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05550" y="3644900"/>
                <a:ext cx="28384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396" name="Text Box 13"/>
              <p:cNvSpPr txBox="1">
                <a:spLocks noChangeArrowheads="1"/>
              </p:cNvSpPr>
              <p:nvPr/>
            </p:nvSpPr>
            <p:spPr bwMode="auto">
              <a:xfrm>
                <a:off x="6892925" y="3514725"/>
                <a:ext cx="17113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nl-BE" sz="1200" b="1">
                    <a:solidFill>
                      <a:schemeClr val="bg2"/>
                    </a:solidFill>
                    <a:latin typeface="Verdana" pitchFamily="34" charset="0"/>
                  </a:rPr>
                  <a:t>BE Sun forecast </a:t>
                </a:r>
                <a:endParaRPr lang="en-US" sz="1200" b="1">
                  <a:solidFill>
                    <a:schemeClr val="bg2"/>
                  </a:solidFill>
                  <a:latin typeface="Verdana" pitchFamily="34" charset="0"/>
                </a:endParaRPr>
              </a:p>
            </p:txBody>
          </p:sp>
          <p:pic>
            <p:nvPicPr>
              <p:cNvPr id="16397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0825" y="4175125"/>
                <a:ext cx="4362450" cy="1990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398" name="Text Box 15"/>
              <p:cNvSpPr txBox="1">
                <a:spLocks noChangeArrowheads="1"/>
              </p:cNvSpPr>
              <p:nvPr/>
            </p:nvSpPr>
            <p:spPr bwMode="auto">
              <a:xfrm>
                <a:off x="1331913" y="4378325"/>
                <a:ext cx="2160587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nl-BE" sz="1200" b="1">
                    <a:solidFill>
                      <a:schemeClr val="bg2"/>
                    </a:solidFill>
                    <a:latin typeface="Verdana" pitchFamily="34" charset="0"/>
                  </a:rPr>
                  <a:t>wind forecast &amp; reality</a:t>
                </a:r>
                <a:endParaRPr lang="en-US" sz="1200" b="1">
                  <a:solidFill>
                    <a:schemeClr val="bg2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71B71-C963-4AA6-B652-E41C889D5CD9}" type="slidenum">
              <a:rPr lang="de-DE">
                <a:latin typeface="Arial" charset="0"/>
                <a:cs typeface="Arial" charset="0"/>
              </a:rPr>
              <a:pPr/>
              <a:t>3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9875" y="190500"/>
            <a:ext cx="8686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GB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transmission &amp; flexibility &amp; </a:t>
            </a:r>
            <a:r>
              <a:rPr lang="en-GB" sz="2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market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or ...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80728"/>
            <a:ext cx="6265862" cy="5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092280" y="5805264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400" dirty="0" err="1" smtClean="0">
                <a:latin typeface="Arial" charset="0"/>
              </a:rPr>
              <a:t>Source</a:t>
            </a:r>
            <a:r>
              <a:rPr lang="nl-BE" sz="1400" dirty="0" smtClean="0">
                <a:latin typeface="Arial" charset="0"/>
              </a:rPr>
              <a:t>:: </a:t>
            </a:r>
            <a:r>
              <a:rPr lang="nl-BE" sz="1400" dirty="0" err="1" smtClean="0">
                <a:latin typeface="Arial" charset="0"/>
              </a:rPr>
              <a:t>P</a:t>
            </a:r>
            <a:r>
              <a:rPr lang="nl-BE" sz="1400" dirty="0" err="1" smtClean="0">
                <a:latin typeface="Arial" charset="0"/>
                <a:cs typeface="Arial" charset="0"/>
              </a:rPr>
              <a:t>ö</a:t>
            </a:r>
            <a:r>
              <a:rPr lang="nl-BE" sz="1400" dirty="0" err="1" smtClean="0">
                <a:latin typeface="Arial" charset="0"/>
              </a:rPr>
              <a:t>yry</a:t>
            </a:r>
            <a:endParaRPr lang="en-US" sz="1400" dirty="0">
              <a:latin typeface="Arial" charset="0"/>
            </a:endParaRP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32BF55-76A3-4DA8-8B85-ABEEE56B198D}" type="slidenum">
              <a:rPr lang="de-DE">
                <a:latin typeface="Arial" charset="0"/>
                <a:cs typeface="Arial" charset="0"/>
              </a:rPr>
              <a:pPr/>
              <a:t>4</a:t>
            </a:fld>
            <a:endParaRPr lang="de-DE">
              <a:latin typeface="Arial" charset="0"/>
              <a:cs typeface="Arial" charset="0"/>
            </a:endParaRPr>
          </a:p>
        </p:txBody>
      </p:sp>
      <p:graphicFrame>
        <p:nvGraphicFramePr>
          <p:cNvPr id="10241" name="Chart 4"/>
          <p:cNvGraphicFramePr>
            <a:graphicFrameLocks/>
          </p:cNvGraphicFramePr>
          <p:nvPr/>
        </p:nvGraphicFramePr>
        <p:xfrm>
          <a:off x="0" y="836712"/>
          <a:ext cx="421196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5" imgW="9065538" imgH="3084843" progId="Excel.Sheet.8">
                  <p:embed/>
                </p:oleObj>
              </mc:Choice>
              <mc:Fallback>
                <p:oleObj r:id="rId5" imgW="9065538" imgH="3084843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712"/>
                        <a:ext cx="4211960" cy="482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24744"/>
            <a:ext cx="9144000" cy="36004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l-BE" sz="2000" dirty="0" smtClean="0"/>
              <a:t>Belgium: Wind + PV </a:t>
            </a:r>
            <a:r>
              <a:rPr lang="nl-BE" sz="2000" dirty="0" smtClean="0">
                <a:sym typeface="Wingdings" pitchFamily="2" charset="2"/>
              </a:rPr>
              <a:t>= 8 GW in 2020</a:t>
            </a: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nl-BE" sz="2000" dirty="0" smtClean="0"/>
              <a:t>GB – FR – DK : </a:t>
            </a:r>
            <a:r>
              <a:rPr lang="nl-BE" sz="2000" dirty="0" err="1" smtClean="0"/>
              <a:t>generation-mix</a:t>
            </a:r>
            <a:r>
              <a:rPr lang="nl-BE" sz="2000" dirty="0" smtClean="0"/>
              <a:t> 2030</a:t>
            </a:r>
            <a:endParaRPr lang="en-US" sz="20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540544" y="764704"/>
            <a:ext cx="8062912" cy="600075"/>
          </a:xfrm>
        </p:spPr>
        <p:txBody>
          <a:bodyPr anchor="ctr"/>
          <a:lstStyle/>
          <a:p>
            <a:pPr algn="ctr" eaLnBrk="1" hangingPunct="1"/>
            <a:r>
              <a:rPr lang="nl-BE" sz="2800" dirty="0" smtClean="0"/>
              <a:t>RES </a:t>
            </a:r>
            <a:r>
              <a:rPr lang="nl-BE" sz="2400" dirty="0" smtClean="0"/>
              <a:t>= </a:t>
            </a:r>
            <a:r>
              <a:rPr lang="nl-BE" sz="2400" dirty="0" err="1" smtClean="0"/>
              <a:t>transmission</a:t>
            </a:r>
            <a:r>
              <a:rPr lang="nl-BE" sz="2400" dirty="0" smtClean="0"/>
              <a:t>/distribution &amp; </a:t>
            </a:r>
            <a:r>
              <a:rPr lang="nl-BE" sz="2400" dirty="0" err="1" smtClean="0"/>
              <a:t>flexibility</a:t>
            </a:r>
            <a:r>
              <a:rPr lang="nl-BE" sz="2400" dirty="0" smtClean="0"/>
              <a:t> &amp; </a:t>
            </a:r>
            <a:r>
              <a:rPr lang="nl-BE" sz="2400" u="sng" dirty="0" err="1" smtClean="0"/>
              <a:t>market</a:t>
            </a:r>
            <a:endParaRPr lang="en-US" sz="2800" u="sng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215106" y="2060848"/>
            <a:ext cx="8713788" cy="3816424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0" dirty="0" smtClean="0">
                <a:sym typeface="Wingdings" pitchFamily="2" charset="2"/>
              </a:rPr>
              <a:t>EU cross-border intraday market  &amp; EU-wide control area balancing.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0" dirty="0" smtClean="0"/>
              <a:t>Synchronise RES with development of transmission/distribution capacity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0" dirty="0" smtClean="0"/>
              <a:t>Active management of RES by DSO/TSOs especially for “low load”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0" dirty="0" smtClean="0">
                <a:sym typeface="Wingdings" pitchFamily="2" charset="2"/>
              </a:rPr>
              <a:t>Incentives for flexible generation to overcome merely 2000 – 3000 h utilisation (e.g. gas CCGT, biomass)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0" dirty="0" smtClean="0">
                <a:sym typeface="Wingdings" pitchFamily="2" charset="2"/>
              </a:rPr>
              <a:t>High power interconnectors with flexible Nordic/Austrian/Swiss systems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0" dirty="0" smtClean="0">
                <a:sym typeface="Wingdings" pitchFamily="2" charset="2"/>
              </a:rPr>
              <a:t>TSOs investment in specific ancillary services (operational reserves) without participating in commodity market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0" dirty="0" smtClean="0">
                <a:sym typeface="Wingdings" pitchFamily="2" charset="2"/>
              </a:rPr>
              <a:t>Increased R&amp;D in storage systems.</a:t>
            </a:r>
            <a:endParaRPr lang="en-GB" sz="2200" b="0" dirty="0" smtClean="0"/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EAF315-441C-4DB8-AFB9-D224B8FDC23C}" type="slidenum">
              <a:rPr lang="de-DE">
                <a:latin typeface="Arial" charset="0"/>
                <a:cs typeface="Arial" charset="0"/>
              </a:rPr>
              <a:pPr/>
              <a:t>5</a:t>
            </a:fld>
            <a:endParaRPr 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A_new_v1">
  <a:themeElements>
    <a:clrScheme name="Custom 2">
      <a:dk1>
        <a:srgbClr val="000000"/>
      </a:dk1>
      <a:lt1>
        <a:srgbClr val="FFFFFF"/>
      </a:lt1>
      <a:dk2>
        <a:srgbClr val="E75420"/>
      </a:dk2>
      <a:lt2>
        <a:srgbClr val="C0C3C5"/>
      </a:lt2>
      <a:accent1>
        <a:srgbClr val="258998"/>
      </a:accent1>
      <a:accent2>
        <a:srgbClr val="6AA5A0"/>
      </a:accent2>
      <a:accent3>
        <a:srgbClr val="FFFFFF"/>
      </a:accent3>
      <a:accent4>
        <a:srgbClr val="000000"/>
      </a:accent4>
      <a:accent5>
        <a:srgbClr val="ACC4CA"/>
      </a:accent5>
      <a:accent6>
        <a:srgbClr val="5F9591"/>
      </a:accent6>
      <a:hlink>
        <a:srgbClr val="82878B"/>
      </a:hlink>
      <a:folHlink>
        <a:srgbClr val="99003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" cap="flat" cmpd="sng" algn="ctr">
          <a:solidFill>
            <a:srgbClr val="A6A6A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" cap="flat" cmpd="sng" algn="ctr">
          <a:solidFill>
            <a:srgbClr val="A6A6A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Custom 3">
      <a:dk1>
        <a:srgbClr val="000000"/>
      </a:dk1>
      <a:lt1>
        <a:srgbClr val="FFFFFF"/>
      </a:lt1>
      <a:dk2>
        <a:srgbClr val="E75420"/>
      </a:dk2>
      <a:lt2>
        <a:srgbClr val="C0C3C5"/>
      </a:lt2>
      <a:accent1>
        <a:srgbClr val="258998"/>
      </a:accent1>
      <a:accent2>
        <a:srgbClr val="6AA5A0"/>
      </a:accent2>
      <a:accent3>
        <a:srgbClr val="FFFFFF"/>
      </a:accent3>
      <a:accent4>
        <a:srgbClr val="000000"/>
      </a:accent4>
      <a:accent5>
        <a:srgbClr val="ACC4CA"/>
      </a:accent5>
      <a:accent6>
        <a:srgbClr val="5F9591"/>
      </a:accent6>
      <a:hlink>
        <a:srgbClr val="82878B"/>
      </a:hlink>
      <a:folHlink>
        <a:srgbClr val="99003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" cap="flat" cmpd="sng" algn="ctr">
          <a:solidFill>
            <a:srgbClr val="A6A6A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" cap="flat" cmpd="sng" algn="ctr">
          <a:solidFill>
            <a:srgbClr val="A6A6A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ELIA_new_v1</Template>
  <TotalTime>89</TotalTime>
  <Words>259</Words>
  <Application>Microsoft Office PowerPoint</Application>
  <PresentationFormat>Affichage à l'écran (4:3)</PresentationFormat>
  <Paragraphs>44</Paragraphs>
  <Slides>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ELIA_new_v1</vt:lpstr>
      <vt:lpstr>slide master</vt:lpstr>
      <vt:lpstr>Feuille Microsoft Excel 97-2003</vt:lpstr>
      <vt:lpstr>Présentation PowerPoint</vt:lpstr>
      <vt:lpstr>Présentation PowerPoint</vt:lpstr>
      <vt:lpstr>Présentation PowerPoint</vt:lpstr>
      <vt:lpstr>Belgium: Wind + PV = 8 GW in 2020     GB – FR – DK : generation-mix 2030</vt:lpstr>
      <vt:lpstr>RES = transmission/distribution &amp; flexibility &amp; market</vt:lpstr>
    </vt:vector>
  </TitlesOfParts>
  <Company>Elia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renewables Need for system flexibility</dc:title>
  <dc:creator>Piron Pascale /ELIA</dc:creator>
  <cp:lastModifiedBy>Roger Goffin</cp:lastModifiedBy>
  <cp:revision>22</cp:revision>
  <dcterms:created xsi:type="dcterms:W3CDTF">2012-06-08T12:10:33Z</dcterms:created>
  <dcterms:modified xsi:type="dcterms:W3CDTF">2012-06-25T16:41:15Z</dcterms:modified>
</cp:coreProperties>
</file>