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7" r:id="rId4"/>
    <p:sldId id="268" r:id="rId5"/>
    <p:sldId id="269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C09"/>
    <a:srgbClr val="008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330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EB4E9C9-3404-4C48-9ED5-DC12A1330F21}" type="datetimeFigureOut">
              <a:rPr lang="fr-FR"/>
              <a:pPr>
                <a:defRPr/>
              </a:pPr>
              <a:t>25/06/2012</a:t>
            </a:fld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CA7CDC-5370-4170-853F-ECDF85E970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455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AE1AF-B852-44C3-AA42-A608C3B88C1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421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F53A0-ECF5-4BD1-BDA0-62597C1214C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D424-2C7D-4B30-9B0D-4CDE3DDF6D6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010F3-5CD7-4B5E-96C9-AD9171BAE35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2E0E-A38C-430B-A9C9-1BBE3525EEE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8D95-C4BC-4F8D-8D2C-6ACD215D646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A241-97C3-4E6B-B922-2CB9D76600D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32AD5-884C-43AE-A827-EA7E9FA8109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3FFB-2E9F-44C0-84E1-9E891C87460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C271-E4D8-449A-B7CB-3BCDAA085A8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0999-9674-43B8-AC07-6F5617190A5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C07E5-6200-4635-AB48-2D7C5AD32DE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EBBF-077F-4F7F-93B0-FFAC6188DE5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4FEB117-CABC-4383-B8A8-C5052BA5120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28" name="Picture 7" descr="IFIEC no nam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6224588"/>
            <a:ext cx="1727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B35AD9-A7E5-4B8B-9110-CCE863EF83E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55650" y="2606675"/>
            <a:ext cx="7772400" cy="1470025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BE" sz="3600" b="1" smtClean="0">
                <a:solidFill>
                  <a:srgbClr val="0080FF"/>
                </a:solidFill>
                <a:latin typeface="Tahoma" pitchFamily="34" charset="0"/>
              </a:rPr>
              <a:t>Capacity mechanisms</a:t>
            </a:r>
            <a:br>
              <a:rPr lang="nl-BE" sz="3600" b="1" smtClean="0">
                <a:solidFill>
                  <a:srgbClr val="0080FF"/>
                </a:solidFill>
                <a:latin typeface="Tahoma" pitchFamily="34" charset="0"/>
              </a:rPr>
            </a:br>
            <a:r>
              <a:rPr lang="nl-BE" sz="3600" b="1" smtClean="0">
                <a:solidFill>
                  <a:srgbClr val="0080FF"/>
                </a:solidFill>
                <a:latin typeface="Tahoma" pitchFamily="34" charset="0"/>
              </a:rPr>
              <a:t>-</a:t>
            </a:r>
            <a:br>
              <a:rPr lang="nl-BE" sz="3600" b="1" smtClean="0">
                <a:solidFill>
                  <a:srgbClr val="0080FF"/>
                </a:solidFill>
                <a:latin typeface="Tahoma" pitchFamily="34" charset="0"/>
              </a:rPr>
            </a:br>
            <a:r>
              <a:rPr lang="nl-BE" sz="3600" b="1" smtClean="0">
                <a:solidFill>
                  <a:srgbClr val="0080FF"/>
                </a:solidFill>
                <a:latin typeface="Tahoma" pitchFamily="34" charset="0"/>
              </a:rPr>
              <a:t>IFIEC position</a:t>
            </a:r>
            <a:endParaRPr lang="fr-FR" sz="4000" b="1" smtClean="0"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94263"/>
            <a:ext cx="6400800" cy="1198562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C9204"/>
                </a:solidFill>
                <a:latin typeface="Tahoma" pitchFamily="34" charset="0"/>
              </a:rPr>
              <a:t>June 12</a:t>
            </a:r>
            <a:r>
              <a:rPr lang="en-US" sz="2400" b="1" baseline="30000" smtClean="0">
                <a:solidFill>
                  <a:srgbClr val="FC9204"/>
                </a:solidFill>
                <a:latin typeface="Tahoma" pitchFamily="34" charset="0"/>
              </a:rPr>
              <a:t>th</a:t>
            </a:r>
            <a:r>
              <a:rPr lang="en-US" sz="2400" b="1" smtClean="0">
                <a:solidFill>
                  <a:srgbClr val="FC9204"/>
                </a:solidFill>
                <a:latin typeface="Tahoma" pitchFamily="34" charset="0"/>
              </a:rPr>
              <a:t> 2012</a:t>
            </a:r>
            <a:endParaRPr lang="fr-FR" sz="2400" b="1" smtClean="0">
              <a:solidFill>
                <a:srgbClr val="FC9204"/>
              </a:solidFill>
              <a:latin typeface="Tahoma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63550"/>
            <a:ext cx="4392613" cy="1812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E7E103-2382-48CA-85AD-B6371FB9785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RES development  and related market distortions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fr-FR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17413" name="Rectangle 3"/>
          <p:cNvSpPr txBox="1">
            <a:spLocks noChangeArrowheads="1"/>
          </p:cNvSpPr>
          <p:nvPr/>
        </p:nvSpPr>
        <p:spPr bwMode="auto">
          <a:xfrm>
            <a:off x="179388" y="1412875"/>
            <a:ext cx="896461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The </a:t>
            </a:r>
            <a:r>
              <a:rPr lang="en-US" sz="2000" b="1" u="sng" dirty="0" smtClean="0">
                <a:solidFill>
                  <a:srgbClr val="0080FF"/>
                </a:solidFill>
                <a:sym typeface="Wingdings" pitchFamily="2" charset="2"/>
              </a:rPr>
              <a:t>undesired interactions </a:t>
            </a:r>
            <a:r>
              <a:rPr lang="en-US" sz="2000" b="1" u="sng" dirty="0">
                <a:solidFill>
                  <a:srgbClr val="0080FF"/>
                </a:solidFill>
                <a:sym typeface="Wingdings" pitchFamily="2" charset="2"/>
              </a:rPr>
              <a:t>between the </a:t>
            </a:r>
            <a:r>
              <a:rPr lang="en-US" sz="2000" b="1" u="sng" dirty="0" smtClean="0">
                <a:solidFill>
                  <a:srgbClr val="0080FF"/>
                </a:solidFill>
                <a:sym typeface="Wingdings" pitchFamily="2" charset="2"/>
              </a:rPr>
              <a:t>electricity market </a:t>
            </a:r>
            <a:r>
              <a:rPr lang="en-US" sz="2000" b="1" u="sng" dirty="0">
                <a:solidFill>
                  <a:srgbClr val="0080FF"/>
                </a:solidFill>
                <a:sym typeface="Wingdings" pitchFamily="2" charset="2"/>
              </a:rPr>
              <a:t>and </a:t>
            </a:r>
            <a:r>
              <a:rPr lang="en-US" sz="2000" b="1" u="sng" dirty="0" smtClean="0">
                <a:solidFill>
                  <a:srgbClr val="0080FF"/>
                </a:solidFill>
                <a:sym typeface="Wingdings" pitchFamily="2" charset="2"/>
              </a:rPr>
              <a:t>regulated </a:t>
            </a:r>
            <a:r>
              <a:rPr lang="en-US" sz="2000" b="1" u="sng" dirty="0">
                <a:solidFill>
                  <a:srgbClr val="0080FF"/>
                </a:solidFill>
                <a:sym typeface="Wingdings" pitchFamily="2" charset="2"/>
              </a:rPr>
              <a:t>RES support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 :</a:t>
            </a:r>
          </a:p>
          <a:p>
            <a:pPr marL="800100" lvl="1" indent="-277813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Priority is given to intermittent electricity generation from RES, reducing runtimes of traditional power plants.</a:t>
            </a:r>
          </a:p>
          <a:p>
            <a:pPr marL="800100" lvl="1" indent="-277813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The high guaranteed incentives for RES allow RE generators to offer their production at price ≤ 0.</a:t>
            </a:r>
          </a:p>
          <a:p>
            <a:pPr marL="800100" lvl="1" indent="-277813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As a consequence, market prices might fall below the level for cost-effectiveness of standard power plants.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900" b="1" dirty="0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Can this market distortion lead to </a:t>
            </a:r>
            <a:r>
              <a:rPr lang="en-US" sz="2000" b="1" u="sng" dirty="0">
                <a:solidFill>
                  <a:srgbClr val="0080FF"/>
                </a:solidFill>
                <a:sym typeface="Wingdings" pitchFamily="2" charset="2"/>
              </a:rPr>
              <a:t>a lack of investment in new and flexible capacities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900" b="1" dirty="0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>
                <a:solidFill>
                  <a:srgbClr val="0080FF"/>
                </a:solidFill>
                <a:sym typeface="Wingdings" pitchFamily="2" charset="2"/>
              </a:rPr>
              <a:t>Isn’t it, 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on the contrary, </a:t>
            </a:r>
            <a:r>
              <a:rPr lang="en-US" sz="2000" b="1" u="sng" dirty="0">
                <a:solidFill>
                  <a:srgbClr val="0080FF"/>
                </a:solidFill>
                <a:sym typeface="Wingdings" pitchFamily="2" charset="2"/>
              </a:rPr>
              <a:t>a signal that no new investment is needed yet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sz="2000" b="1" dirty="0">
              <a:solidFill>
                <a:srgbClr val="008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 txBox="1">
            <a:spLocks noGrp="1"/>
          </p:cNvSpPr>
          <p:nvPr/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54352B-7623-4A96-9777-D72D2F9881D8}" type="slidenum">
              <a:rPr lang="en-GB" sz="1000"/>
              <a:pPr algn="r"/>
              <a:t>3</a:t>
            </a:fld>
            <a:endParaRPr lang="en-GB" sz="10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-4763"/>
            <a:ext cx="8229600" cy="850901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The capacity mechanisms and the question of the “missing money”</a:t>
            </a: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fr-FR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79388" y="1268413"/>
            <a:ext cx="896461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Are capacity mechanisms the best answer to solve this problem?</a:t>
            </a:r>
          </a:p>
          <a:p>
            <a:pPr marL="800100" lvl="1" indent="-277813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Capacity mechanisms are to be used as </a:t>
            </a:r>
            <a:r>
              <a:rPr lang="en-US" b="1" dirty="0" smtClean="0">
                <a:solidFill>
                  <a:srgbClr val="0080FF"/>
                </a:solidFill>
                <a:sym typeface="Wingdings" pitchFamily="2" charset="2"/>
              </a:rPr>
              <a:t>a </a:t>
            </a:r>
            <a:r>
              <a:rPr lang="en-US" b="1" u="sng" dirty="0" smtClean="0">
                <a:solidFill>
                  <a:srgbClr val="0080FF"/>
                </a:solidFill>
                <a:sym typeface="Wingdings" pitchFamily="2" charset="2"/>
              </a:rPr>
              <a:t>last </a:t>
            </a: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resort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80FF"/>
                </a:solidFill>
                <a:sym typeface="Wingdings" pitchFamily="2" charset="2"/>
              </a:rPr>
              <a:t>solution, when 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it is clearly demonstrated that the market itself has failed</a:t>
            </a: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endParaRPr lang="en-US" sz="600" b="1" dirty="0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Why adding </a:t>
            </a: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another market intervention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 with capacity mechanisms?</a:t>
            </a: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endParaRPr lang="en-US" sz="600" b="1" dirty="0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Is there really “missing money”?</a:t>
            </a:r>
          </a:p>
          <a:p>
            <a:pPr marL="800100" lvl="1" indent="-277813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Money might just not flow to those really interested in investing in additional generation capacity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.</a:t>
            </a:r>
          </a:p>
          <a:p>
            <a:pPr marL="800100" lvl="1" indent="-277813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Higher price volatility also leads to higher peak prices.</a:t>
            </a: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endParaRPr lang="en-US" sz="600" b="1" dirty="0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Consumers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 are not willing nor able to pay for </a:t>
            </a: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double marginal price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:</a:t>
            </a:r>
          </a:p>
          <a:p>
            <a:pPr marL="800100" lvl="1" indent="-277813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In the energy market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: the marginal cost of the marginal generation unit (generally gas or coal).</a:t>
            </a:r>
          </a:p>
          <a:p>
            <a:pPr marL="800100" lvl="1" indent="-277813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In the capacity market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: the capacity cost of the marginal  technology (e.g. new nuclear/hydro).</a:t>
            </a:r>
          </a:p>
          <a:p>
            <a:pPr marL="800100" lvl="1" indent="-277813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endParaRPr lang="en-US" sz="600" b="1" dirty="0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r>
              <a:rPr lang="en-US" b="1" dirty="0" smtClean="0">
                <a:solidFill>
                  <a:srgbClr val="0080FF"/>
                </a:solidFill>
                <a:sym typeface="Wingdings" pitchFamily="2" charset="2"/>
              </a:rPr>
              <a:t>Generators 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must produce </a:t>
            </a:r>
            <a:r>
              <a:rPr lang="en-US" b="1" u="sng" dirty="0">
                <a:solidFill>
                  <a:srgbClr val="0080FF"/>
                </a:solidFill>
                <a:sym typeface="Wingdings" pitchFamily="2" charset="2"/>
              </a:rPr>
              <a:t>clear evidence of the “missing money” theorem</a:t>
            </a:r>
            <a:r>
              <a:rPr lang="en-US" b="1" dirty="0">
                <a:solidFill>
                  <a:srgbClr val="0080FF"/>
                </a:solidFill>
                <a:sym typeface="Wingdings" pitchFamily="2" charset="2"/>
              </a:rPr>
              <a:t> before starting a discussion on the need for capacity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 txBox="1">
            <a:spLocks noGrp="1"/>
          </p:cNvSpPr>
          <p:nvPr/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483EB2-B347-42BD-AAC9-998210FF6ECC}" type="slidenum">
              <a:rPr lang="en-GB" sz="1000"/>
              <a:pPr algn="r"/>
              <a:t>4</a:t>
            </a:fld>
            <a:endParaRPr lang="en-GB" sz="10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Alternative solutions proposed by IFIEC (1/2)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fr-FR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179388" y="1412875"/>
            <a:ext cx="896461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u="sng" dirty="0">
                <a:solidFill>
                  <a:srgbClr val="0080FF"/>
                </a:solidFill>
                <a:sym typeface="Wingdings" pitchFamily="2" charset="2"/>
              </a:rPr>
              <a:t>The following alternative solutions all deserve to be studied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solidFill>
                <a:srgbClr val="0080FF"/>
              </a:solidFill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Limit support to RES to the difference between the effective generation cost and the electricity price of the reference market.</a:t>
            </a:r>
            <a:br>
              <a:rPr lang="en-US" sz="2000" b="1" dirty="0">
                <a:solidFill>
                  <a:srgbClr val="0080FF"/>
                </a:solidFill>
                <a:sym typeface="Wingdings" pitchFamily="2" charset="2"/>
              </a:rPr>
            </a:br>
            <a:r>
              <a:rPr lang="en-US" sz="2000" b="1" dirty="0">
                <a:solidFill>
                  <a:srgbClr val="0080FF"/>
                </a:solidFill>
                <a:sym typeface="Symbol" pitchFamily="18" charset="2"/>
              </a:rPr>
              <a:t> 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This will </a:t>
            </a:r>
            <a:r>
              <a:rPr lang="en-US" sz="2000" b="1" dirty="0" err="1">
                <a:solidFill>
                  <a:srgbClr val="0080FF"/>
                </a:solidFill>
                <a:sym typeface="Wingdings" pitchFamily="2" charset="2"/>
              </a:rPr>
              <a:t>incentivise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0080FF"/>
                </a:solidFill>
                <a:sym typeface="Wingdings" pitchFamily="2" charset="2"/>
              </a:rPr>
              <a:t>renewables</a:t>
            </a: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 producers to sell their electricity as efficiently as possible in the market.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endParaRPr lang="en-US" sz="800" b="1" dirty="0">
              <a:solidFill>
                <a:srgbClr val="0080FF"/>
              </a:solidFill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Centrally decide of the back-up investments to ensure the necessary base-load and semi-base supply, the investment cost being included in the RES support scheme amount.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endParaRPr lang="en-US" sz="800" b="1" dirty="0">
              <a:solidFill>
                <a:srgbClr val="0080FF"/>
              </a:solidFill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Improve the functioning and the efficiency of the gas market to increase the revenues of (flexible) gas powered electricity plants.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endParaRPr lang="en-US" sz="800" b="1" dirty="0">
              <a:solidFill>
                <a:srgbClr val="0080FF"/>
              </a:solidFill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80FF"/>
                </a:solidFill>
                <a:sym typeface="Wingdings" pitchFamily="2" charset="2"/>
              </a:rPr>
              <a:t>Simplify permitting procedures and remove other policy obstacles to the construction of new power plants.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 txBox="1">
            <a:spLocks noGrp="1"/>
          </p:cNvSpPr>
          <p:nvPr/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4DE52A-1D73-4ECC-B7F8-24366B1EA01F}" type="slidenum">
              <a:rPr lang="en-GB" sz="1000"/>
              <a:pPr algn="r"/>
              <a:t>5</a:t>
            </a:fld>
            <a:endParaRPr lang="en-GB" sz="10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Alternative solutions proposed by IFIEC (2/2)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fr-FR" b="1">
              <a:solidFill>
                <a:srgbClr val="0080FF"/>
              </a:solidFill>
              <a:sym typeface="Wingdings" pitchFamily="2" charset="2"/>
            </a:endParaRPr>
          </a:p>
        </p:txBody>
      </p:sp>
      <p:sp>
        <p:nvSpPr>
          <p:cNvPr id="23557" name="Rectangle 3"/>
          <p:cNvSpPr txBox="1">
            <a:spLocks noChangeArrowheads="1"/>
          </p:cNvSpPr>
          <p:nvPr/>
        </p:nvSpPr>
        <p:spPr bwMode="auto">
          <a:xfrm>
            <a:off x="179388" y="1412875"/>
            <a:ext cx="8964612" cy="467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r>
              <a:rPr lang="en-US" sz="2000" b="1">
                <a:solidFill>
                  <a:srgbClr val="0080FF"/>
                </a:solidFill>
                <a:sym typeface="Wingdings" pitchFamily="2" charset="2"/>
              </a:rPr>
              <a:t>Extend  the lifetime of existing (semi-)baseload capacity as long as it is technically and economically viable.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endParaRPr lang="en-US" sz="8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r>
              <a:rPr lang="en-US" sz="2000" b="1">
                <a:solidFill>
                  <a:srgbClr val="0080FF"/>
                </a:solidFill>
                <a:sym typeface="Wingdings" pitchFamily="2" charset="2"/>
              </a:rPr>
              <a:t>Increase investments in interconnections especially between countries with high and low natural storage capacities. 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endParaRPr lang="en-US" sz="8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r>
              <a:rPr lang="en-US" sz="2000" b="1">
                <a:solidFill>
                  <a:srgbClr val="0080FF"/>
                </a:solidFill>
                <a:sym typeface="Wingdings" pitchFamily="2" charset="2"/>
              </a:rPr>
              <a:t>Promote voluntary demand response participation with appropriate financial incentives.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endParaRPr lang="en-US" sz="8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r>
              <a:rPr lang="en-US" sz="2000" b="1">
                <a:solidFill>
                  <a:srgbClr val="0080FF"/>
                </a:solidFill>
                <a:sym typeface="Wingdings" pitchFamily="2" charset="2"/>
              </a:rPr>
              <a:t>Stimulate research and investments in energy storage systems to promote new technologies that are able to reduce volatility with the least possible costs.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endParaRPr lang="en-US" sz="800" b="1">
              <a:solidFill>
                <a:srgbClr val="008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 startAt="5"/>
            </a:pPr>
            <a:r>
              <a:rPr lang="en-US" sz="2000" b="1">
                <a:solidFill>
                  <a:srgbClr val="0080FF"/>
                </a:solidFill>
                <a:sym typeface="Wingdings" pitchFamily="2" charset="2"/>
              </a:rPr>
              <a:t>Allow and support long term contracts between consumers and investors into power plants for the benefit of both parties.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411</Words>
  <Application>Microsoft Office PowerPoint</Application>
  <PresentationFormat>Affichage à l'écran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 Design</vt:lpstr>
      <vt:lpstr>Capacity mechanisms - IFIEC position</vt:lpstr>
      <vt:lpstr>RES development  and related market distortions</vt:lpstr>
      <vt:lpstr>The capacity mechanisms and the question of the “missing money”</vt:lpstr>
      <vt:lpstr>Alternative solutions proposed by IFIEC (1/2)</vt:lpstr>
      <vt:lpstr>Alternative solutions proposed by IFIEC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Roger Goffin</cp:lastModifiedBy>
  <cp:revision>112</cp:revision>
  <dcterms:created xsi:type="dcterms:W3CDTF">2008-06-26T07:13:51Z</dcterms:created>
  <dcterms:modified xsi:type="dcterms:W3CDTF">2012-06-25T16:40:10Z</dcterms:modified>
</cp:coreProperties>
</file>