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267" r:id="rId4"/>
    <p:sldId id="268" r:id="rId5"/>
    <p:sldId id="269" r:id="rId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3C09"/>
    <a:srgbClr val="0080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330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EB4E9C9-3404-4C48-9ED5-DC12A1330F21}" type="datetimeFigureOut">
              <a:rPr lang="fr-FR"/>
              <a:pPr>
                <a:defRPr/>
              </a:pPr>
              <a:t>25/06/2012</a:t>
            </a:fld>
            <a:endParaRPr lang="fr-F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7CA7CDC-5370-4170-853F-ECDF85E970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455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DAE1AF-B852-44C3-AA42-A608C3B88C1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421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F53A0-ECF5-4BD1-BDA0-62597C1214C0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CD424-2C7D-4B30-9B0D-4CDE3DDF6D6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010F3-5CD7-4B5E-96C9-AD9171BAE35B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72E0E-A38C-430B-A9C9-1BBE3525EEE7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98D95-C4BC-4F8D-8D2C-6ACD215D646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2A241-97C3-4E6B-B922-2CB9D76600D9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32AD5-884C-43AE-A827-EA7E9FA8109C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F3FFB-2E9F-44C0-84E1-9E891C874604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4C271-E4D8-449A-B7CB-3BCDAA085A8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30999-9674-43B8-AC07-6F5617190A5F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C07E5-6200-4635-AB48-2D7C5AD32DEA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5EBBF-077F-4F7F-93B0-FFAC6188DE53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5288" y="6308725"/>
            <a:ext cx="54927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4FEB117-CABC-4383-B8A8-C5052BA51205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  <p:pic>
        <p:nvPicPr>
          <p:cNvPr id="1028" name="Picture 7" descr="IFIEC no nam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19925" y="6224588"/>
            <a:ext cx="172720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 userDrawn="1"/>
        </p:nvSpPr>
        <p:spPr>
          <a:xfrm>
            <a:off x="0" y="0"/>
            <a:ext cx="9144000" cy="928688"/>
          </a:xfrm>
          <a:prstGeom prst="rect">
            <a:avLst/>
          </a:prstGeom>
          <a:gradFill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5B35AD9-A7E5-4B8B-9110-CCE863EF83EE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755650" y="2606675"/>
            <a:ext cx="7772400" cy="1470025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nl-BE" sz="3600" b="1" smtClean="0">
                <a:solidFill>
                  <a:srgbClr val="0080FF"/>
                </a:solidFill>
                <a:latin typeface="Tahoma" pitchFamily="34" charset="0"/>
              </a:rPr>
              <a:t>Capacity mechanisms</a:t>
            </a:r>
            <a:br>
              <a:rPr lang="nl-BE" sz="3600" b="1" smtClean="0">
                <a:solidFill>
                  <a:srgbClr val="0080FF"/>
                </a:solidFill>
                <a:latin typeface="Tahoma" pitchFamily="34" charset="0"/>
              </a:rPr>
            </a:br>
            <a:r>
              <a:rPr lang="nl-BE" sz="3600" b="1" smtClean="0">
                <a:solidFill>
                  <a:srgbClr val="0080FF"/>
                </a:solidFill>
                <a:latin typeface="Tahoma" pitchFamily="34" charset="0"/>
              </a:rPr>
              <a:t>-</a:t>
            </a:r>
            <a:br>
              <a:rPr lang="nl-BE" sz="3600" b="1" smtClean="0">
                <a:solidFill>
                  <a:srgbClr val="0080FF"/>
                </a:solidFill>
                <a:latin typeface="Tahoma" pitchFamily="34" charset="0"/>
              </a:rPr>
            </a:br>
            <a:r>
              <a:rPr lang="nl-BE" sz="3600" b="1" smtClean="0">
                <a:solidFill>
                  <a:srgbClr val="0080FF"/>
                </a:solidFill>
                <a:latin typeface="Tahoma" pitchFamily="34" charset="0"/>
              </a:rPr>
              <a:t>IFIEC position</a:t>
            </a:r>
            <a:endParaRPr lang="fr-FR" sz="4000" b="1" smtClean="0">
              <a:latin typeface="Tahoma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94263"/>
            <a:ext cx="6400800" cy="1198562"/>
          </a:xfrm>
        </p:spPr>
        <p:txBody>
          <a:bodyPr/>
          <a:lstStyle/>
          <a:p>
            <a:pPr eaLnBrk="1" hangingPunct="1"/>
            <a:r>
              <a:rPr lang="en-US" sz="2400" b="1" smtClean="0">
                <a:solidFill>
                  <a:srgbClr val="FC9204"/>
                </a:solidFill>
                <a:latin typeface="Tahoma" pitchFamily="34" charset="0"/>
              </a:rPr>
              <a:t>June 12</a:t>
            </a:r>
            <a:r>
              <a:rPr lang="en-US" sz="2400" b="1" baseline="30000" smtClean="0">
                <a:solidFill>
                  <a:srgbClr val="FC9204"/>
                </a:solidFill>
                <a:latin typeface="Tahoma" pitchFamily="34" charset="0"/>
              </a:rPr>
              <a:t>th</a:t>
            </a:r>
            <a:r>
              <a:rPr lang="en-US" sz="2400" b="1" smtClean="0">
                <a:solidFill>
                  <a:srgbClr val="FC9204"/>
                </a:solidFill>
                <a:latin typeface="Tahoma" pitchFamily="34" charset="0"/>
              </a:rPr>
              <a:t> 2012</a:t>
            </a:r>
            <a:endParaRPr lang="fr-FR" sz="2400" b="1" smtClean="0">
              <a:solidFill>
                <a:srgbClr val="FC9204"/>
              </a:solidFill>
              <a:latin typeface="Tahoma" pitchFamily="34" charset="0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63550"/>
            <a:ext cx="4392613" cy="1812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9E7E103-2382-48CA-85AD-B6371FB97854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4638"/>
            <a:ext cx="9144000" cy="8509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b="1" smtClean="0">
                <a:solidFill>
                  <a:srgbClr val="FFC000"/>
                </a:solidFill>
              </a:rPr>
              <a:t>RES development  and related market distortions</a:t>
            </a: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395288" y="1412875"/>
            <a:ext cx="82296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400" b="1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400" b="1">
              <a:solidFill>
                <a:srgbClr val="0080FF"/>
              </a:solidFill>
              <a:sym typeface="Wingdings" pitchFamily="2" charset="2"/>
            </a:endParaRPr>
          </a:p>
        </p:txBody>
      </p:sp>
      <p:sp>
        <p:nvSpPr>
          <p:cNvPr id="17412" name="Rectangle 3"/>
          <p:cNvSpPr txBox="1">
            <a:spLocks noChangeArrowheads="1"/>
          </p:cNvSpPr>
          <p:nvPr/>
        </p:nvSpPr>
        <p:spPr bwMode="auto">
          <a:xfrm>
            <a:off x="395288" y="1196975"/>
            <a:ext cx="835342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fr-FR" b="1">
              <a:solidFill>
                <a:srgbClr val="0080FF"/>
              </a:solidFill>
              <a:sym typeface="Wingdings" pitchFamily="2" charset="2"/>
            </a:endParaRPr>
          </a:p>
        </p:txBody>
      </p:sp>
      <p:sp>
        <p:nvSpPr>
          <p:cNvPr id="17413" name="Rectangle 3"/>
          <p:cNvSpPr txBox="1">
            <a:spLocks noChangeArrowheads="1"/>
          </p:cNvSpPr>
          <p:nvPr/>
        </p:nvSpPr>
        <p:spPr bwMode="auto">
          <a:xfrm>
            <a:off x="179388" y="1412875"/>
            <a:ext cx="8964612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The </a:t>
            </a:r>
            <a:r>
              <a:rPr lang="en-US" sz="2000" b="1" u="sng" dirty="0" smtClean="0">
                <a:solidFill>
                  <a:srgbClr val="0080FF"/>
                </a:solidFill>
                <a:sym typeface="Wingdings" pitchFamily="2" charset="2"/>
              </a:rPr>
              <a:t>undesired interactions </a:t>
            </a:r>
            <a:r>
              <a:rPr lang="en-US" sz="2000" b="1" u="sng" dirty="0">
                <a:solidFill>
                  <a:srgbClr val="0080FF"/>
                </a:solidFill>
                <a:sym typeface="Wingdings" pitchFamily="2" charset="2"/>
              </a:rPr>
              <a:t>between the </a:t>
            </a:r>
            <a:r>
              <a:rPr lang="en-US" sz="2000" b="1" u="sng" dirty="0" smtClean="0">
                <a:solidFill>
                  <a:srgbClr val="0080FF"/>
                </a:solidFill>
                <a:sym typeface="Wingdings" pitchFamily="2" charset="2"/>
              </a:rPr>
              <a:t>electricity market </a:t>
            </a:r>
            <a:r>
              <a:rPr lang="en-US" sz="2000" b="1" u="sng" dirty="0">
                <a:solidFill>
                  <a:srgbClr val="0080FF"/>
                </a:solidFill>
                <a:sym typeface="Wingdings" pitchFamily="2" charset="2"/>
              </a:rPr>
              <a:t>and </a:t>
            </a:r>
            <a:r>
              <a:rPr lang="en-US" sz="2000" b="1" u="sng" dirty="0" smtClean="0">
                <a:solidFill>
                  <a:srgbClr val="0080FF"/>
                </a:solidFill>
                <a:sym typeface="Wingdings" pitchFamily="2" charset="2"/>
              </a:rPr>
              <a:t>regulated </a:t>
            </a:r>
            <a:r>
              <a:rPr lang="en-US" sz="2000" b="1" u="sng" dirty="0">
                <a:solidFill>
                  <a:srgbClr val="0080FF"/>
                </a:solidFill>
                <a:sym typeface="Wingdings" pitchFamily="2" charset="2"/>
              </a:rPr>
              <a:t>RES support</a:t>
            </a: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 :</a:t>
            </a:r>
          </a:p>
          <a:p>
            <a:pPr marL="800100" lvl="1" indent="-277813"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Priority is given to intermittent electricity generation from RES, reducing runtimes of traditional power plants.</a:t>
            </a:r>
          </a:p>
          <a:p>
            <a:pPr marL="800100" lvl="1" indent="-277813"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The high guaranteed incentives for RES allow RE generators to offer their production at price ≤ 0.</a:t>
            </a:r>
          </a:p>
          <a:p>
            <a:pPr marL="800100" lvl="1" indent="-277813"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As a consequence, market prices might fall below the level for cost-effectiveness of standard power plants.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900" b="1" dirty="0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Can this market distortion lead to </a:t>
            </a:r>
            <a:r>
              <a:rPr lang="en-US" sz="2000" b="1" u="sng" dirty="0">
                <a:solidFill>
                  <a:srgbClr val="0080FF"/>
                </a:solidFill>
                <a:sym typeface="Wingdings" pitchFamily="2" charset="2"/>
              </a:rPr>
              <a:t>a lack of investment in new and flexible capacities</a:t>
            </a: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900" b="1" dirty="0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b="1" dirty="0" smtClean="0">
                <a:solidFill>
                  <a:srgbClr val="0080FF"/>
                </a:solidFill>
                <a:sym typeface="Wingdings" pitchFamily="2" charset="2"/>
              </a:rPr>
              <a:t>Isn’t it, </a:t>
            </a: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on the contrary, </a:t>
            </a:r>
            <a:r>
              <a:rPr lang="en-US" sz="2000" b="1" u="sng" dirty="0">
                <a:solidFill>
                  <a:srgbClr val="0080FF"/>
                </a:solidFill>
                <a:sym typeface="Wingdings" pitchFamily="2" charset="2"/>
              </a:rPr>
              <a:t>a signal that no new investment is needed yet</a:t>
            </a: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?</a:t>
            </a:r>
          </a:p>
          <a:p>
            <a:pPr marL="342900" indent="-342900">
              <a:spcBef>
                <a:spcPct val="20000"/>
              </a:spcBef>
            </a:pPr>
            <a:endParaRPr lang="en-US" sz="2000" b="1" dirty="0">
              <a:solidFill>
                <a:srgbClr val="0080FF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 txBox="1">
            <a:spLocks noGrp="1"/>
          </p:cNvSpPr>
          <p:nvPr/>
        </p:nvSpPr>
        <p:spPr bwMode="auto">
          <a:xfrm>
            <a:off x="395288" y="6308725"/>
            <a:ext cx="54927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A54352B-7623-4A96-9777-D72D2F9881D8}" type="slidenum">
              <a:rPr lang="en-GB" sz="1000"/>
              <a:pPr algn="r"/>
              <a:t>3</a:t>
            </a:fld>
            <a:endParaRPr lang="en-GB" sz="100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-4763"/>
            <a:ext cx="8229600" cy="850901"/>
          </a:xfrm>
          <a:prstGeom prst="rect">
            <a:avLst/>
          </a:prstGeom>
          <a:noFill/>
          <a:ln algn="ctr"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C000"/>
                </a:solidFill>
              </a:rPr>
              <a:t>The capacity mechanisms and the question of the “missing money”</a:t>
            </a: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395288" y="1196975"/>
            <a:ext cx="835342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fr-FR" b="1">
              <a:solidFill>
                <a:srgbClr val="0080FF"/>
              </a:solidFill>
              <a:sym typeface="Wingdings" pitchFamily="2" charset="2"/>
            </a:endParaRP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179388" y="1268413"/>
            <a:ext cx="8964612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Are capacity mechanisms the best answer to solve this problem?</a:t>
            </a:r>
          </a:p>
          <a:p>
            <a:pPr marL="800100" lvl="1" indent="-277813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Capacity mechanisms are to be used as </a:t>
            </a:r>
            <a:r>
              <a:rPr lang="en-US" b="1" dirty="0" smtClean="0">
                <a:solidFill>
                  <a:srgbClr val="0080FF"/>
                </a:solidFill>
                <a:sym typeface="Wingdings" pitchFamily="2" charset="2"/>
              </a:rPr>
              <a:t>a </a:t>
            </a:r>
            <a:r>
              <a:rPr lang="en-US" b="1" u="sng" dirty="0" smtClean="0">
                <a:solidFill>
                  <a:srgbClr val="0080FF"/>
                </a:solidFill>
                <a:sym typeface="Wingdings" pitchFamily="2" charset="2"/>
              </a:rPr>
              <a:t>last </a:t>
            </a:r>
            <a:r>
              <a:rPr lang="en-US" b="1" u="sng" dirty="0">
                <a:solidFill>
                  <a:srgbClr val="0080FF"/>
                </a:solidFill>
                <a:sym typeface="Wingdings" pitchFamily="2" charset="2"/>
              </a:rPr>
              <a:t>resort</a:t>
            </a: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0080FF"/>
                </a:solidFill>
                <a:sym typeface="Wingdings" pitchFamily="2" charset="2"/>
              </a:rPr>
              <a:t>solution, when </a:t>
            </a: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it is clearly demonstrated that the market itself has failed</a:t>
            </a:r>
          </a:p>
          <a:p>
            <a:pPr marL="342900" indent="-342900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endParaRPr lang="en-US" sz="600" b="1" dirty="0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Why adding </a:t>
            </a:r>
            <a:r>
              <a:rPr lang="en-US" b="1" u="sng" dirty="0">
                <a:solidFill>
                  <a:srgbClr val="0080FF"/>
                </a:solidFill>
                <a:sym typeface="Wingdings" pitchFamily="2" charset="2"/>
              </a:rPr>
              <a:t>another market intervention</a:t>
            </a: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 with capacity mechanisms?</a:t>
            </a:r>
          </a:p>
          <a:p>
            <a:pPr marL="342900" indent="-342900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endParaRPr lang="en-US" sz="600" b="1" dirty="0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Is there really “missing money”?</a:t>
            </a:r>
          </a:p>
          <a:p>
            <a:pPr marL="800100" lvl="1" indent="-277813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r>
              <a:rPr lang="en-US" b="1" u="sng" dirty="0">
                <a:solidFill>
                  <a:srgbClr val="0080FF"/>
                </a:solidFill>
                <a:sym typeface="Wingdings" pitchFamily="2" charset="2"/>
              </a:rPr>
              <a:t>Money might just not flow to those really interested in investing in additional generation capacity</a:t>
            </a: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.</a:t>
            </a:r>
          </a:p>
          <a:p>
            <a:pPr marL="800100" lvl="1" indent="-277813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Higher price volatility also leads to higher peak prices.</a:t>
            </a:r>
          </a:p>
          <a:p>
            <a:pPr marL="342900" indent="-342900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endParaRPr lang="en-US" sz="600" b="1" dirty="0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r>
              <a:rPr lang="en-US" b="1" u="sng" dirty="0">
                <a:solidFill>
                  <a:srgbClr val="0080FF"/>
                </a:solidFill>
                <a:sym typeface="Wingdings" pitchFamily="2" charset="2"/>
              </a:rPr>
              <a:t>Consumers</a:t>
            </a: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 are not willing nor able to pay for </a:t>
            </a:r>
            <a:r>
              <a:rPr lang="en-US" b="1" u="sng" dirty="0">
                <a:solidFill>
                  <a:srgbClr val="0080FF"/>
                </a:solidFill>
                <a:sym typeface="Wingdings" pitchFamily="2" charset="2"/>
              </a:rPr>
              <a:t>double marginal price</a:t>
            </a: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:</a:t>
            </a:r>
          </a:p>
          <a:p>
            <a:pPr marL="800100" lvl="1" indent="-277813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r>
              <a:rPr lang="en-US" b="1" u="sng" dirty="0">
                <a:solidFill>
                  <a:srgbClr val="0080FF"/>
                </a:solidFill>
                <a:sym typeface="Wingdings" pitchFamily="2" charset="2"/>
              </a:rPr>
              <a:t>In the energy market</a:t>
            </a: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: the marginal cost of the marginal generation unit (generally gas or coal).</a:t>
            </a:r>
          </a:p>
          <a:p>
            <a:pPr marL="800100" lvl="1" indent="-277813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r>
              <a:rPr lang="en-US" b="1" u="sng" dirty="0">
                <a:solidFill>
                  <a:srgbClr val="0080FF"/>
                </a:solidFill>
                <a:sym typeface="Wingdings" pitchFamily="2" charset="2"/>
              </a:rPr>
              <a:t>In the capacity market</a:t>
            </a: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: the capacity cost of the marginal  technology (e.g. new nuclear/hydro).</a:t>
            </a:r>
          </a:p>
          <a:p>
            <a:pPr marL="800100" lvl="1" indent="-277813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endParaRPr lang="en-US" sz="600" b="1" dirty="0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lnSpc>
                <a:spcPct val="95000"/>
              </a:lnSpc>
              <a:spcBef>
                <a:spcPct val="15000"/>
              </a:spcBef>
              <a:buFontTx/>
              <a:buChar char="•"/>
            </a:pPr>
            <a:r>
              <a:rPr lang="en-US" b="1" dirty="0" smtClean="0">
                <a:solidFill>
                  <a:srgbClr val="0080FF"/>
                </a:solidFill>
                <a:sym typeface="Wingdings" pitchFamily="2" charset="2"/>
              </a:rPr>
              <a:t>Generators </a:t>
            </a: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must produce </a:t>
            </a:r>
            <a:r>
              <a:rPr lang="en-US" b="1" u="sng" dirty="0">
                <a:solidFill>
                  <a:srgbClr val="0080FF"/>
                </a:solidFill>
                <a:sym typeface="Wingdings" pitchFamily="2" charset="2"/>
              </a:rPr>
              <a:t>clear evidence of the “missing money” theorem</a:t>
            </a:r>
            <a:r>
              <a:rPr lang="en-US" b="1" dirty="0">
                <a:solidFill>
                  <a:srgbClr val="0080FF"/>
                </a:solidFill>
                <a:sym typeface="Wingdings" pitchFamily="2" charset="2"/>
              </a:rPr>
              <a:t> before starting a discussion on the need for capacity mechanisms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 txBox="1">
            <a:spLocks noGrp="1"/>
          </p:cNvSpPr>
          <p:nvPr/>
        </p:nvSpPr>
        <p:spPr bwMode="auto">
          <a:xfrm>
            <a:off x="395288" y="6308725"/>
            <a:ext cx="54927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3483EB2-B347-42BD-AAC9-998210FF6ECC}" type="slidenum">
              <a:rPr lang="en-GB" sz="1000"/>
              <a:pPr algn="r"/>
              <a:t>4</a:t>
            </a:fld>
            <a:endParaRPr lang="en-GB" sz="100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 algn="ctr"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C000"/>
                </a:solidFill>
              </a:rPr>
              <a:t>Alternative solutions proposed by IFIEC (1/2)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395288" y="1412875"/>
            <a:ext cx="82296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400" b="1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400" b="1">
              <a:solidFill>
                <a:srgbClr val="0080FF"/>
              </a:solidFill>
              <a:sym typeface="Wingdings" pitchFamily="2" charset="2"/>
            </a:endParaRPr>
          </a:p>
        </p:txBody>
      </p:sp>
      <p:sp>
        <p:nvSpPr>
          <p:cNvPr id="21508" name="Rectangle 3"/>
          <p:cNvSpPr txBox="1">
            <a:spLocks noChangeArrowheads="1"/>
          </p:cNvSpPr>
          <p:nvPr/>
        </p:nvSpPr>
        <p:spPr bwMode="auto">
          <a:xfrm>
            <a:off x="395288" y="1196975"/>
            <a:ext cx="835342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fr-FR" b="1">
              <a:solidFill>
                <a:srgbClr val="0080FF"/>
              </a:solidFill>
              <a:sym typeface="Wingdings" pitchFamily="2" charset="2"/>
            </a:endParaRPr>
          </a:p>
        </p:txBody>
      </p:sp>
      <p:sp>
        <p:nvSpPr>
          <p:cNvPr id="21509" name="Rectangle 3"/>
          <p:cNvSpPr txBox="1">
            <a:spLocks noChangeArrowheads="1"/>
          </p:cNvSpPr>
          <p:nvPr/>
        </p:nvSpPr>
        <p:spPr bwMode="auto">
          <a:xfrm>
            <a:off x="179388" y="1412875"/>
            <a:ext cx="8964612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u="sng" dirty="0">
                <a:solidFill>
                  <a:srgbClr val="0080FF"/>
                </a:solidFill>
                <a:sym typeface="Wingdings" pitchFamily="2" charset="2"/>
              </a:rPr>
              <a:t>The following alternative solutions all deserve to be studied</a:t>
            </a: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endParaRPr lang="en-US" sz="800" b="1" dirty="0">
              <a:solidFill>
                <a:srgbClr val="0080FF"/>
              </a:solidFill>
              <a:sym typeface="Wingdings" pitchFamily="2" charset="2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Limit support to RES to the difference between the effective generation cost and the electricity price of the reference market.</a:t>
            </a:r>
            <a:br>
              <a:rPr lang="en-US" sz="2000" b="1" dirty="0">
                <a:solidFill>
                  <a:srgbClr val="0080FF"/>
                </a:solidFill>
                <a:sym typeface="Wingdings" pitchFamily="2" charset="2"/>
              </a:rPr>
            </a:br>
            <a:r>
              <a:rPr lang="en-US" sz="2000" b="1" dirty="0">
                <a:solidFill>
                  <a:srgbClr val="0080FF"/>
                </a:solidFill>
                <a:sym typeface="Symbol" pitchFamily="18" charset="2"/>
              </a:rPr>
              <a:t> </a:t>
            </a: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This will </a:t>
            </a:r>
            <a:r>
              <a:rPr lang="en-US" sz="2000" b="1" dirty="0" err="1">
                <a:solidFill>
                  <a:srgbClr val="0080FF"/>
                </a:solidFill>
                <a:sym typeface="Wingdings" pitchFamily="2" charset="2"/>
              </a:rPr>
              <a:t>incentivise</a:t>
            </a: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 </a:t>
            </a:r>
            <a:r>
              <a:rPr lang="en-US" sz="2000" b="1" dirty="0" err="1">
                <a:solidFill>
                  <a:srgbClr val="0080FF"/>
                </a:solidFill>
                <a:sym typeface="Wingdings" pitchFamily="2" charset="2"/>
              </a:rPr>
              <a:t>renewables</a:t>
            </a: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 producers to sell their electricity as efficiently as possible in the market.</a:t>
            </a: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endParaRPr lang="en-US" sz="800" b="1" dirty="0">
              <a:solidFill>
                <a:srgbClr val="0080FF"/>
              </a:solidFill>
              <a:sym typeface="Wingdings" pitchFamily="2" charset="2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Centrally decide of the back-up investments to ensure the necessary base-load and semi-base supply, the investment cost being included in the RES support scheme amount.</a:t>
            </a: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endParaRPr lang="en-US" sz="800" b="1" dirty="0">
              <a:solidFill>
                <a:srgbClr val="0080FF"/>
              </a:solidFill>
              <a:sym typeface="Wingdings" pitchFamily="2" charset="2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Improve the functioning and the efficiency of the gas market to increase the revenues of (flexible) gas powered electricity plants.</a:t>
            </a:r>
          </a:p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endParaRPr lang="en-US" sz="800" b="1" dirty="0">
              <a:solidFill>
                <a:srgbClr val="0080FF"/>
              </a:solidFill>
              <a:sym typeface="Wingdings" pitchFamily="2" charset="2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80FF"/>
                </a:solidFill>
                <a:sym typeface="Wingdings" pitchFamily="2" charset="2"/>
              </a:rPr>
              <a:t>Simplify permitting procedures and remove other policy obstacles to the construction of new power plants.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 txBox="1">
            <a:spLocks noGrp="1"/>
          </p:cNvSpPr>
          <p:nvPr/>
        </p:nvSpPr>
        <p:spPr bwMode="auto">
          <a:xfrm>
            <a:off x="395288" y="6308725"/>
            <a:ext cx="54927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C4DE52A-1D73-4ECC-B7F8-24366B1EA01F}" type="slidenum">
              <a:rPr lang="en-GB" sz="1000"/>
              <a:pPr algn="r"/>
              <a:t>5</a:t>
            </a:fld>
            <a:endParaRPr lang="en-GB" sz="10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850900"/>
          </a:xfrm>
          <a:prstGeom prst="rect">
            <a:avLst/>
          </a:prstGeom>
          <a:noFill/>
          <a:ln algn="ctr"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C000"/>
                </a:solidFill>
              </a:rPr>
              <a:t>Alternative solutions proposed by IFIEC (2/2)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395288" y="1412875"/>
            <a:ext cx="82296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400" b="1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GB" sz="2400" b="1">
              <a:solidFill>
                <a:srgbClr val="0080FF"/>
              </a:solidFill>
              <a:sym typeface="Wingdings" pitchFamily="2" charset="2"/>
            </a:endParaRPr>
          </a:p>
        </p:txBody>
      </p:sp>
      <p:sp>
        <p:nvSpPr>
          <p:cNvPr id="23556" name="Rectangle 3"/>
          <p:cNvSpPr txBox="1">
            <a:spLocks noChangeArrowheads="1"/>
          </p:cNvSpPr>
          <p:nvPr/>
        </p:nvSpPr>
        <p:spPr bwMode="auto">
          <a:xfrm>
            <a:off x="395288" y="1196975"/>
            <a:ext cx="835342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fr-FR" b="1">
              <a:solidFill>
                <a:srgbClr val="0080FF"/>
              </a:solidFill>
              <a:sym typeface="Wingdings" pitchFamily="2" charset="2"/>
            </a:endParaRPr>
          </a:p>
        </p:txBody>
      </p:sp>
      <p:sp>
        <p:nvSpPr>
          <p:cNvPr id="23557" name="Rectangle 3"/>
          <p:cNvSpPr txBox="1">
            <a:spLocks noChangeArrowheads="1"/>
          </p:cNvSpPr>
          <p:nvPr/>
        </p:nvSpPr>
        <p:spPr bwMode="auto">
          <a:xfrm>
            <a:off x="179388" y="1412875"/>
            <a:ext cx="8964612" cy="4679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AutoNum type="arabicPeriod" startAt="5"/>
            </a:pPr>
            <a:r>
              <a:rPr lang="en-US" sz="2000" b="1">
                <a:solidFill>
                  <a:srgbClr val="0080FF"/>
                </a:solidFill>
                <a:sym typeface="Wingdings" pitchFamily="2" charset="2"/>
              </a:rPr>
              <a:t>Extend  the lifetime of existing (semi-)baseload capacity as long as it is technically and economically viable.</a:t>
            </a:r>
          </a:p>
          <a:p>
            <a:pPr marL="342900" indent="-342900">
              <a:spcBef>
                <a:spcPct val="20000"/>
              </a:spcBef>
              <a:buFontTx/>
              <a:buAutoNum type="arabicPeriod" startAt="5"/>
            </a:pPr>
            <a:endParaRPr lang="en-US" sz="800" b="1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FontTx/>
              <a:buAutoNum type="arabicPeriod" startAt="5"/>
            </a:pPr>
            <a:r>
              <a:rPr lang="en-US" sz="2000" b="1">
                <a:solidFill>
                  <a:srgbClr val="0080FF"/>
                </a:solidFill>
                <a:sym typeface="Wingdings" pitchFamily="2" charset="2"/>
              </a:rPr>
              <a:t>Increase investments in interconnections especially between countries with high and low natural storage capacities. </a:t>
            </a:r>
          </a:p>
          <a:p>
            <a:pPr marL="342900" indent="-342900">
              <a:spcBef>
                <a:spcPct val="20000"/>
              </a:spcBef>
              <a:buFontTx/>
              <a:buAutoNum type="arabicPeriod" startAt="5"/>
            </a:pPr>
            <a:endParaRPr lang="en-US" sz="800" b="1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FontTx/>
              <a:buAutoNum type="arabicPeriod" startAt="5"/>
            </a:pPr>
            <a:r>
              <a:rPr lang="en-US" sz="2000" b="1">
                <a:solidFill>
                  <a:srgbClr val="0080FF"/>
                </a:solidFill>
                <a:sym typeface="Wingdings" pitchFamily="2" charset="2"/>
              </a:rPr>
              <a:t>Promote voluntary demand response participation with appropriate financial incentives.</a:t>
            </a:r>
          </a:p>
          <a:p>
            <a:pPr marL="342900" indent="-342900">
              <a:spcBef>
                <a:spcPct val="20000"/>
              </a:spcBef>
              <a:buFontTx/>
              <a:buAutoNum type="arabicPeriod" startAt="5"/>
            </a:pPr>
            <a:endParaRPr lang="en-US" sz="800" b="1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FontTx/>
              <a:buAutoNum type="arabicPeriod" startAt="5"/>
            </a:pPr>
            <a:r>
              <a:rPr lang="en-US" sz="2000" b="1">
                <a:solidFill>
                  <a:srgbClr val="0080FF"/>
                </a:solidFill>
                <a:sym typeface="Wingdings" pitchFamily="2" charset="2"/>
              </a:rPr>
              <a:t>Stimulate research and investments in energy storage systems to promote new technologies that are able to reduce volatility with the least possible costs.</a:t>
            </a:r>
          </a:p>
          <a:p>
            <a:pPr marL="342900" indent="-342900">
              <a:spcBef>
                <a:spcPct val="20000"/>
              </a:spcBef>
              <a:buFontTx/>
              <a:buAutoNum type="arabicPeriod" startAt="5"/>
            </a:pPr>
            <a:endParaRPr lang="en-US" sz="800" b="1">
              <a:solidFill>
                <a:srgbClr val="0080FF"/>
              </a:solidFill>
              <a:sym typeface="Wingdings" pitchFamily="2" charset="2"/>
            </a:endParaRPr>
          </a:p>
          <a:p>
            <a:pPr marL="342900" indent="-342900">
              <a:spcBef>
                <a:spcPct val="20000"/>
              </a:spcBef>
              <a:buFontTx/>
              <a:buAutoNum type="arabicPeriod" startAt="5"/>
            </a:pPr>
            <a:r>
              <a:rPr lang="en-US" sz="2000" b="1">
                <a:solidFill>
                  <a:srgbClr val="0080FF"/>
                </a:solidFill>
                <a:sym typeface="Wingdings" pitchFamily="2" charset="2"/>
              </a:rPr>
              <a:t>Allow and support long term contracts between consumers and investors into power plants for the benefit of both parties.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2503</TotalTime>
  <Words>411</Words>
  <Application>Microsoft Office PowerPoint</Application>
  <PresentationFormat>Affichage à l'écran (4:3)</PresentationFormat>
  <Paragraphs>52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Default Design</vt:lpstr>
      <vt:lpstr>Capacity mechanisms - IFIEC position</vt:lpstr>
      <vt:lpstr>RES development  and related market distortions</vt:lpstr>
      <vt:lpstr>The capacity mechanisms and the question of the “missing money”</vt:lpstr>
      <vt:lpstr>Alternative solutions proposed by IFIEC (1/2)</vt:lpstr>
      <vt:lpstr>Alternative solutions proposed by IFIEC (2/2)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Roger Goffin</cp:lastModifiedBy>
  <cp:revision>112</cp:revision>
  <dcterms:created xsi:type="dcterms:W3CDTF">2008-06-26T07:13:51Z</dcterms:created>
  <dcterms:modified xsi:type="dcterms:W3CDTF">2012-06-25T16:40:10Z</dcterms:modified>
</cp:coreProperties>
</file>