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06" r:id="rId2"/>
    <p:sldId id="355" r:id="rId3"/>
    <p:sldId id="359" r:id="rId4"/>
    <p:sldId id="356" r:id="rId5"/>
    <p:sldId id="358" r:id="rId6"/>
    <p:sldId id="362" r:id="rId7"/>
    <p:sldId id="363" r:id="rId8"/>
    <p:sldId id="364" r:id="rId9"/>
    <p:sldId id="350" r:id="rId10"/>
    <p:sldId id="365" r:id="rId11"/>
    <p:sldId id="328" r:id="rId12"/>
  </p:sldIdLst>
  <p:sldSz cx="9144000" cy="6858000" type="screen4x3"/>
  <p:notesSz cx="6797675" cy="9926638"/>
  <p:custShowLst>
    <p:custShow name="Custom Show 1" id="0">
      <p:sldLst/>
    </p:custShow>
  </p:custShowLst>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C7373B"/>
    <a:srgbClr val="F9F9F9"/>
    <a:srgbClr val="B4D13B"/>
    <a:srgbClr val="C73735"/>
    <a:srgbClr val="2A3C82"/>
    <a:srgbClr val="FF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87919" autoAdjust="0"/>
  </p:normalViewPr>
  <p:slideViewPr>
    <p:cSldViewPr>
      <p:cViewPr>
        <p:scale>
          <a:sx n="75" d="100"/>
          <a:sy n="75" d="100"/>
        </p:scale>
        <p:origin x="-660"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1530"/>
    </p:cViewPr>
  </p:sorterViewPr>
  <p:notesViewPr>
    <p:cSldViewPr>
      <p:cViewPr>
        <p:scale>
          <a:sx n="80" d="100"/>
          <a:sy n="80" d="100"/>
        </p:scale>
        <p:origin x="-2076"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119501-5B3A-4B68-8D96-9F6BB6AFCFF8}" type="doc">
      <dgm:prSet loTypeId="urn:microsoft.com/office/officeart/2005/8/layout/chevron1" loCatId="process" qsTypeId="urn:microsoft.com/office/officeart/2005/8/quickstyle/simple1" qsCatId="simple" csTypeId="urn:microsoft.com/office/officeart/2005/8/colors/accent1_2" csCatId="accent1" phldr="1"/>
      <dgm:spPr/>
    </dgm:pt>
    <dgm:pt modelId="{82E9797C-6679-4A63-A832-38D3819C7AB8}">
      <dgm:prSet phldrT="[Text]"/>
      <dgm:spPr>
        <a:solidFill>
          <a:schemeClr val="accent1">
            <a:lumMod val="60000"/>
            <a:lumOff val="40000"/>
          </a:schemeClr>
        </a:solidFill>
      </dgm:spPr>
      <dgm:t>
        <a:bodyPr/>
        <a:lstStyle/>
        <a:p>
          <a:r>
            <a:rPr lang="en-GB" dirty="0" smtClean="0"/>
            <a:t>Preparatory work</a:t>
          </a:r>
          <a:endParaRPr lang="en-GB" dirty="0"/>
        </a:p>
      </dgm:t>
    </dgm:pt>
    <dgm:pt modelId="{75BA91C8-C3D4-4C91-AA55-16B552E88629}" type="parTrans" cxnId="{00AD2428-80B9-429B-B92E-CC7433C82CF4}">
      <dgm:prSet/>
      <dgm:spPr/>
      <dgm:t>
        <a:bodyPr/>
        <a:lstStyle/>
        <a:p>
          <a:endParaRPr lang="en-GB"/>
        </a:p>
      </dgm:t>
    </dgm:pt>
    <dgm:pt modelId="{3FEBBF8A-2054-4FDB-B153-26C694381419}" type="sibTrans" cxnId="{00AD2428-80B9-429B-B92E-CC7433C82CF4}">
      <dgm:prSet/>
      <dgm:spPr/>
      <dgm:t>
        <a:bodyPr/>
        <a:lstStyle/>
        <a:p>
          <a:endParaRPr lang="en-GB"/>
        </a:p>
      </dgm:t>
    </dgm:pt>
    <dgm:pt modelId="{C3A8FDF8-B98F-4A2C-A0BC-893F36E94D72}">
      <dgm:prSet phldrT="[Text]"/>
      <dgm:spPr/>
      <dgm:t>
        <a:bodyPr/>
        <a:lstStyle/>
        <a:p>
          <a:r>
            <a:rPr lang="en-GB" dirty="0" smtClean="0"/>
            <a:t>Project planning</a:t>
          </a:r>
          <a:endParaRPr lang="en-GB" dirty="0"/>
        </a:p>
      </dgm:t>
    </dgm:pt>
    <dgm:pt modelId="{F4257DA7-22F5-4E9A-BF47-A55D372B486B}" type="parTrans" cxnId="{B3EA0B8F-3C1E-4630-95C0-7CA960D985A8}">
      <dgm:prSet/>
      <dgm:spPr/>
      <dgm:t>
        <a:bodyPr/>
        <a:lstStyle/>
        <a:p>
          <a:endParaRPr lang="en-GB"/>
        </a:p>
      </dgm:t>
    </dgm:pt>
    <dgm:pt modelId="{90D2EF59-F4A0-4950-A008-A45C6176ABD9}" type="sibTrans" cxnId="{B3EA0B8F-3C1E-4630-95C0-7CA960D985A8}">
      <dgm:prSet/>
      <dgm:spPr/>
      <dgm:t>
        <a:bodyPr/>
        <a:lstStyle/>
        <a:p>
          <a:endParaRPr lang="en-GB"/>
        </a:p>
      </dgm:t>
    </dgm:pt>
    <dgm:pt modelId="{CB7D38AC-1D3E-407A-B2DA-3F40950B09B7}">
      <dgm:prSet phldrT="[Text]"/>
      <dgm:spPr>
        <a:solidFill>
          <a:schemeClr val="accent1">
            <a:lumMod val="60000"/>
            <a:lumOff val="40000"/>
          </a:schemeClr>
        </a:solidFill>
      </dgm:spPr>
      <dgm:t>
        <a:bodyPr/>
        <a:lstStyle/>
        <a:p>
          <a:r>
            <a:rPr lang="en-GB" dirty="0" smtClean="0"/>
            <a:t>Comitology</a:t>
          </a:r>
          <a:endParaRPr lang="en-GB" dirty="0"/>
        </a:p>
      </dgm:t>
    </dgm:pt>
    <dgm:pt modelId="{3B48A694-8331-4D43-A751-FF13C0C79D41}" type="sibTrans" cxnId="{BF18C744-B5DD-45AA-A777-70D9D5AA9CAC}">
      <dgm:prSet/>
      <dgm:spPr/>
      <dgm:t>
        <a:bodyPr/>
        <a:lstStyle/>
        <a:p>
          <a:endParaRPr lang="en-GB"/>
        </a:p>
      </dgm:t>
    </dgm:pt>
    <dgm:pt modelId="{7319FE64-DF05-405A-AF12-E13ED5431870}" type="parTrans" cxnId="{BF18C744-B5DD-45AA-A777-70D9D5AA9CAC}">
      <dgm:prSet/>
      <dgm:spPr/>
      <dgm:t>
        <a:bodyPr/>
        <a:lstStyle/>
        <a:p>
          <a:endParaRPr lang="en-GB"/>
        </a:p>
      </dgm:t>
    </dgm:pt>
    <dgm:pt modelId="{4C312C2C-72AE-4415-8D1E-8A023BD38E04}">
      <dgm:prSet phldrT="[Text]"/>
      <dgm:spPr>
        <a:solidFill>
          <a:schemeClr val="accent1">
            <a:lumMod val="60000"/>
            <a:lumOff val="40000"/>
          </a:schemeClr>
        </a:solidFill>
      </dgm:spPr>
      <dgm:t>
        <a:bodyPr/>
        <a:lstStyle/>
        <a:p>
          <a:r>
            <a:rPr lang="en-GB" dirty="0" smtClean="0"/>
            <a:t>ACER review</a:t>
          </a:r>
          <a:endParaRPr lang="en-GB" dirty="0"/>
        </a:p>
      </dgm:t>
    </dgm:pt>
    <dgm:pt modelId="{1E532B63-3464-44E3-8ABD-1CF057A1E9F4}" type="sibTrans" cxnId="{2E68A636-2B56-4D3E-8975-C40D00E17FA4}">
      <dgm:prSet/>
      <dgm:spPr/>
      <dgm:t>
        <a:bodyPr/>
        <a:lstStyle/>
        <a:p>
          <a:endParaRPr lang="en-GB"/>
        </a:p>
      </dgm:t>
    </dgm:pt>
    <dgm:pt modelId="{F9534C35-1C0A-4060-8144-18174BBEBFA0}" type="parTrans" cxnId="{2E68A636-2B56-4D3E-8975-C40D00E17FA4}">
      <dgm:prSet/>
      <dgm:spPr/>
      <dgm:t>
        <a:bodyPr/>
        <a:lstStyle/>
        <a:p>
          <a:endParaRPr lang="en-GB"/>
        </a:p>
      </dgm:t>
    </dgm:pt>
    <dgm:pt modelId="{CAA24173-BDB4-4054-9DA5-89AAC8DD0678}">
      <dgm:prSet/>
      <dgm:spPr/>
      <dgm:t>
        <a:bodyPr/>
        <a:lstStyle/>
        <a:p>
          <a:r>
            <a:rPr lang="en-GB" dirty="0" smtClean="0"/>
            <a:t>Prepare final code</a:t>
          </a:r>
          <a:endParaRPr lang="en-GB" dirty="0"/>
        </a:p>
      </dgm:t>
    </dgm:pt>
    <dgm:pt modelId="{928D2149-383D-4ED8-8BAE-A56A2C26DEFF}" type="sibTrans" cxnId="{907D775D-DA63-46EF-ACA0-B70D43210E39}">
      <dgm:prSet/>
      <dgm:spPr/>
      <dgm:t>
        <a:bodyPr/>
        <a:lstStyle/>
        <a:p>
          <a:endParaRPr lang="en-GB"/>
        </a:p>
      </dgm:t>
    </dgm:pt>
    <dgm:pt modelId="{9AD3BEC6-0636-49ED-8B04-B79DF40DE34D}" type="parTrans" cxnId="{907D775D-DA63-46EF-ACA0-B70D43210E39}">
      <dgm:prSet/>
      <dgm:spPr/>
      <dgm:t>
        <a:bodyPr/>
        <a:lstStyle/>
        <a:p>
          <a:endParaRPr lang="en-GB"/>
        </a:p>
      </dgm:t>
    </dgm:pt>
    <dgm:pt modelId="{DDF0BCE4-2149-4D43-B544-147985D66435}">
      <dgm:prSet/>
      <dgm:spPr/>
      <dgm:t>
        <a:bodyPr/>
        <a:lstStyle/>
        <a:p>
          <a:r>
            <a:rPr lang="en-GB" dirty="0" smtClean="0"/>
            <a:t>Consultation</a:t>
          </a:r>
          <a:endParaRPr lang="en-GB" dirty="0"/>
        </a:p>
      </dgm:t>
    </dgm:pt>
    <dgm:pt modelId="{CA1FDD91-2C76-4B35-8AB8-CCFC404504F9}" type="sibTrans" cxnId="{75FCD13C-9F0E-4F23-AA75-CA8589E13E18}">
      <dgm:prSet/>
      <dgm:spPr/>
      <dgm:t>
        <a:bodyPr/>
        <a:lstStyle/>
        <a:p>
          <a:endParaRPr lang="en-GB"/>
        </a:p>
      </dgm:t>
    </dgm:pt>
    <dgm:pt modelId="{3017B4C9-600C-40E2-8BEB-040FC45C19E4}" type="parTrans" cxnId="{75FCD13C-9F0E-4F23-AA75-CA8589E13E18}">
      <dgm:prSet/>
      <dgm:spPr/>
      <dgm:t>
        <a:bodyPr/>
        <a:lstStyle/>
        <a:p>
          <a:endParaRPr lang="en-GB"/>
        </a:p>
      </dgm:t>
    </dgm:pt>
    <dgm:pt modelId="{48EE3ABE-C032-4D5D-98C6-1F976FF92CE5}">
      <dgm:prSet/>
      <dgm:spPr/>
      <dgm:t>
        <a:bodyPr/>
        <a:lstStyle/>
        <a:p>
          <a:r>
            <a:rPr lang="en-GB" dirty="0" smtClean="0"/>
            <a:t>Interactive draft code development</a:t>
          </a:r>
          <a:endParaRPr lang="en-GB" dirty="0"/>
        </a:p>
      </dgm:t>
    </dgm:pt>
    <dgm:pt modelId="{CECA56FC-8977-4AD9-9639-4C5E4800B06E}" type="sibTrans" cxnId="{87DA4AF2-79C0-4BF1-BB50-CA555DA6DFBF}">
      <dgm:prSet/>
      <dgm:spPr/>
      <dgm:t>
        <a:bodyPr/>
        <a:lstStyle/>
        <a:p>
          <a:endParaRPr lang="en-GB"/>
        </a:p>
      </dgm:t>
    </dgm:pt>
    <dgm:pt modelId="{0E63E30D-BDA0-42BE-8848-D92661BED15E}" type="parTrans" cxnId="{87DA4AF2-79C0-4BF1-BB50-CA555DA6DFBF}">
      <dgm:prSet/>
      <dgm:spPr/>
      <dgm:t>
        <a:bodyPr/>
        <a:lstStyle/>
        <a:p>
          <a:endParaRPr lang="en-GB"/>
        </a:p>
      </dgm:t>
    </dgm:pt>
    <dgm:pt modelId="{D1A310E9-6BA2-4B31-BDB6-22C74CF171FE}">
      <dgm:prSet/>
      <dgm:spPr/>
      <dgm:t>
        <a:bodyPr/>
        <a:lstStyle/>
        <a:p>
          <a:r>
            <a:rPr lang="en-GB" dirty="0" smtClean="0"/>
            <a:t>Prepare launch document</a:t>
          </a:r>
          <a:endParaRPr lang="en-GB" dirty="0"/>
        </a:p>
      </dgm:t>
    </dgm:pt>
    <dgm:pt modelId="{F1471457-144F-479F-838C-360108076B6B}" type="sibTrans" cxnId="{DE612D25-C5DD-4659-8EC7-B8FB2557F26D}">
      <dgm:prSet/>
      <dgm:spPr/>
      <dgm:t>
        <a:bodyPr/>
        <a:lstStyle/>
        <a:p>
          <a:endParaRPr lang="en-GB"/>
        </a:p>
      </dgm:t>
    </dgm:pt>
    <dgm:pt modelId="{9887AC7B-7268-4434-BF1A-C195C28E3CAC}" type="parTrans" cxnId="{DE612D25-C5DD-4659-8EC7-B8FB2557F26D}">
      <dgm:prSet/>
      <dgm:spPr/>
      <dgm:t>
        <a:bodyPr/>
        <a:lstStyle/>
        <a:p>
          <a:endParaRPr lang="en-GB"/>
        </a:p>
      </dgm:t>
    </dgm:pt>
    <dgm:pt modelId="{0F1CC78E-3837-43B5-AC70-850AB00247AE}" type="pres">
      <dgm:prSet presAssocID="{28119501-5B3A-4B68-8D96-9F6BB6AFCFF8}" presName="Name0" presStyleCnt="0">
        <dgm:presLayoutVars>
          <dgm:dir/>
          <dgm:animLvl val="lvl"/>
          <dgm:resizeHandles val="exact"/>
        </dgm:presLayoutVars>
      </dgm:prSet>
      <dgm:spPr/>
    </dgm:pt>
    <dgm:pt modelId="{E3BFA9CC-E643-4943-A415-F31B0BB5A5D4}" type="pres">
      <dgm:prSet presAssocID="{82E9797C-6679-4A63-A832-38D3819C7AB8}" presName="parTxOnly" presStyleLbl="node1" presStyleIdx="0" presStyleCnt="8" custScaleX="145409">
        <dgm:presLayoutVars>
          <dgm:chMax val="0"/>
          <dgm:chPref val="0"/>
          <dgm:bulletEnabled val="1"/>
        </dgm:presLayoutVars>
      </dgm:prSet>
      <dgm:spPr/>
      <dgm:t>
        <a:bodyPr/>
        <a:lstStyle/>
        <a:p>
          <a:endParaRPr lang="en-GB"/>
        </a:p>
      </dgm:t>
    </dgm:pt>
    <dgm:pt modelId="{9EB00F53-49D9-4EFB-B1F1-572881AC0C89}" type="pres">
      <dgm:prSet presAssocID="{3FEBBF8A-2054-4FDB-B153-26C694381419}" presName="parTxOnlySpace" presStyleCnt="0"/>
      <dgm:spPr/>
    </dgm:pt>
    <dgm:pt modelId="{4BFB0171-D956-4B57-A0D7-C971D04F966C}" type="pres">
      <dgm:prSet presAssocID="{C3A8FDF8-B98F-4A2C-A0BC-893F36E94D72}" presName="parTxOnly" presStyleLbl="node1" presStyleIdx="1" presStyleCnt="8">
        <dgm:presLayoutVars>
          <dgm:chMax val="0"/>
          <dgm:chPref val="0"/>
          <dgm:bulletEnabled val="1"/>
        </dgm:presLayoutVars>
      </dgm:prSet>
      <dgm:spPr/>
      <dgm:t>
        <a:bodyPr/>
        <a:lstStyle/>
        <a:p>
          <a:endParaRPr lang="en-GB"/>
        </a:p>
      </dgm:t>
    </dgm:pt>
    <dgm:pt modelId="{AB364811-A5E5-4B8F-9989-C1B71ADD5222}" type="pres">
      <dgm:prSet presAssocID="{90D2EF59-F4A0-4950-A008-A45C6176ABD9}" presName="parTxOnlySpace" presStyleCnt="0"/>
      <dgm:spPr/>
    </dgm:pt>
    <dgm:pt modelId="{46E60F8B-4878-4B17-8119-B69DF4F13480}" type="pres">
      <dgm:prSet presAssocID="{D1A310E9-6BA2-4B31-BDB6-22C74CF171FE}" presName="parTxOnly" presStyleLbl="node1" presStyleIdx="2" presStyleCnt="8">
        <dgm:presLayoutVars>
          <dgm:chMax val="0"/>
          <dgm:chPref val="0"/>
          <dgm:bulletEnabled val="1"/>
        </dgm:presLayoutVars>
      </dgm:prSet>
      <dgm:spPr/>
      <dgm:t>
        <a:bodyPr/>
        <a:lstStyle/>
        <a:p>
          <a:endParaRPr lang="en-GB"/>
        </a:p>
      </dgm:t>
    </dgm:pt>
    <dgm:pt modelId="{8A372573-A3D5-4D03-97EB-989E66E7A7D4}" type="pres">
      <dgm:prSet presAssocID="{F1471457-144F-479F-838C-360108076B6B}" presName="parTxOnlySpace" presStyleCnt="0"/>
      <dgm:spPr/>
    </dgm:pt>
    <dgm:pt modelId="{0E3EFADA-C837-4F24-9251-68605E004DF0}" type="pres">
      <dgm:prSet presAssocID="{48EE3ABE-C032-4D5D-98C6-1F976FF92CE5}" presName="parTxOnly" presStyleLbl="node1" presStyleIdx="3" presStyleCnt="8">
        <dgm:presLayoutVars>
          <dgm:chMax val="0"/>
          <dgm:chPref val="0"/>
          <dgm:bulletEnabled val="1"/>
        </dgm:presLayoutVars>
      </dgm:prSet>
      <dgm:spPr/>
      <dgm:t>
        <a:bodyPr/>
        <a:lstStyle/>
        <a:p>
          <a:endParaRPr lang="en-GB"/>
        </a:p>
      </dgm:t>
    </dgm:pt>
    <dgm:pt modelId="{74213957-3EE6-449A-8771-FAC1FFA72F32}" type="pres">
      <dgm:prSet presAssocID="{CECA56FC-8977-4AD9-9639-4C5E4800B06E}" presName="parTxOnlySpace" presStyleCnt="0"/>
      <dgm:spPr/>
    </dgm:pt>
    <dgm:pt modelId="{B657AAEF-253D-4221-9812-EB30353ED911}" type="pres">
      <dgm:prSet presAssocID="{DDF0BCE4-2149-4D43-B544-147985D66435}" presName="parTxOnly" presStyleLbl="node1" presStyleIdx="4" presStyleCnt="8">
        <dgm:presLayoutVars>
          <dgm:chMax val="0"/>
          <dgm:chPref val="0"/>
          <dgm:bulletEnabled val="1"/>
        </dgm:presLayoutVars>
      </dgm:prSet>
      <dgm:spPr/>
      <dgm:t>
        <a:bodyPr/>
        <a:lstStyle/>
        <a:p>
          <a:endParaRPr lang="en-GB"/>
        </a:p>
      </dgm:t>
    </dgm:pt>
    <dgm:pt modelId="{648E80FF-FA1C-4EFF-A89A-F2B65E49840F}" type="pres">
      <dgm:prSet presAssocID="{CA1FDD91-2C76-4B35-8AB8-CCFC404504F9}" presName="parTxOnlySpace" presStyleCnt="0"/>
      <dgm:spPr/>
    </dgm:pt>
    <dgm:pt modelId="{13173308-CCF8-4D8D-B016-2D9AC6A53B95}" type="pres">
      <dgm:prSet presAssocID="{CAA24173-BDB4-4054-9DA5-89AAC8DD0678}" presName="parTxOnly" presStyleLbl="node1" presStyleIdx="5" presStyleCnt="8">
        <dgm:presLayoutVars>
          <dgm:chMax val="0"/>
          <dgm:chPref val="0"/>
          <dgm:bulletEnabled val="1"/>
        </dgm:presLayoutVars>
      </dgm:prSet>
      <dgm:spPr/>
      <dgm:t>
        <a:bodyPr/>
        <a:lstStyle/>
        <a:p>
          <a:endParaRPr lang="en-GB"/>
        </a:p>
      </dgm:t>
    </dgm:pt>
    <dgm:pt modelId="{2F0C916D-A0D5-4D85-8102-3C9959F666D2}" type="pres">
      <dgm:prSet presAssocID="{928D2149-383D-4ED8-8BAE-A56A2C26DEFF}" presName="parTxOnlySpace" presStyleCnt="0"/>
      <dgm:spPr/>
    </dgm:pt>
    <dgm:pt modelId="{7AFB24E4-314F-4672-8A24-669B448C9AB1}" type="pres">
      <dgm:prSet presAssocID="{4C312C2C-72AE-4415-8D1E-8A023BD38E04}" presName="parTxOnly" presStyleLbl="node1" presStyleIdx="6" presStyleCnt="8">
        <dgm:presLayoutVars>
          <dgm:chMax val="0"/>
          <dgm:chPref val="0"/>
          <dgm:bulletEnabled val="1"/>
        </dgm:presLayoutVars>
      </dgm:prSet>
      <dgm:spPr/>
      <dgm:t>
        <a:bodyPr/>
        <a:lstStyle/>
        <a:p>
          <a:endParaRPr lang="en-GB"/>
        </a:p>
      </dgm:t>
    </dgm:pt>
    <dgm:pt modelId="{C56A1BC8-4091-4DC3-91FD-C5124E463BD5}" type="pres">
      <dgm:prSet presAssocID="{1E532B63-3464-44E3-8ABD-1CF057A1E9F4}" presName="parTxOnlySpace" presStyleCnt="0"/>
      <dgm:spPr/>
    </dgm:pt>
    <dgm:pt modelId="{987C1458-9710-48BA-BB93-67F107A8D877}" type="pres">
      <dgm:prSet presAssocID="{CB7D38AC-1D3E-407A-B2DA-3F40950B09B7}" presName="parTxOnly" presStyleLbl="node1" presStyleIdx="7" presStyleCnt="8">
        <dgm:presLayoutVars>
          <dgm:chMax val="0"/>
          <dgm:chPref val="0"/>
          <dgm:bulletEnabled val="1"/>
        </dgm:presLayoutVars>
      </dgm:prSet>
      <dgm:spPr/>
      <dgm:t>
        <a:bodyPr/>
        <a:lstStyle/>
        <a:p>
          <a:endParaRPr lang="en-GB"/>
        </a:p>
      </dgm:t>
    </dgm:pt>
  </dgm:ptLst>
  <dgm:cxnLst>
    <dgm:cxn modelId="{BF18C744-B5DD-45AA-A777-70D9D5AA9CAC}" srcId="{28119501-5B3A-4B68-8D96-9F6BB6AFCFF8}" destId="{CB7D38AC-1D3E-407A-B2DA-3F40950B09B7}" srcOrd="7" destOrd="0" parTransId="{7319FE64-DF05-405A-AF12-E13ED5431870}" sibTransId="{3B48A694-8331-4D43-A751-FF13C0C79D41}"/>
    <dgm:cxn modelId="{C8AF5706-F513-4F78-B449-F1390C6F709D}" type="presOf" srcId="{48EE3ABE-C032-4D5D-98C6-1F976FF92CE5}" destId="{0E3EFADA-C837-4F24-9251-68605E004DF0}" srcOrd="0" destOrd="0" presId="urn:microsoft.com/office/officeart/2005/8/layout/chevron1"/>
    <dgm:cxn modelId="{E11D1086-C434-4B0B-89CA-1D74E9BE8391}" type="presOf" srcId="{DDF0BCE4-2149-4D43-B544-147985D66435}" destId="{B657AAEF-253D-4221-9812-EB30353ED911}" srcOrd="0" destOrd="0" presId="urn:microsoft.com/office/officeart/2005/8/layout/chevron1"/>
    <dgm:cxn modelId="{EEA69988-3128-4073-8F51-C9CAB1C2DC44}" type="presOf" srcId="{D1A310E9-6BA2-4B31-BDB6-22C74CF171FE}" destId="{46E60F8B-4878-4B17-8119-B69DF4F13480}" srcOrd="0" destOrd="0" presId="urn:microsoft.com/office/officeart/2005/8/layout/chevron1"/>
    <dgm:cxn modelId="{B3EA0B8F-3C1E-4630-95C0-7CA960D985A8}" srcId="{28119501-5B3A-4B68-8D96-9F6BB6AFCFF8}" destId="{C3A8FDF8-B98F-4A2C-A0BC-893F36E94D72}" srcOrd="1" destOrd="0" parTransId="{F4257DA7-22F5-4E9A-BF47-A55D372B486B}" sibTransId="{90D2EF59-F4A0-4950-A008-A45C6176ABD9}"/>
    <dgm:cxn modelId="{F859CB9B-EC80-4890-B9F6-1690A767F6E7}" type="presOf" srcId="{82E9797C-6679-4A63-A832-38D3819C7AB8}" destId="{E3BFA9CC-E643-4943-A415-F31B0BB5A5D4}" srcOrd="0" destOrd="0" presId="urn:microsoft.com/office/officeart/2005/8/layout/chevron1"/>
    <dgm:cxn modelId="{00AD2428-80B9-429B-B92E-CC7433C82CF4}" srcId="{28119501-5B3A-4B68-8D96-9F6BB6AFCFF8}" destId="{82E9797C-6679-4A63-A832-38D3819C7AB8}" srcOrd="0" destOrd="0" parTransId="{75BA91C8-C3D4-4C91-AA55-16B552E88629}" sibTransId="{3FEBBF8A-2054-4FDB-B153-26C694381419}"/>
    <dgm:cxn modelId="{75FCD13C-9F0E-4F23-AA75-CA8589E13E18}" srcId="{28119501-5B3A-4B68-8D96-9F6BB6AFCFF8}" destId="{DDF0BCE4-2149-4D43-B544-147985D66435}" srcOrd="4" destOrd="0" parTransId="{3017B4C9-600C-40E2-8BEB-040FC45C19E4}" sibTransId="{CA1FDD91-2C76-4B35-8AB8-CCFC404504F9}"/>
    <dgm:cxn modelId="{87DA4AF2-79C0-4BF1-BB50-CA555DA6DFBF}" srcId="{28119501-5B3A-4B68-8D96-9F6BB6AFCFF8}" destId="{48EE3ABE-C032-4D5D-98C6-1F976FF92CE5}" srcOrd="3" destOrd="0" parTransId="{0E63E30D-BDA0-42BE-8848-D92661BED15E}" sibTransId="{CECA56FC-8977-4AD9-9639-4C5E4800B06E}"/>
    <dgm:cxn modelId="{203670C2-6ECD-4AFD-BFE6-FD367DC84F20}" type="presOf" srcId="{CAA24173-BDB4-4054-9DA5-89AAC8DD0678}" destId="{13173308-CCF8-4D8D-B016-2D9AC6A53B95}" srcOrd="0" destOrd="0" presId="urn:microsoft.com/office/officeart/2005/8/layout/chevron1"/>
    <dgm:cxn modelId="{56D53252-A714-4F26-8D02-8142D0B7E7AD}" type="presOf" srcId="{4C312C2C-72AE-4415-8D1E-8A023BD38E04}" destId="{7AFB24E4-314F-4672-8A24-669B448C9AB1}" srcOrd="0" destOrd="0" presId="urn:microsoft.com/office/officeart/2005/8/layout/chevron1"/>
    <dgm:cxn modelId="{5E483675-8974-47E7-8847-EB180FE26D45}" type="presOf" srcId="{28119501-5B3A-4B68-8D96-9F6BB6AFCFF8}" destId="{0F1CC78E-3837-43B5-AC70-850AB00247AE}" srcOrd="0" destOrd="0" presId="urn:microsoft.com/office/officeart/2005/8/layout/chevron1"/>
    <dgm:cxn modelId="{907D775D-DA63-46EF-ACA0-B70D43210E39}" srcId="{28119501-5B3A-4B68-8D96-9F6BB6AFCFF8}" destId="{CAA24173-BDB4-4054-9DA5-89AAC8DD0678}" srcOrd="5" destOrd="0" parTransId="{9AD3BEC6-0636-49ED-8B04-B79DF40DE34D}" sibTransId="{928D2149-383D-4ED8-8BAE-A56A2C26DEFF}"/>
    <dgm:cxn modelId="{DE612D25-C5DD-4659-8EC7-B8FB2557F26D}" srcId="{28119501-5B3A-4B68-8D96-9F6BB6AFCFF8}" destId="{D1A310E9-6BA2-4B31-BDB6-22C74CF171FE}" srcOrd="2" destOrd="0" parTransId="{9887AC7B-7268-4434-BF1A-C195C28E3CAC}" sibTransId="{F1471457-144F-479F-838C-360108076B6B}"/>
    <dgm:cxn modelId="{2E68A636-2B56-4D3E-8975-C40D00E17FA4}" srcId="{28119501-5B3A-4B68-8D96-9F6BB6AFCFF8}" destId="{4C312C2C-72AE-4415-8D1E-8A023BD38E04}" srcOrd="6" destOrd="0" parTransId="{F9534C35-1C0A-4060-8144-18174BBEBFA0}" sibTransId="{1E532B63-3464-44E3-8ABD-1CF057A1E9F4}"/>
    <dgm:cxn modelId="{D343CFEE-71EA-474D-A02E-6212E5104D05}" type="presOf" srcId="{C3A8FDF8-B98F-4A2C-A0BC-893F36E94D72}" destId="{4BFB0171-D956-4B57-A0D7-C971D04F966C}" srcOrd="0" destOrd="0" presId="urn:microsoft.com/office/officeart/2005/8/layout/chevron1"/>
    <dgm:cxn modelId="{8C3D62FE-36FC-4E3C-9131-4D15BF19B0BD}" type="presOf" srcId="{CB7D38AC-1D3E-407A-B2DA-3F40950B09B7}" destId="{987C1458-9710-48BA-BB93-67F107A8D877}" srcOrd="0" destOrd="0" presId="urn:microsoft.com/office/officeart/2005/8/layout/chevron1"/>
    <dgm:cxn modelId="{8BAF0784-B13D-4CE7-8D72-40CC3DC71C67}" type="presParOf" srcId="{0F1CC78E-3837-43B5-AC70-850AB00247AE}" destId="{E3BFA9CC-E643-4943-A415-F31B0BB5A5D4}" srcOrd="0" destOrd="0" presId="urn:microsoft.com/office/officeart/2005/8/layout/chevron1"/>
    <dgm:cxn modelId="{8DA4F361-63D4-45E7-A04E-D40A6B4E98A9}" type="presParOf" srcId="{0F1CC78E-3837-43B5-AC70-850AB00247AE}" destId="{9EB00F53-49D9-4EFB-B1F1-572881AC0C89}" srcOrd="1" destOrd="0" presId="urn:microsoft.com/office/officeart/2005/8/layout/chevron1"/>
    <dgm:cxn modelId="{9C8BA38D-1C6D-4549-BC4C-BF1DF91E39F1}" type="presParOf" srcId="{0F1CC78E-3837-43B5-AC70-850AB00247AE}" destId="{4BFB0171-D956-4B57-A0D7-C971D04F966C}" srcOrd="2" destOrd="0" presId="urn:microsoft.com/office/officeart/2005/8/layout/chevron1"/>
    <dgm:cxn modelId="{097CC02B-8014-43CD-9227-0B5C47C0D904}" type="presParOf" srcId="{0F1CC78E-3837-43B5-AC70-850AB00247AE}" destId="{AB364811-A5E5-4B8F-9989-C1B71ADD5222}" srcOrd="3" destOrd="0" presId="urn:microsoft.com/office/officeart/2005/8/layout/chevron1"/>
    <dgm:cxn modelId="{B0B0824E-1228-4BD3-8954-86F14E85617E}" type="presParOf" srcId="{0F1CC78E-3837-43B5-AC70-850AB00247AE}" destId="{46E60F8B-4878-4B17-8119-B69DF4F13480}" srcOrd="4" destOrd="0" presId="urn:microsoft.com/office/officeart/2005/8/layout/chevron1"/>
    <dgm:cxn modelId="{688A4154-EDD0-49AB-AA23-29F8EAD9943E}" type="presParOf" srcId="{0F1CC78E-3837-43B5-AC70-850AB00247AE}" destId="{8A372573-A3D5-4D03-97EB-989E66E7A7D4}" srcOrd="5" destOrd="0" presId="urn:microsoft.com/office/officeart/2005/8/layout/chevron1"/>
    <dgm:cxn modelId="{8990F5C8-EFD5-4551-BDE2-B7A1E0548301}" type="presParOf" srcId="{0F1CC78E-3837-43B5-AC70-850AB00247AE}" destId="{0E3EFADA-C837-4F24-9251-68605E004DF0}" srcOrd="6" destOrd="0" presId="urn:microsoft.com/office/officeart/2005/8/layout/chevron1"/>
    <dgm:cxn modelId="{1B64DFB1-4B91-400B-BAB3-5777801E9CBE}" type="presParOf" srcId="{0F1CC78E-3837-43B5-AC70-850AB00247AE}" destId="{74213957-3EE6-449A-8771-FAC1FFA72F32}" srcOrd="7" destOrd="0" presId="urn:microsoft.com/office/officeart/2005/8/layout/chevron1"/>
    <dgm:cxn modelId="{F06BFD5D-2C6B-416D-A259-182E3279E5B4}" type="presParOf" srcId="{0F1CC78E-3837-43B5-AC70-850AB00247AE}" destId="{B657AAEF-253D-4221-9812-EB30353ED911}" srcOrd="8" destOrd="0" presId="urn:microsoft.com/office/officeart/2005/8/layout/chevron1"/>
    <dgm:cxn modelId="{9E3E7C00-C2BD-4C30-88F1-F8332E731288}" type="presParOf" srcId="{0F1CC78E-3837-43B5-AC70-850AB00247AE}" destId="{648E80FF-FA1C-4EFF-A89A-F2B65E49840F}" srcOrd="9" destOrd="0" presId="urn:microsoft.com/office/officeart/2005/8/layout/chevron1"/>
    <dgm:cxn modelId="{B23CD3BF-7DAC-41E9-8226-CD0048C93E3B}" type="presParOf" srcId="{0F1CC78E-3837-43B5-AC70-850AB00247AE}" destId="{13173308-CCF8-4D8D-B016-2D9AC6A53B95}" srcOrd="10" destOrd="0" presId="urn:microsoft.com/office/officeart/2005/8/layout/chevron1"/>
    <dgm:cxn modelId="{C59B3AB7-0209-4CBB-BC9E-9145D77BEC12}" type="presParOf" srcId="{0F1CC78E-3837-43B5-AC70-850AB00247AE}" destId="{2F0C916D-A0D5-4D85-8102-3C9959F666D2}" srcOrd="11" destOrd="0" presId="urn:microsoft.com/office/officeart/2005/8/layout/chevron1"/>
    <dgm:cxn modelId="{79D65B6A-A376-4A22-AB9C-5FFAFC262D99}" type="presParOf" srcId="{0F1CC78E-3837-43B5-AC70-850AB00247AE}" destId="{7AFB24E4-314F-4672-8A24-669B448C9AB1}" srcOrd="12" destOrd="0" presId="urn:microsoft.com/office/officeart/2005/8/layout/chevron1"/>
    <dgm:cxn modelId="{2E80521D-F3D4-4F9B-A14A-9E01E3F6F236}" type="presParOf" srcId="{0F1CC78E-3837-43B5-AC70-850AB00247AE}" destId="{C56A1BC8-4091-4DC3-91FD-C5124E463BD5}" srcOrd="13" destOrd="0" presId="urn:microsoft.com/office/officeart/2005/8/layout/chevron1"/>
    <dgm:cxn modelId="{D397D70D-3E37-445A-9706-538EC560C9CD}" type="presParOf" srcId="{0F1CC78E-3837-43B5-AC70-850AB00247AE}" destId="{987C1458-9710-48BA-BB93-67F107A8D877}" srcOrd="1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BFA9CC-E643-4943-A415-F31B0BB5A5D4}">
      <dsp:nvSpPr>
        <dsp:cNvPr id="0" name=""/>
        <dsp:cNvSpPr/>
      </dsp:nvSpPr>
      <dsp:spPr>
        <a:xfrm>
          <a:off x="1936" y="397080"/>
          <a:ext cx="1615941" cy="444523"/>
        </a:xfrm>
        <a:prstGeom prst="chevron">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n-GB" sz="900" kern="1200" dirty="0" smtClean="0"/>
            <a:t>Preparatory work</a:t>
          </a:r>
          <a:endParaRPr lang="en-GB" sz="900" kern="1200" dirty="0"/>
        </a:p>
      </dsp:txBody>
      <dsp:txXfrm>
        <a:off x="224198" y="397080"/>
        <a:ext cx="1171418" cy="444523"/>
      </dsp:txXfrm>
    </dsp:sp>
    <dsp:sp modelId="{4BFB0171-D956-4B57-A0D7-C971D04F966C}">
      <dsp:nvSpPr>
        <dsp:cNvPr id="0" name=""/>
        <dsp:cNvSpPr/>
      </dsp:nvSpPr>
      <dsp:spPr>
        <a:xfrm>
          <a:off x="1506747" y="397080"/>
          <a:ext cx="1111307" cy="44452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n-GB" sz="900" kern="1200" dirty="0" smtClean="0"/>
            <a:t>Project planning</a:t>
          </a:r>
          <a:endParaRPr lang="en-GB" sz="900" kern="1200" dirty="0"/>
        </a:p>
      </dsp:txBody>
      <dsp:txXfrm>
        <a:off x="1729009" y="397080"/>
        <a:ext cx="666784" cy="444523"/>
      </dsp:txXfrm>
    </dsp:sp>
    <dsp:sp modelId="{46E60F8B-4878-4B17-8119-B69DF4F13480}">
      <dsp:nvSpPr>
        <dsp:cNvPr id="0" name=""/>
        <dsp:cNvSpPr/>
      </dsp:nvSpPr>
      <dsp:spPr>
        <a:xfrm>
          <a:off x="2506924" y="397080"/>
          <a:ext cx="1111307" cy="44452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n-GB" sz="900" kern="1200" dirty="0" smtClean="0"/>
            <a:t>Prepare launch document</a:t>
          </a:r>
          <a:endParaRPr lang="en-GB" sz="900" kern="1200" dirty="0"/>
        </a:p>
      </dsp:txBody>
      <dsp:txXfrm>
        <a:off x="2729186" y="397080"/>
        <a:ext cx="666784" cy="444523"/>
      </dsp:txXfrm>
    </dsp:sp>
    <dsp:sp modelId="{0E3EFADA-C837-4F24-9251-68605E004DF0}">
      <dsp:nvSpPr>
        <dsp:cNvPr id="0" name=""/>
        <dsp:cNvSpPr/>
      </dsp:nvSpPr>
      <dsp:spPr>
        <a:xfrm>
          <a:off x="3507101" y="397080"/>
          <a:ext cx="1111307" cy="44452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n-GB" sz="900" kern="1200" dirty="0" smtClean="0"/>
            <a:t>Interactive draft code development</a:t>
          </a:r>
          <a:endParaRPr lang="en-GB" sz="900" kern="1200" dirty="0"/>
        </a:p>
      </dsp:txBody>
      <dsp:txXfrm>
        <a:off x="3729363" y="397080"/>
        <a:ext cx="666784" cy="444523"/>
      </dsp:txXfrm>
    </dsp:sp>
    <dsp:sp modelId="{B657AAEF-253D-4221-9812-EB30353ED911}">
      <dsp:nvSpPr>
        <dsp:cNvPr id="0" name=""/>
        <dsp:cNvSpPr/>
      </dsp:nvSpPr>
      <dsp:spPr>
        <a:xfrm>
          <a:off x="4507278" y="397080"/>
          <a:ext cx="1111307" cy="44452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n-GB" sz="900" kern="1200" dirty="0" smtClean="0"/>
            <a:t>Consultation</a:t>
          </a:r>
          <a:endParaRPr lang="en-GB" sz="900" kern="1200" dirty="0"/>
        </a:p>
      </dsp:txBody>
      <dsp:txXfrm>
        <a:off x="4729540" y="397080"/>
        <a:ext cx="666784" cy="444523"/>
      </dsp:txXfrm>
    </dsp:sp>
    <dsp:sp modelId="{13173308-CCF8-4D8D-B016-2D9AC6A53B95}">
      <dsp:nvSpPr>
        <dsp:cNvPr id="0" name=""/>
        <dsp:cNvSpPr/>
      </dsp:nvSpPr>
      <dsp:spPr>
        <a:xfrm>
          <a:off x="5507455" y="397080"/>
          <a:ext cx="1111307" cy="44452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n-GB" sz="900" kern="1200" dirty="0" smtClean="0"/>
            <a:t>Prepare final code</a:t>
          </a:r>
          <a:endParaRPr lang="en-GB" sz="900" kern="1200" dirty="0"/>
        </a:p>
      </dsp:txBody>
      <dsp:txXfrm>
        <a:off x="5729717" y="397080"/>
        <a:ext cx="666784" cy="444523"/>
      </dsp:txXfrm>
    </dsp:sp>
    <dsp:sp modelId="{7AFB24E4-314F-4672-8A24-669B448C9AB1}">
      <dsp:nvSpPr>
        <dsp:cNvPr id="0" name=""/>
        <dsp:cNvSpPr/>
      </dsp:nvSpPr>
      <dsp:spPr>
        <a:xfrm>
          <a:off x="6507632" y="397080"/>
          <a:ext cx="1111307" cy="444523"/>
        </a:xfrm>
        <a:prstGeom prst="chevron">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n-GB" sz="900" kern="1200" dirty="0" smtClean="0"/>
            <a:t>ACER review</a:t>
          </a:r>
          <a:endParaRPr lang="en-GB" sz="900" kern="1200" dirty="0"/>
        </a:p>
      </dsp:txBody>
      <dsp:txXfrm>
        <a:off x="6729894" y="397080"/>
        <a:ext cx="666784" cy="444523"/>
      </dsp:txXfrm>
    </dsp:sp>
    <dsp:sp modelId="{987C1458-9710-48BA-BB93-67F107A8D877}">
      <dsp:nvSpPr>
        <dsp:cNvPr id="0" name=""/>
        <dsp:cNvSpPr/>
      </dsp:nvSpPr>
      <dsp:spPr>
        <a:xfrm>
          <a:off x="7507809" y="397080"/>
          <a:ext cx="1111307" cy="444523"/>
        </a:xfrm>
        <a:prstGeom prst="chevron">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n-GB" sz="900" kern="1200" dirty="0" smtClean="0"/>
            <a:t>Comitology</a:t>
          </a:r>
          <a:endParaRPr lang="en-GB" sz="900" kern="1200" dirty="0"/>
        </a:p>
      </dsp:txBody>
      <dsp:txXfrm>
        <a:off x="7730071" y="397080"/>
        <a:ext cx="666784" cy="44452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fr-BE"/>
          </a:p>
        </p:txBody>
      </p:sp>
      <p:sp>
        <p:nvSpPr>
          <p:cNvPr id="3" name="Espace réservé de la date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0C941079-A811-4F2E-BE4A-98563B5D16FB}" type="datetime1">
              <a:rPr lang="fr-FR"/>
              <a:pPr>
                <a:defRPr/>
              </a:pPr>
              <a:t>23/11/2011</a:t>
            </a:fld>
            <a:endParaRPr lang="fr-BE"/>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fr-BE"/>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17556A09-9B3C-420F-B135-D549F9B5BD02}" type="slidenum">
              <a:rPr lang="fr-BE"/>
              <a:pPr>
                <a:defRPr/>
              </a:pPr>
              <a:t>‹N°›</a:t>
            </a:fld>
            <a:endParaRPr lang="fr-BE"/>
          </a:p>
        </p:txBody>
      </p:sp>
    </p:spTree>
    <p:extLst>
      <p:ext uri="{BB962C8B-B14F-4D97-AF65-F5344CB8AC3E}">
        <p14:creationId xmlns:p14="http://schemas.microsoft.com/office/powerpoint/2010/main" val="3749851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fr-BE"/>
          </a:p>
        </p:txBody>
      </p:sp>
      <p:sp>
        <p:nvSpPr>
          <p:cNvPr id="3" name="Espace réservé de la date 2"/>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6FCC7AE0-C3FC-4201-A090-B44977C21765}" type="datetime1">
              <a:rPr lang="fr-FR"/>
              <a:pPr>
                <a:defRPr/>
              </a:pPr>
              <a:t>23/11/2011</a:t>
            </a:fld>
            <a:endParaRPr lang="fr-BE"/>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fr-BE" noProof="0" smtClean="0"/>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wrap="square" lIns="91440" tIns="45720" rIns="91440" bIns="45720" numCol="1" anchor="t" anchorCtr="0" compatLnSpc="1">
            <a:prstTxWarp prst="textNoShape">
              <a:avLst/>
            </a:prstTxWarp>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BE" noProof="0" smtClean="0"/>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fr-BE"/>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BC0E694E-0B9A-441D-B944-DCE6ACBE99C9}" type="slidenum">
              <a:rPr lang="fr-BE"/>
              <a:pPr>
                <a:defRPr/>
              </a:pPr>
              <a:t>‹N°›</a:t>
            </a:fld>
            <a:endParaRPr lang="fr-BE"/>
          </a:p>
        </p:txBody>
      </p:sp>
    </p:spTree>
    <p:extLst>
      <p:ext uri="{BB962C8B-B14F-4D97-AF65-F5344CB8AC3E}">
        <p14:creationId xmlns:p14="http://schemas.microsoft.com/office/powerpoint/2010/main" val="147032232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a:cs typeface="ＭＳ Ｐゴシック"/>
      </a:defRPr>
    </a:lvl2pPr>
    <a:lvl3pPr marL="914400" algn="l" rtl="0" eaLnBrk="0" fontAlgn="base" hangingPunct="0">
      <a:spcBef>
        <a:spcPct val="30000"/>
      </a:spcBef>
      <a:spcAft>
        <a:spcPct val="0"/>
      </a:spcAft>
      <a:defRPr sz="1200" kern="1200">
        <a:solidFill>
          <a:schemeClr val="tx1"/>
        </a:solidFill>
        <a:latin typeface="+mn-lt"/>
        <a:ea typeface="ＭＳ Ｐゴシック"/>
        <a:cs typeface="ＭＳ Ｐゴシック"/>
      </a:defRPr>
    </a:lvl3pPr>
    <a:lvl4pPr marL="1371600" algn="l" rtl="0" eaLnBrk="0" fontAlgn="base" hangingPunct="0">
      <a:spcBef>
        <a:spcPct val="30000"/>
      </a:spcBef>
      <a:spcAft>
        <a:spcPct val="0"/>
      </a:spcAft>
      <a:defRPr sz="1200" kern="1200">
        <a:solidFill>
          <a:schemeClr val="tx1"/>
        </a:solidFill>
        <a:latin typeface="+mn-lt"/>
        <a:ea typeface="ＭＳ Ｐゴシック"/>
        <a:cs typeface="ＭＳ Ｐゴシック"/>
      </a:defRPr>
    </a:lvl4pPr>
    <a:lvl5pPr marL="1828800" algn="l" rtl="0" eaLnBrk="0" fontAlgn="base" hangingPunct="0">
      <a:spcBef>
        <a:spcPct val="30000"/>
      </a:spcBef>
      <a:spcAft>
        <a:spcPct val="0"/>
      </a:spcAft>
      <a:defRPr sz="1200" kern="1200">
        <a:solidFill>
          <a:schemeClr val="tx1"/>
        </a:solidFill>
        <a:latin typeface="+mn-lt"/>
        <a:ea typeface="ＭＳ Ｐゴシック"/>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BC0E694E-0B9A-441D-B944-DCE6ACBE99C9}" type="slidenum">
              <a:rPr lang="fr-BE" smtClean="0"/>
              <a:pPr>
                <a:defRPr/>
              </a:pPr>
              <a:t>1</a:t>
            </a:fld>
            <a:endParaRPr lang="fr-BE"/>
          </a:p>
        </p:txBody>
      </p:sp>
    </p:spTree>
    <p:extLst>
      <p:ext uri="{BB962C8B-B14F-4D97-AF65-F5344CB8AC3E}">
        <p14:creationId xmlns:p14="http://schemas.microsoft.com/office/powerpoint/2010/main" val="2815273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lvl="1" indent="-285750" algn="just">
              <a:lnSpc>
                <a:spcPct val="90000"/>
              </a:lnSpc>
              <a:buClr>
                <a:srgbClr val="666666"/>
              </a:buClr>
              <a:buFont typeface="Arial" pitchFamily="34" charset="0"/>
              <a:buNone/>
            </a:pPr>
            <a:r>
              <a:rPr lang="en-GB" sz="1000" smtClean="0">
                <a:ea typeface="ＭＳ Ｐゴシック" pitchFamily="34" charset="-128"/>
                <a:cs typeface="Arial" pitchFamily="34" charset="0"/>
              </a:rPr>
              <a:t>- Flexibility to be determined by the market and its commitments</a:t>
            </a:r>
          </a:p>
          <a:p>
            <a:pPr marL="742950" lvl="1" indent="-285750" algn="just">
              <a:lnSpc>
                <a:spcPct val="90000"/>
              </a:lnSpc>
              <a:buClr>
                <a:srgbClr val="666666"/>
              </a:buClr>
              <a:buFont typeface="Arial" pitchFamily="34" charset="0"/>
              <a:buNone/>
            </a:pPr>
            <a:endParaRPr lang="en-GB" sz="600" smtClean="0">
              <a:ea typeface="ＭＳ Ｐゴシック" pitchFamily="34" charset="-128"/>
              <a:cs typeface="Arial" pitchFamily="34" charset="0"/>
            </a:endParaRPr>
          </a:p>
          <a:p>
            <a:pPr marL="742950" lvl="1" indent="-285750" algn="just">
              <a:lnSpc>
                <a:spcPct val="90000"/>
              </a:lnSpc>
              <a:buClr>
                <a:srgbClr val="666666"/>
              </a:buClr>
              <a:buFont typeface="Arial" pitchFamily="34" charset="0"/>
              <a:buNone/>
            </a:pPr>
            <a:r>
              <a:rPr lang="en-GB" sz="1000" smtClean="0">
                <a:ea typeface="ＭＳ Ｐゴシック" pitchFamily="34" charset="-128"/>
                <a:cs typeface="Arial" pitchFamily="34" charset="0"/>
              </a:rPr>
              <a:t>- SoS requirements determined as a policy choice to consider realistic gas supply potential and competitiveness of gas; public funding or guarantees may be necessary </a:t>
            </a:r>
          </a:p>
          <a:p>
            <a:pPr marL="742950" lvl="1" indent="-285750" algn="just">
              <a:lnSpc>
                <a:spcPct val="90000"/>
              </a:lnSpc>
              <a:buClr>
                <a:srgbClr val="666666"/>
              </a:buClr>
              <a:buFont typeface="Arial" pitchFamily="34" charset="0"/>
              <a:buNone/>
            </a:pPr>
            <a:endParaRPr lang="en-GB" sz="600" smtClean="0">
              <a:ea typeface="ＭＳ Ｐゴシック" pitchFamily="34" charset="-128"/>
              <a:cs typeface="Arial" pitchFamily="34" charset="0"/>
            </a:endParaRPr>
          </a:p>
          <a:p>
            <a:pPr marL="742950" lvl="1" indent="-285750" algn="just">
              <a:lnSpc>
                <a:spcPct val="90000"/>
              </a:lnSpc>
              <a:buClr>
                <a:srgbClr val="666666"/>
              </a:buClr>
              <a:buFont typeface="Arial" pitchFamily="34" charset="0"/>
              <a:buNone/>
            </a:pPr>
            <a:r>
              <a:rPr lang="en-GB" sz="1000" smtClean="0">
                <a:ea typeface="ＭＳ Ｐゴシック" pitchFamily="34" charset="-128"/>
                <a:cs typeface="Arial" pitchFamily="34" charset="0"/>
              </a:rPr>
              <a:t>- Criteria for the identification of Projects of Common Interest (PCIs) to avoid discrimination between competing projects </a:t>
            </a:r>
          </a:p>
          <a:p>
            <a:pPr marL="742950" lvl="1" indent="-285750" algn="just">
              <a:lnSpc>
                <a:spcPct val="90000"/>
              </a:lnSpc>
              <a:buClr>
                <a:srgbClr val="666666"/>
              </a:buClr>
              <a:buFont typeface="Arial" pitchFamily="34" charset="0"/>
              <a:buNone/>
            </a:pPr>
            <a:endParaRPr lang="en-GB" sz="600" smtClean="0">
              <a:ea typeface="ＭＳ Ｐゴシック" pitchFamily="34" charset="-128"/>
              <a:cs typeface="Arial" pitchFamily="34" charset="0"/>
            </a:endParaRPr>
          </a:p>
          <a:p>
            <a:pPr marL="742950" lvl="1" indent="-285750" algn="just">
              <a:lnSpc>
                <a:spcPct val="90000"/>
              </a:lnSpc>
              <a:buClr>
                <a:srgbClr val="666666"/>
              </a:buClr>
              <a:buFont typeface="Arial" pitchFamily="34" charset="0"/>
              <a:buNone/>
            </a:pPr>
            <a:r>
              <a:rPr lang="en-GB" sz="1000" smtClean="0">
                <a:ea typeface="ＭＳ Ｐゴシック" pitchFamily="34" charset="-128"/>
                <a:cs typeface="Arial" pitchFamily="34" charset="0"/>
              </a:rPr>
              <a:t>- Streamlining of permitting &amp; planning procedures not to create a second league of infrastructure projects which could hamper real integration of the systems</a:t>
            </a:r>
          </a:p>
          <a:p>
            <a:pPr>
              <a:lnSpc>
                <a:spcPct val="90000"/>
              </a:lnSpc>
            </a:pPr>
            <a:endParaRPr lang="en-GB" b="1" smtClean="0">
              <a:ea typeface="ＭＳ Ｐゴシック" pitchFamily="34" charset="-128"/>
              <a:cs typeface="Arial" pitchFamily="34" charset="0"/>
            </a:endParaRPr>
          </a:p>
          <a:p>
            <a:pPr>
              <a:lnSpc>
                <a:spcPct val="90000"/>
              </a:lnSpc>
            </a:pPr>
            <a:endParaRPr lang="en-GB" b="1" smtClean="0">
              <a:ea typeface="ＭＳ Ｐゴシック" pitchFamily="34" charset="-128"/>
              <a:cs typeface="Arial" pitchFamily="34" charset="0"/>
            </a:endParaRPr>
          </a:p>
          <a:p>
            <a:pPr>
              <a:lnSpc>
                <a:spcPct val="90000"/>
              </a:lnSpc>
            </a:pPr>
            <a:r>
              <a:rPr lang="en-GB" b="1" smtClean="0">
                <a:ea typeface="ＭＳ Ｐゴシック" pitchFamily="34" charset="-128"/>
                <a:cs typeface="Arial" pitchFamily="34" charset="0"/>
              </a:rPr>
              <a:t>Permitting &amp; Planning</a:t>
            </a:r>
          </a:p>
          <a:p>
            <a:pPr>
              <a:lnSpc>
                <a:spcPct val="90000"/>
              </a:lnSpc>
              <a:buFontTx/>
              <a:buChar char="-"/>
            </a:pPr>
            <a:r>
              <a:rPr lang="en-GB" smtClean="0">
                <a:ea typeface="ＭＳ Ｐゴシック" pitchFamily="34" charset="-128"/>
                <a:cs typeface="Arial" pitchFamily="34" charset="0"/>
              </a:rPr>
              <a:t>Streamlining for some projects but not for the others could hamper real integration of the systems as small national projects may be necessary to enjoy the benefits of the bigger ‘European’ projects; it could  possibly also discriminate against smaller scale competing projects</a:t>
            </a:r>
          </a:p>
          <a:p>
            <a:pPr>
              <a:lnSpc>
                <a:spcPct val="90000"/>
              </a:lnSpc>
              <a:buFontTx/>
              <a:buChar char="-"/>
            </a:pPr>
            <a:endParaRPr lang="en-GB" smtClean="0">
              <a:ea typeface="ＭＳ Ｐゴシック" pitchFamily="34" charset="-128"/>
              <a:cs typeface="Arial" pitchFamily="34" charset="0"/>
            </a:endParaRPr>
          </a:p>
          <a:p>
            <a:pPr marL="742950" lvl="1" indent="-285750" algn="just">
              <a:lnSpc>
                <a:spcPct val="90000"/>
              </a:lnSpc>
              <a:buClr>
                <a:srgbClr val="666666"/>
              </a:buClr>
              <a:buFont typeface="Arial" pitchFamily="34" charset="0"/>
              <a:buNone/>
            </a:pPr>
            <a:r>
              <a:rPr lang="en-GB" sz="1000" smtClean="0">
                <a:ea typeface="ＭＳ Ｐゴシック" pitchFamily="34" charset="-128"/>
                <a:cs typeface="Arial" pitchFamily="34" charset="0"/>
              </a:rPr>
              <a:t>- Real investment incentives to replace focus on squeezing operational costs</a:t>
            </a:r>
          </a:p>
          <a:p>
            <a:pPr marL="742950" lvl="1" indent="-285750" algn="just">
              <a:lnSpc>
                <a:spcPct val="90000"/>
              </a:lnSpc>
              <a:buClr>
                <a:srgbClr val="666666"/>
              </a:buClr>
              <a:buFont typeface="Arial" pitchFamily="34" charset="0"/>
              <a:buNone/>
            </a:pPr>
            <a:endParaRPr lang="en-GB" sz="500" smtClean="0">
              <a:ea typeface="ＭＳ Ｐゴシック" pitchFamily="34" charset="-128"/>
              <a:cs typeface="Arial" pitchFamily="34" charset="0"/>
            </a:endParaRPr>
          </a:p>
          <a:p>
            <a:pPr marL="742950" lvl="1" indent="-285750" algn="just">
              <a:lnSpc>
                <a:spcPct val="90000"/>
              </a:lnSpc>
              <a:buClr>
                <a:srgbClr val="666666"/>
              </a:buClr>
              <a:buFont typeface="Arial" pitchFamily="34" charset="0"/>
              <a:buNone/>
            </a:pPr>
            <a:r>
              <a:rPr lang="en-GB" sz="1000" smtClean="0">
                <a:ea typeface="ＭＳ Ｐゴシック" pitchFamily="34" charset="-128"/>
                <a:cs typeface="Arial" pitchFamily="34" charset="0"/>
              </a:rPr>
              <a:t>- The unbundled status of TSOs has impact on their access to financing</a:t>
            </a:r>
          </a:p>
          <a:p>
            <a:pPr marL="742950" lvl="1" indent="-285750" algn="just">
              <a:lnSpc>
                <a:spcPct val="90000"/>
              </a:lnSpc>
              <a:buClr>
                <a:srgbClr val="666666"/>
              </a:buClr>
              <a:buFont typeface="Arial" pitchFamily="34" charset="0"/>
              <a:buNone/>
            </a:pPr>
            <a:endParaRPr lang="en-GB" sz="500" smtClean="0">
              <a:ea typeface="ＭＳ Ｐゴシック" pitchFamily="34" charset="-128"/>
              <a:cs typeface="Arial" pitchFamily="34" charset="0"/>
            </a:endParaRPr>
          </a:p>
          <a:p>
            <a:pPr marL="742950" lvl="1" indent="-285750" algn="just">
              <a:lnSpc>
                <a:spcPct val="90000"/>
              </a:lnSpc>
              <a:buClr>
                <a:srgbClr val="666666"/>
              </a:buClr>
              <a:buFont typeface="Arial" pitchFamily="34" charset="0"/>
              <a:buNone/>
            </a:pPr>
            <a:r>
              <a:rPr lang="en-GB" sz="1000" smtClean="0">
                <a:ea typeface="ＭＳ Ｐゴシック" pitchFamily="34" charset="-128"/>
                <a:cs typeface="Arial" pitchFamily="34" charset="0"/>
              </a:rPr>
              <a:t>- Long-term regulatory view of network development to be aligned with the future network access design as well as the enhanced </a:t>
            </a:r>
            <a:r>
              <a:rPr lang="en-GB" sz="1000" b="1" smtClean="0">
                <a:ea typeface="ＭＳ Ｐゴシック" pitchFamily="34" charset="-128"/>
                <a:cs typeface="Arial" pitchFamily="34" charset="0"/>
              </a:rPr>
              <a:t>flexibility needs </a:t>
            </a:r>
            <a:r>
              <a:rPr lang="en-GB" sz="1000" smtClean="0">
                <a:ea typeface="ＭＳ Ｐゴシック" pitchFamily="34" charset="-128"/>
                <a:cs typeface="Arial" pitchFamily="34" charset="0"/>
              </a:rPr>
              <a:t>linked to the role of gas as the back-up fuel for variable electricity generation</a:t>
            </a:r>
          </a:p>
          <a:p>
            <a:pPr>
              <a:lnSpc>
                <a:spcPct val="90000"/>
              </a:lnSpc>
            </a:pPr>
            <a:endParaRPr lang="en-GB" smtClean="0">
              <a:ea typeface="ＭＳ Ｐゴシック" pitchFamily="34" charset="-128"/>
            </a:endParaRPr>
          </a:p>
          <a:p>
            <a:pPr>
              <a:lnSpc>
                <a:spcPct val="90000"/>
              </a:lnSpc>
              <a:buFontTx/>
              <a:buChar char="-"/>
            </a:pPr>
            <a:endParaRPr lang="en-GB" smtClean="0">
              <a:ea typeface="ＭＳ Ｐゴシック" pitchFamily="34" charset="-128"/>
              <a:cs typeface="Arial" pitchFamily="34" charset="0"/>
            </a:endParaRPr>
          </a:p>
        </p:txBody>
      </p:sp>
      <p:sp>
        <p:nvSpPr>
          <p:cNvPr id="35844" name="Slide Number Placeholder 3"/>
          <p:cNvSpPr txBox="1">
            <a:spLocks noGrp="1"/>
          </p:cNvSpPr>
          <p:nvPr/>
        </p:nvSpPr>
        <p:spPr bwMode="auto">
          <a:xfrm>
            <a:off x="38496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5521F42E-6D0A-4385-82A2-0587DAE70F3F}" type="slidenum">
              <a:rPr lang="fr-BE" sz="1200"/>
              <a:pPr algn="r" eaLnBrk="1" hangingPunct="1"/>
              <a:t>10</a:t>
            </a:fld>
            <a:endParaRPr lang="fr-BE"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BC0E694E-0B9A-441D-B944-DCE6ACBE99C9}" type="slidenum">
              <a:rPr lang="fr-BE" smtClean="0"/>
              <a:pPr>
                <a:defRPr/>
              </a:pPr>
              <a:t>11</a:t>
            </a:fld>
            <a:endParaRPr lang="fr-BE"/>
          </a:p>
        </p:txBody>
      </p:sp>
    </p:spTree>
    <p:extLst>
      <p:ext uri="{BB962C8B-B14F-4D97-AF65-F5344CB8AC3E}">
        <p14:creationId xmlns:p14="http://schemas.microsoft.com/office/powerpoint/2010/main" val="1817010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GB" sz="1600" smtClean="0">
                <a:latin typeface="Arial" pitchFamily="34" charset="0"/>
                <a:ea typeface="ＭＳ Ｐゴシック" pitchFamily="34" charset="-128"/>
              </a:rPr>
              <a:t>The European Network Transmission System Operators for Gas is established to promote and facilitate the completion and functioning of the internal gas market and cross-border trade for gas as envisaged by the 3rd Package in order to facilitate the integration of the European energy market.</a:t>
            </a:r>
          </a:p>
          <a:p>
            <a:pPr>
              <a:buFontTx/>
              <a:buChar char="•"/>
            </a:pPr>
            <a:r>
              <a:rPr lang="en-GB" sz="1600" smtClean="0">
                <a:latin typeface="Arial" pitchFamily="34" charset="0"/>
                <a:ea typeface="ＭＳ Ｐゴシック" pitchFamily="34" charset="-128"/>
              </a:rPr>
              <a:t>Optimal management, coordinated operation and sound technical evolution of the European natural gas transmission network will be the key factors for the success of the integration of the gas networks and the creation of an internal gas market, </a:t>
            </a:r>
            <a:r>
              <a:rPr lang="en-US" sz="1600" smtClean="0">
                <a:latin typeface="Arial" pitchFamily="34" charset="0"/>
                <a:ea typeface="ＭＳ Ｐゴシック" pitchFamily="34" charset="-128"/>
              </a:rPr>
              <a:t>in cross-border network issues and market integration</a:t>
            </a:r>
          </a:p>
          <a:p>
            <a:pPr>
              <a:buFontTx/>
              <a:buChar char="•"/>
            </a:pPr>
            <a:r>
              <a:rPr lang="en-GB" sz="1600" smtClean="0">
                <a:latin typeface="Arial" pitchFamily="34" charset="0"/>
                <a:ea typeface="ＭＳ Ｐゴシック" pitchFamily="34" charset="-128"/>
              </a:rPr>
              <a:t>ENTSOG will be a fair partner to all Stakeholders ensuring easy access to the European transmission grid facilitating the market and enabling security of supply.</a:t>
            </a:r>
          </a:p>
          <a:p>
            <a:pPr>
              <a:buFontTx/>
              <a:buChar char="•"/>
            </a:pPr>
            <a:r>
              <a:rPr lang="en-GB" sz="1600" smtClean="0">
                <a:latin typeface="Arial" pitchFamily="34" charset="0"/>
                <a:ea typeface="ＭＳ Ｐゴシック" pitchFamily="34" charset="-128"/>
              </a:rPr>
              <a:t>New and independent organisation to start work towards single European market </a:t>
            </a:r>
          </a:p>
          <a:p>
            <a:pPr>
              <a:buFontTx/>
              <a:buChar char="•"/>
            </a:pPr>
            <a:r>
              <a:rPr lang="en-GB" sz="1600" smtClean="0">
                <a:latin typeface="Arial" pitchFamily="34" charset="0"/>
                <a:ea typeface="ＭＳ Ｐゴシック" pitchFamily="34" charset="-128"/>
              </a:rPr>
              <a:t>Facilitator of a barrier-free cross-border gas flow</a:t>
            </a:r>
          </a:p>
          <a:p>
            <a:endParaRPr lang="de-DE" sz="1600" smtClean="0">
              <a:ea typeface="ＭＳ Ｐゴシック" pitchFamily="34" charset="-128"/>
            </a:endParaRPr>
          </a:p>
          <a:p>
            <a:pPr>
              <a:buFontTx/>
              <a:buChar char="•"/>
            </a:pPr>
            <a:endParaRPr lang="it-IT" sz="1600" smtClean="0">
              <a:latin typeface="Arial" pitchFamily="34" charset="0"/>
              <a:ea typeface="ＭＳ Ｐゴシック" pitchFamily="34" charset="-128"/>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4BE5070-F738-4674-B8BF-8F7246F522DF}" type="slidenum">
              <a:rPr lang="fr-BE" smtClean="0"/>
              <a:pPr eaLnBrk="1" hangingPunct="1"/>
              <a:t>2</a:t>
            </a:fld>
            <a:endParaRPr lang="fr-B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sz="1600"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a:endParaRPr lang="it-IT" sz="1600"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BC0E694E-0B9A-441D-B944-DCE6ACBE99C9}" type="slidenum">
              <a:rPr lang="fr-BE" smtClean="0"/>
              <a:pPr>
                <a:defRPr/>
              </a:pPr>
              <a:t>5</a:t>
            </a:fld>
            <a:endParaRPr lang="fr-BE"/>
          </a:p>
        </p:txBody>
      </p:sp>
    </p:spTree>
    <p:extLst>
      <p:ext uri="{BB962C8B-B14F-4D97-AF65-F5344CB8AC3E}">
        <p14:creationId xmlns:p14="http://schemas.microsoft.com/office/powerpoint/2010/main" val="3857126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BC0E694E-0B9A-441D-B944-DCE6ACBE99C9}" type="slidenum">
              <a:rPr lang="fr-BE" smtClean="0"/>
              <a:pPr>
                <a:defRPr/>
              </a:pPr>
              <a:t>6</a:t>
            </a:fld>
            <a:endParaRPr lang="fr-BE"/>
          </a:p>
        </p:txBody>
      </p:sp>
    </p:spTree>
    <p:extLst>
      <p:ext uri="{BB962C8B-B14F-4D97-AF65-F5344CB8AC3E}">
        <p14:creationId xmlns:p14="http://schemas.microsoft.com/office/powerpoint/2010/main" val="3576555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BC0E694E-0B9A-441D-B944-DCE6ACBE99C9}" type="slidenum">
              <a:rPr lang="fr-BE" smtClean="0"/>
              <a:pPr>
                <a:defRPr/>
              </a:pPr>
              <a:t>7</a:t>
            </a:fld>
            <a:endParaRPr lang="fr-BE"/>
          </a:p>
        </p:txBody>
      </p:sp>
    </p:spTree>
    <p:extLst>
      <p:ext uri="{BB962C8B-B14F-4D97-AF65-F5344CB8AC3E}">
        <p14:creationId xmlns:p14="http://schemas.microsoft.com/office/powerpoint/2010/main" val="422808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BC0E694E-0B9A-441D-B944-DCE6ACBE99C9}" type="slidenum">
              <a:rPr lang="fr-BE" smtClean="0"/>
              <a:pPr>
                <a:defRPr/>
              </a:pPr>
              <a:t>8</a:t>
            </a:fld>
            <a:endParaRPr lang="fr-BE"/>
          </a:p>
        </p:txBody>
      </p:sp>
    </p:spTree>
    <p:extLst>
      <p:ext uri="{BB962C8B-B14F-4D97-AF65-F5344CB8AC3E}">
        <p14:creationId xmlns:p14="http://schemas.microsoft.com/office/powerpoint/2010/main" val="1903148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ea typeface="ＭＳ Ｐゴシック" pitchFamily="34" charset="-128"/>
              </a:rPr>
              <a:t>Future gas flows at cross-border points will require higher infrastructure flexibility.</a:t>
            </a:r>
          </a:p>
          <a:p>
            <a:r>
              <a:rPr lang="en-US" b="1" smtClean="0">
                <a:ea typeface="ＭＳ Ｐゴシック" pitchFamily="34" charset="-128"/>
              </a:rPr>
              <a:t>Incentivizing regulatory framework is necessary to attract required investments.</a:t>
            </a:r>
          </a:p>
          <a:p>
            <a:pPr algn="just"/>
            <a:endParaRPr lang="en-US" sz="1600" smtClean="0">
              <a:ea typeface="ＭＳ Ｐゴシック" pitchFamily="34" charset="-128"/>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C37308B5-A399-4DE2-94CC-FDC44C37508F}" type="slidenum">
              <a:rPr lang="fr-BE" smtClean="0"/>
              <a:pPr eaLnBrk="1" hangingPunct="1"/>
              <a:t>9</a:t>
            </a:fld>
            <a:endParaRPr lang="fr-BE"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1" descr="Fond.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13" y="0"/>
            <a:ext cx="91217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685800" y="2530479"/>
            <a:ext cx="7772400" cy="1470025"/>
          </a:xfrm>
          <a:prstGeom prst="rect">
            <a:avLst/>
          </a:prstGeom>
        </p:spPr>
        <p:txBody>
          <a:bodyPr>
            <a:normAutofit/>
          </a:bodyPr>
          <a:lstStyle>
            <a:lvl1pPr>
              <a:defRPr sz="3600" b="1" i="0" baseline="0">
                <a:solidFill>
                  <a:srgbClr val="2A3F82"/>
                </a:solidFill>
                <a:latin typeface="Calibri" pitchFamily="34" charset="0"/>
              </a:defRPr>
            </a:lvl1pPr>
          </a:lstStyle>
          <a:p>
            <a:r>
              <a:rPr lang="en-US" smtClean="0"/>
              <a:t>Click to edit Master title style</a:t>
            </a:r>
            <a:endParaRPr lang="fr-BE" dirty="0"/>
          </a:p>
        </p:txBody>
      </p:sp>
      <p:sp>
        <p:nvSpPr>
          <p:cNvPr id="3" name="Sous-titre 2"/>
          <p:cNvSpPr>
            <a:spLocks noGrp="1"/>
          </p:cNvSpPr>
          <p:nvPr>
            <p:ph type="subTitle" idx="1"/>
          </p:nvPr>
        </p:nvSpPr>
        <p:spPr>
          <a:xfrm>
            <a:off x="1371600" y="4533920"/>
            <a:ext cx="6400800" cy="1181096"/>
          </a:xfrm>
          <a:prstGeom prst="rect">
            <a:avLst/>
          </a:prstGeom>
        </p:spPr>
        <p:txBody>
          <a:bodyPr>
            <a:normAutofit/>
          </a:bodyPr>
          <a:lstStyle>
            <a:lvl1pPr marL="0" indent="0" algn="ctr">
              <a:buNone/>
              <a:defRPr sz="2100" baseline="0">
                <a:solidFill>
                  <a:srgbClr val="666666"/>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BE" dirty="0"/>
          </a:p>
        </p:txBody>
      </p:sp>
    </p:spTree>
    <p:extLst>
      <p:ext uri="{BB962C8B-B14F-4D97-AF65-F5344CB8AC3E}">
        <p14:creationId xmlns:p14="http://schemas.microsoft.com/office/powerpoint/2010/main" val="421622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4" name="Image 1" descr="Fond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57313" y="349250"/>
            <a:ext cx="59563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ENTSOG_LOGO_001.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56038" y="6149975"/>
            <a:ext cx="100012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071938" y="6559550"/>
            <a:ext cx="857250" cy="1428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re 1"/>
          <p:cNvSpPr>
            <a:spLocks noGrp="1"/>
          </p:cNvSpPr>
          <p:nvPr>
            <p:ph type="title"/>
          </p:nvPr>
        </p:nvSpPr>
        <p:spPr>
          <a:xfrm>
            <a:off x="457200" y="417514"/>
            <a:ext cx="8229600" cy="868346"/>
          </a:xfrm>
          <a:prstGeom prst="rect">
            <a:avLst/>
          </a:prstGeom>
        </p:spPr>
        <p:txBody>
          <a:bodyPr>
            <a:noAutofit/>
          </a:bodyPr>
          <a:lstStyle>
            <a:lvl1pPr>
              <a:defRPr sz="3200" b="1" baseline="0">
                <a:solidFill>
                  <a:srgbClr val="2A3F82"/>
                </a:solidFill>
                <a:latin typeface="Calibri" pitchFamily="34" charset="0"/>
                <a:cs typeface="Arial" pitchFamily="34" charset="0"/>
              </a:defRPr>
            </a:lvl1pPr>
          </a:lstStyle>
          <a:p>
            <a:r>
              <a:rPr lang="en-US" smtClean="0"/>
              <a:t>Click to edit Master title style</a:t>
            </a:r>
            <a:endParaRPr lang="fr-BE" dirty="0"/>
          </a:p>
        </p:txBody>
      </p:sp>
      <p:sp>
        <p:nvSpPr>
          <p:cNvPr id="8" name="Espace réservé du contenu 7"/>
          <p:cNvSpPr>
            <a:spLocks noGrp="1"/>
          </p:cNvSpPr>
          <p:nvPr>
            <p:ph sz="quarter" idx="11"/>
          </p:nvPr>
        </p:nvSpPr>
        <p:spPr>
          <a:xfrm>
            <a:off x="500063" y="1500174"/>
            <a:ext cx="8143903" cy="4500595"/>
          </a:xfrm>
          <a:prstGeom prst="rect">
            <a:avLst/>
          </a:prstGeom>
        </p:spPr>
        <p:txBody>
          <a:bodyPr/>
          <a:lstStyle>
            <a:lvl1pPr>
              <a:buNone/>
              <a:defRPr lang="fr-BE" sz="2200" smtClean="0">
                <a:solidFill>
                  <a:schemeClr val="tx1"/>
                </a:solidFill>
                <a:ea typeface="ＭＳ Ｐゴシック"/>
              </a:defRPr>
            </a:lvl1pPr>
            <a:lvl2pPr>
              <a:buNone/>
              <a:defRPr lang="fr-BE" sz="2000" smtClean="0">
                <a:solidFill>
                  <a:schemeClr val="tx1"/>
                </a:solidFill>
                <a:ea typeface="ＭＳ Ｐゴシック"/>
              </a:defRPr>
            </a:lvl2pPr>
            <a:lvl3pPr>
              <a:buFont typeface="Courier New" pitchFamily="49" charset="0"/>
              <a:buNone/>
              <a:defRPr lang="fr-BE" dirty="0" smtClean="0">
                <a:solidFill>
                  <a:schemeClr val="tx1"/>
                </a:solidFill>
                <a:ea typeface="ＭＳ Ｐゴシック"/>
              </a:defRPr>
            </a:lvl3pPr>
            <a:lvl4pPr>
              <a:defRPr sz="1800">
                <a:solidFill>
                  <a:srgbClr val="666666"/>
                </a:solidFill>
                <a:latin typeface="Arial" pitchFamily="34" charset="0"/>
                <a:cs typeface="Arial" pitchFamily="34" charset="0"/>
              </a:defRPr>
            </a:lvl4pPr>
            <a:lvl5pPr>
              <a:defRPr sz="1800">
                <a:solidFill>
                  <a:srgbClr val="66666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smtClean="0"/>
          </a:p>
        </p:txBody>
      </p:sp>
      <p:sp>
        <p:nvSpPr>
          <p:cNvPr id="7" name="Espace réservé du numéro de diapositive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a:defRPr sz="1200" baseline="0">
                <a:solidFill>
                  <a:srgbClr val="666666"/>
                </a:solidFill>
                <a:latin typeface="Calibri" pitchFamily="34" charset="0"/>
                <a:cs typeface="Arial" charset="0"/>
              </a:defRPr>
            </a:lvl1pPr>
          </a:lstStyle>
          <a:p>
            <a:pPr>
              <a:defRPr/>
            </a:pPr>
            <a:fld id="{A9FC180C-08A3-4545-AF99-8C8A0B9FDE5A}" type="slidenum">
              <a:rPr lang="fr-BE"/>
              <a:pPr>
                <a:defRPr/>
              </a:pPr>
              <a:t>‹N°›</a:t>
            </a:fld>
            <a:endParaRPr lang="fr-BE" dirty="0"/>
          </a:p>
        </p:txBody>
      </p:sp>
    </p:spTree>
    <p:extLst>
      <p:ext uri="{BB962C8B-B14F-4D97-AF65-F5344CB8AC3E}">
        <p14:creationId xmlns:p14="http://schemas.microsoft.com/office/powerpoint/2010/main" val="3830282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5" name="Image 1" descr="Fond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57313" y="349250"/>
            <a:ext cx="59563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0"/>
          <p:cNvGrpSpPr>
            <a:grpSpLocks/>
          </p:cNvGrpSpPr>
          <p:nvPr userDrawn="1"/>
        </p:nvGrpSpPr>
        <p:grpSpPr bwMode="auto">
          <a:xfrm>
            <a:off x="3929063" y="6091238"/>
            <a:ext cx="1000125" cy="758825"/>
            <a:chOff x="4143372" y="6072206"/>
            <a:chExt cx="1000132" cy="758272"/>
          </a:xfrm>
        </p:grpSpPr>
        <p:pic>
          <p:nvPicPr>
            <p:cNvPr id="7" name="Picture 2" descr="ENTSOG_LOGO_001.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43372" y="6072206"/>
              <a:ext cx="100012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a:spLocks noChangeArrowheads="1"/>
            </p:cNvSpPr>
            <p:nvPr userDrawn="1"/>
          </p:nvSpPr>
          <p:spPr bwMode="auto">
            <a:xfrm>
              <a:off x="4364036" y="6460860"/>
              <a:ext cx="779468" cy="3696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smtClean="0"/>
            </a:p>
          </p:txBody>
        </p:sp>
      </p:grpSp>
      <p:sp>
        <p:nvSpPr>
          <p:cNvPr id="4" name="Chart Placeholder 3"/>
          <p:cNvSpPr>
            <a:spLocks noGrp="1"/>
          </p:cNvSpPr>
          <p:nvPr>
            <p:ph type="chart" sz="quarter" idx="10"/>
          </p:nvPr>
        </p:nvSpPr>
        <p:spPr>
          <a:xfrm>
            <a:off x="500034" y="1571612"/>
            <a:ext cx="8215370" cy="4214826"/>
          </a:xfrm>
          <a:prstGeom prst="rect">
            <a:avLst/>
          </a:prstGeom>
        </p:spPr>
        <p:txBody>
          <a:bodyPr/>
          <a:lstStyle/>
          <a:p>
            <a:pPr lvl="0"/>
            <a:r>
              <a:rPr lang="en-US" noProof="0" smtClean="0"/>
              <a:t>Click icon to add chart</a:t>
            </a:r>
            <a:endParaRPr lang="en-GB" noProof="0" dirty="0"/>
          </a:p>
        </p:txBody>
      </p:sp>
      <p:sp>
        <p:nvSpPr>
          <p:cNvPr id="2" name="Title 1"/>
          <p:cNvSpPr>
            <a:spLocks noGrp="1"/>
          </p:cNvSpPr>
          <p:nvPr>
            <p:ph type="title"/>
          </p:nvPr>
        </p:nvSpPr>
        <p:spPr>
          <a:xfrm>
            <a:off x="457200" y="274638"/>
            <a:ext cx="8229600" cy="1143000"/>
          </a:xfrm>
          <a:prstGeom prst="rect">
            <a:avLst/>
          </a:prstGeom>
        </p:spPr>
        <p:txBody>
          <a:bodyPr/>
          <a:lstStyle>
            <a:lvl1pPr>
              <a:defRPr sz="3200" b="1" i="0" baseline="0">
                <a:solidFill>
                  <a:srgbClr val="2A3F82"/>
                </a:solidFill>
                <a:latin typeface="Calibri" pitchFamily="34" charset="0"/>
              </a:defRPr>
            </a:lvl1pPr>
          </a:lstStyle>
          <a:p>
            <a:r>
              <a:rPr lang="en-US" smtClean="0"/>
              <a:t>Click to edit Master title style</a:t>
            </a:r>
            <a:endParaRPr lang="en-GB" dirty="0"/>
          </a:p>
        </p:txBody>
      </p:sp>
      <p:sp>
        <p:nvSpPr>
          <p:cNvPr id="9" name="Espace réservé du numéro de diapositive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a:defRPr sz="1400" baseline="0">
                <a:solidFill>
                  <a:srgbClr val="666666"/>
                </a:solidFill>
                <a:latin typeface="Calibri" pitchFamily="34" charset="0"/>
                <a:cs typeface="Arial" charset="0"/>
              </a:defRPr>
            </a:lvl1pPr>
          </a:lstStyle>
          <a:p>
            <a:pPr>
              <a:defRPr/>
            </a:pPr>
            <a:fld id="{FD2784E8-36DD-4D5F-B49B-148514C5B571}" type="slidenum">
              <a:rPr lang="fr-BE"/>
              <a:pPr>
                <a:defRPr/>
              </a:pPr>
              <a:t>‹N°›</a:t>
            </a:fld>
            <a:endParaRPr lang="fr-BE" dirty="0"/>
          </a:p>
        </p:txBody>
      </p:sp>
    </p:spTree>
    <p:extLst>
      <p:ext uri="{BB962C8B-B14F-4D97-AF65-F5344CB8AC3E}">
        <p14:creationId xmlns:p14="http://schemas.microsoft.com/office/powerpoint/2010/main" val="3729178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Image 1" descr="Fond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57313" y="349250"/>
            <a:ext cx="59563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10"/>
          <p:cNvGrpSpPr>
            <a:grpSpLocks/>
          </p:cNvGrpSpPr>
          <p:nvPr userDrawn="1"/>
        </p:nvGrpSpPr>
        <p:grpSpPr bwMode="auto">
          <a:xfrm>
            <a:off x="4000500" y="6170613"/>
            <a:ext cx="1087438" cy="571500"/>
            <a:chOff x="4000496" y="6171190"/>
            <a:chExt cx="1087445" cy="571500"/>
          </a:xfrm>
        </p:grpSpPr>
        <p:pic>
          <p:nvPicPr>
            <p:cNvPr id="5" name="Picture 2" descr="ENTSOG_LOGO_001.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00496" y="6171190"/>
              <a:ext cx="100012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230685" y="6576002"/>
              <a:ext cx="857256" cy="1428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title"/>
          </p:nvPr>
        </p:nvSpPr>
        <p:spPr>
          <a:xfrm>
            <a:off x="457200" y="274638"/>
            <a:ext cx="8229600" cy="1143000"/>
          </a:xfrm>
          <a:prstGeom prst="rect">
            <a:avLst/>
          </a:prstGeom>
        </p:spPr>
        <p:txBody>
          <a:bodyPr/>
          <a:lstStyle>
            <a:lvl1pPr>
              <a:defRPr sz="3200" b="1">
                <a:solidFill>
                  <a:srgbClr val="2A3F82"/>
                </a:solidFill>
              </a:defRPr>
            </a:lvl1pPr>
          </a:lstStyle>
          <a:p>
            <a:r>
              <a:rPr lang="en-US" smtClean="0"/>
              <a:t>Click to edit Master title style</a:t>
            </a:r>
            <a:endParaRPr lang="en-GB" dirty="0"/>
          </a:p>
        </p:txBody>
      </p:sp>
      <p:sp>
        <p:nvSpPr>
          <p:cNvPr id="7" name="Espace réservé du numéro de diapositive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a:defRPr sz="1200" baseline="0">
                <a:solidFill>
                  <a:srgbClr val="666666"/>
                </a:solidFill>
                <a:latin typeface="Calibri" pitchFamily="34" charset="0"/>
                <a:cs typeface="Arial" charset="0"/>
              </a:defRPr>
            </a:lvl1pPr>
          </a:lstStyle>
          <a:p>
            <a:pPr>
              <a:defRPr/>
            </a:pPr>
            <a:fld id="{BB6E5FB8-698B-497B-B1D6-E8217C6C2E6D}" type="slidenum">
              <a:rPr lang="fr-BE"/>
              <a:pPr>
                <a:defRPr/>
              </a:pPr>
              <a:t>‹N°›</a:t>
            </a:fld>
            <a:endParaRPr lang="fr-BE" dirty="0"/>
          </a:p>
        </p:txBody>
      </p:sp>
    </p:spTree>
    <p:extLst>
      <p:ext uri="{BB962C8B-B14F-4D97-AF65-F5344CB8AC3E}">
        <p14:creationId xmlns:p14="http://schemas.microsoft.com/office/powerpoint/2010/main" val="15727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5" name="Image 1" descr="Fond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57313" y="349250"/>
            <a:ext cx="59563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11"/>
          <p:cNvGrpSpPr>
            <a:grpSpLocks/>
          </p:cNvGrpSpPr>
          <p:nvPr userDrawn="1"/>
        </p:nvGrpSpPr>
        <p:grpSpPr bwMode="auto">
          <a:xfrm>
            <a:off x="4143375" y="6170613"/>
            <a:ext cx="1071563" cy="571500"/>
            <a:chOff x="4143372" y="6171190"/>
            <a:chExt cx="1071570" cy="571500"/>
          </a:xfrm>
        </p:grpSpPr>
        <p:pic>
          <p:nvPicPr>
            <p:cNvPr id="8" name="Picture 2" descr="ENTSOG_LOGO_001.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43372" y="6171190"/>
              <a:ext cx="100012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357686" y="6576002"/>
              <a:ext cx="857256" cy="1428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 name="Text Placeholder 3"/>
          <p:cNvSpPr>
            <a:spLocks noGrp="1"/>
          </p:cNvSpPr>
          <p:nvPr>
            <p:ph type="body" sz="quarter" idx="10"/>
          </p:nvPr>
        </p:nvSpPr>
        <p:spPr>
          <a:xfrm>
            <a:off x="500063" y="2071688"/>
            <a:ext cx="4000500" cy="3571875"/>
          </a:xfrm>
          <a:prstGeom prst="rect">
            <a:avLst/>
          </a:prstGeom>
        </p:spPr>
        <p:txBody>
          <a:bodyPr/>
          <a:lstStyle>
            <a:lvl1pPr>
              <a:defRPr sz="2000" baseline="0">
                <a:latin typeface="Calibri" pitchFamily="34" charset="0"/>
              </a:defRPr>
            </a:lvl1pPr>
            <a:lvl2pPr>
              <a:defRPr sz="1800" baseline="0">
                <a:latin typeface="Calibri" pitchFamily="34" charset="0"/>
              </a:defRPr>
            </a:lvl2pPr>
            <a:lvl3pPr>
              <a:defRPr sz="1800" baseline="0">
                <a:latin typeface="Calibri" pitchFamily="34" charset="0"/>
              </a:defRPr>
            </a:lvl3pPr>
            <a:lvl4pPr>
              <a:defRPr sz="1800" baseline="0">
                <a:latin typeface="Calibri" pitchFamily="34" charset="0"/>
              </a:defRPr>
            </a:lvl4pPr>
            <a:lvl5pPr>
              <a:defRPr sz="1800" baseline="0">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Chart Placeholder 5"/>
          <p:cNvSpPr>
            <a:spLocks noGrp="1"/>
          </p:cNvSpPr>
          <p:nvPr>
            <p:ph type="chart" sz="quarter" idx="11"/>
          </p:nvPr>
        </p:nvSpPr>
        <p:spPr>
          <a:xfrm>
            <a:off x="4714875" y="2071688"/>
            <a:ext cx="4143375" cy="3571875"/>
          </a:xfrm>
          <a:prstGeom prst="rect">
            <a:avLst/>
          </a:prstGeom>
        </p:spPr>
        <p:txBody>
          <a:bodyPr/>
          <a:lstStyle/>
          <a:p>
            <a:pPr lvl="0"/>
            <a:r>
              <a:rPr lang="en-US" noProof="0" smtClean="0"/>
              <a:t>Click icon to add chart</a:t>
            </a:r>
            <a:endParaRPr lang="en-GB" noProof="0"/>
          </a:p>
        </p:txBody>
      </p:sp>
      <p:sp>
        <p:nvSpPr>
          <p:cNvPr id="2" name="Title 1"/>
          <p:cNvSpPr>
            <a:spLocks noGrp="1"/>
          </p:cNvSpPr>
          <p:nvPr>
            <p:ph type="title"/>
          </p:nvPr>
        </p:nvSpPr>
        <p:spPr>
          <a:xfrm>
            <a:off x="457200" y="274638"/>
            <a:ext cx="8229600" cy="1143000"/>
          </a:xfrm>
          <a:prstGeom prst="rect">
            <a:avLst/>
          </a:prstGeom>
        </p:spPr>
        <p:txBody>
          <a:bodyPr/>
          <a:lstStyle>
            <a:lvl1pPr>
              <a:defRPr sz="3200" b="1" i="0" baseline="0">
                <a:solidFill>
                  <a:srgbClr val="2A3F82"/>
                </a:solidFill>
                <a:latin typeface="Calibri" pitchFamily="34" charset="0"/>
              </a:defRPr>
            </a:lvl1pPr>
          </a:lstStyle>
          <a:p>
            <a:r>
              <a:rPr lang="en-US" smtClean="0"/>
              <a:t>Click to edit Master title style</a:t>
            </a:r>
            <a:endParaRPr lang="en-GB" dirty="0"/>
          </a:p>
        </p:txBody>
      </p:sp>
    </p:spTree>
    <p:extLst>
      <p:ext uri="{BB962C8B-B14F-4D97-AF65-F5344CB8AC3E}">
        <p14:creationId xmlns:p14="http://schemas.microsoft.com/office/powerpoint/2010/main" val="2722050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4" name="Chart Placeholder 3"/>
          <p:cNvSpPr>
            <a:spLocks noGrp="1"/>
          </p:cNvSpPr>
          <p:nvPr>
            <p:ph type="chart" sz="quarter" idx="10"/>
          </p:nvPr>
        </p:nvSpPr>
        <p:spPr>
          <a:xfrm>
            <a:off x="928688" y="1928813"/>
            <a:ext cx="2571750" cy="3929062"/>
          </a:xfrm>
          <a:prstGeom prst="rect">
            <a:avLst/>
          </a:prstGeom>
        </p:spPr>
        <p:txBody>
          <a:bodyPr/>
          <a:lstStyle/>
          <a:p>
            <a:pPr lvl="0"/>
            <a:r>
              <a:rPr lang="en-US" noProof="0" smtClean="0"/>
              <a:t>Click icon to add chart</a:t>
            </a:r>
            <a:endParaRPr lang="en-US" noProof="0"/>
          </a:p>
        </p:txBody>
      </p:sp>
      <p:sp>
        <p:nvSpPr>
          <p:cNvPr id="6" name="Table Placeholder 5"/>
          <p:cNvSpPr>
            <a:spLocks noGrp="1"/>
          </p:cNvSpPr>
          <p:nvPr>
            <p:ph type="tbl" sz="quarter" idx="11"/>
          </p:nvPr>
        </p:nvSpPr>
        <p:spPr>
          <a:xfrm>
            <a:off x="3857624" y="2000250"/>
            <a:ext cx="4500589" cy="1643064"/>
          </a:xfrm>
          <a:prstGeom prst="rect">
            <a:avLst/>
          </a:prstGeom>
        </p:spPr>
        <p:txBody>
          <a:bodyPr/>
          <a:lstStyle/>
          <a:p>
            <a:pPr lvl="0"/>
            <a:r>
              <a:rPr lang="en-US" noProof="0" smtClean="0"/>
              <a:t>Click icon to add table</a:t>
            </a:r>
            <a:endParaRPr lang="en-US" noProof="0"/>
          </a:p>
        </p:txBody>
      </p:sp>
      <p:sp>
        <p:nvSpPr>
          <p:cNvPr id="8" name="Text Placeholder 7"/>
          <p:cNvSpPr>
            <a:spLocks noGrp="1"/>
          </p:cNvSpPr>
          <p:nvPr>
            <p:ph type="body" sz="quarter" idx="12"/>
          </p:nvPr>
        </p:nvSpPr>
        <p:spPr>
          <a:xfrm>
            <a:off x="3857625" y="3857625"/>
            <a:ext cx="4572000" cy="20002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76600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2" r:id="rId6"/>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a:cs typeface="ＭＳ Ｐゴシック"/>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a:cs typeface="ＭＳ Ｐゴシック"/>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a:cs typeface="ＭＳ Ｐゴシック"/>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entsog.eu/"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gas-roads.e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4"/>
          <p:cNvSpPr>
            <a:spLocks noGrp="1"/>
          </p:cNvSpPr>
          <p:nvPr>
            <p:ph type="ctrTitle"/>
          </p:nvPr>
        </p:nvSpPr>
        <p:spPr bwMode="auto">
          <a:xfrm>
            <a:off x="600075" y="2205038"/>
            <a:ext cx="7929563" cy="2081212"/>
          </a:xfrm>
          <a:ln>
            <a:miter lim="800000"/>
            <a:headEnd/>
            <a:tailEnd/>
          </a:ln>
        </p:spPr>
        <p:txBody>
          <a:bodyPr vert="horz" wrap="square" lIns="91440" tIns="45720" rIns="91440" bIns="45720" numCol="1" anchor="t" anchorCtr="0" compatLnSpc="1">
            <a:prstTxWarp prst="textNoShape">
              <a:avLst/>
            </a:prstTxWarp>
          </a:bodyPr>
          <a:lstStyle/>
          <a:p>
            <a:r>
              <a:rPr lang="en-GB" sz="4000" smtClean="0">
                <a:ea typeface="ＭＳ Ｐゴシック" pitchFamily="34" charset="-128"/>
              </a:rPr>
              <a:t>Global Competitiveness in a Liberalised EU Energy Market</a:t>
            </a:r>
            <a:br>
              <a:rPr lang="en-GB" sz="4000" smtClean="0">
                <a:ea typeface="ＭＳ Ｐゴシック" pitchFamily="34" charset="-128"/>
              </a:rPr>
            </a:br>
            <a:endParaRPr lang="en-GB" sz="2000" smtClean="0">
              <a:solidFill>
                <a:schemeClr val="tx1"/>
              </a:solidFill>
              <a:ea typeface="ＭＳ Ｐゴシック" pitchFamily="34" charset="-128"/>
            </a:endParaRPr>
          </a:p>
        </p:txBody>
      </p:sp>
      <p:sp>
        <p:nvSpPr>
          <p:cNvPr id="6147" name="Sous-titre 2"/>
          <p:cNvSpPr txBox="1">
            <a:spLocks/>
          </p:cNvSpPr>
          <p:nvPr/>
        </p:nvSpPr>
        <p:spPr bwMode="auto">
          <a:xfrm>
            <a:off x="1258888" y="4941888"/>
            <a:ext cx="64008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spcBef>
                <a:spcPct val="20000"/>
              </a:spcBef>
              <a:buFont typeface="Arial" pitchFamily="34" charset="0"/>
              <a:buNone/>
            </a:pPr>
            <a:r>
              <a:rPr lang="en-GB" sz="2000" b="1" i="1">
                <a:solidFill>
                  <a:srgbClr val="666666"/>
                </a:solidFill>
                <a:latin typeface="Calibri" pitchFamily="34" charset="0"/>
              </a:rPr>
              <a:t>Wim Groenendijk, Member of the Board</a:t>
            </a:r>
          </a:p>
          <a:p>
            <a:pPr algn="ctr" eaLnBrk="1" hangingPunct="1"/>
            <a:r>
              <a:rPr lang="en-GB" sz="1400" b="1" i="1">
                <a:solidFill>
                  <a:srgbClr val="666666"/>
                </a:solidFill>
                <a:latin typeface="Calibri" pitchFamily="34" charset="0"/>
              </a:rPr>
              <a:t>Brussels , 22 November 2011</a:t>
            </a:r>
          </a:p>
        </p:txBody>
      </p:sp>
      <p:sp>
        <p:nvSpPr>
          <p:cNvPr id="6148" name="Subtitle 5"/>
          <p:cNvSpPr>
            <a:spLocks noGrp="1"/>
          </p:cNvSpPr>
          <p:nvPr>
            <p:ph type="subTitle" idx="1"/>
          </p:nvPr>
        </p:nvSpPr>
        <p:spPr bwMode="auto">
          <a:xfrm>
            <a:off x="1071563" y="3929063"/>
            <a:ext cx="6986587" cy="676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b="1" smtClean="0">
                <a:solidFill>
                  <a:srgbClr val="B4D13B"/>
                </a:solidFill>
                <a:ea typeface="ＭＳ Ｐゴシック" pitchFamily="34" charset="-128"/>
              </a:rPr>
              <a:t>Gas infrastructure and Markets</a:t>
            </a:r>
            <a:endParaRPr lang="en-GB" sz="2800" b="1" smtClean="0">
              <a:solidFill>
                <a:schemeClr val="tx1"/>
              </a:solidFill>
              <a:ea typeface="ＭＳ Ｐゴシック" pitchFamily="34" charset="-128"/>
            </a:endParaRPr>
          </a:p>
        </p:txBody>
      </p:sp>
      <p:sp>
        <p:nvSpPr>
          <p:cNvPr id="6150" name="TextBox 5"/>
          <p:cNvSpPr txBox="1">
            <a:spLocks noChangeArrowheads="1"/>
          </p:cNvSpPr>
          <p:nvPr/>
        </p:nvSpPr>
        <p:spPr bwMode="auto">
          <a:xfrm>
            <a:off x="5364163" y="6021388"/>
            <a:ext cx="3600450" cy="644525"/>
          </a:xfrm>
          <a:prstGeom prst="rect">
            <a:avLst/>
          </a:prstGeom>
          <a:noFill/>
          <a:ln w="63500" cmpd="tri">
            <a:solidFill>
              <a:srgbClr val="B4D13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de-AT" sz="1600" b="1" i="1">
                <a:solidFill>
                  <a:srgbClr val="666666"/>
                </a:solidFill>
                <a:latin typeface="Calibri" pitchFamily="34" charset="0"/>
              </a:rPr>
              <a:t>Founded 1st December 2009</a:t>
            </a:r>
          </a:p>
          <a:p>
            <a:pPr algn="ctr" eaLnBrk="1" hangingPunct="1"/>
            <a:r>
              <a:rPr lang="de-AT" sz="1600" b="1" i="1">
                <a:solidFill>
                  <a:srgbClr val="666666"/>
                </a:solidFill>
                <a:latin typeface="Calibri" pitchFamily="34" charset="0"/>
              </a:rPr>
              <a:t>39 TSOs from 23 countries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7950" y="333375"/>
            <a:ext cx="8928100" cy="868363"/>
          </a:xfrm>
          <a:prstGeom prst="rect">
            <a:avLst/>
          </a:prstGeom>
        </p:spPr>
        <p:txBody>
          <a:bodyPr/>
          <a:lstStyle/>
          <a:p>
            <a:r>
              <a:rPr lang="en-US" sz="3200" b="1" smtClean="0">
                <a:solidFill>
                  <a:srgbClr val="2A3F82"/>
                </a:solidFill>
                <a:ea typeface="ＭＳ Ｐゴシック" pitchFamily="34" charset="-128"/>
                <a:cs typeface="Arial" pitchFamily="34" charset="0"/>
              </a:rPr>
              <a:t>Ambitious goals require large investments</a:t>
            </a:r>
          </a:p>
        </p:txBody>
      </p:sp>
      <p:sp>
        <p:nvSpPr>
          <p:cNvPr id="3" name="Content Placeholder 2"/>
          <p:cNvSpPr>
            <a:spLocks noGrp="1"/>
          </p:cNvSpPr>
          <p:nvPr>
            <p:ph sz="quarter" idx="4294967295"/>
          </p:nvPr>
        </p:nvSpPr>
        <p:spPr>
          <a:xfrm>
            <a:off x="539750" y="1557338"/>
            <a:ext cx="8064500" cy="4248150"/>
          </a:xfrm>
          <a:prstGeom prst="rect">
            <a:avLst/>
          </a:prstGeom>
        </p:spPr>
        <p:txBody>
          <a:bodyPr/>
          <a:lstStyle/>
          <a:p>
            <a:pPr marL="355600" indent="-355600" algn="just"/>
            <a:r>
              <a:rPr lang="en-GB" sz="2400" i="1" smtClean="0">
                <a:ea typeface="ＭＳ Ｐゴシック" pitchFamily="34" charset="-128"/>
                <a:cs typeface="Arial" pitchFamily="34" charset="0"/>
              </a:rPr>
              <a:t>Investment needs and flexibility determined and supported by the market</a:t>
            </a:r>
          </a:p>
          <a:p>
            <a:pPr marL="355600" indent="-355600" algn="just"/>
            <a:endParaRPr lang="en-GB" sz="800" i="1" smtClean="0">
              <a:ea typeface="ＭＳ Ｐゴシック" pitchFamily="34" charset="-128"/>
              <a:cs typeface="Arial" pitchFamily="34" charset="0"/>
            </a:endParaRPr>
          </a:p>
          <a:p>
            <a:pPr marL="355600" indent="-355600" algn="just"/>
            <a:r>
              <a:rPr lang="en-GB" sz="2400" i="1" smtClean="0">
                <a:ea typeface="ＭＳ Ｐゴシック" pitchFamily="34" charset="-128"/>
                <a:cs typeface="Arial" pitchFamily="34" charset="0"/>
              </a:rPr>
              <a:t>Construction and operation of such infrastructure by TSOs must be sustainable from a long-term financial and regulatory perspective</a:t>
            </a:r>
          </a:p>
          <a:p>
            <a:pPr marL="355600" indent="-355600" algn="just"/>
            <a:endParaRPr lang="en-GB" sz="800" i="1" smtClean="0">
              <a:ea typeface="ＭＳ Ｐゴシック" pitchFamily="34" charset="-128"/>
              <a:cs typeface="Arial" pitchFamily="34" charset="0"/>
            </a:endParaRPr>
          </a:p>
          <a:p>
            <a:pPr marL="355600" indent="-355600" algn="just"/>
            <a:r>
              <a:rPr lang="en-GB" sz="2400" i="1" smtClean="0">
                <a:ea typeface="ＭＳ Ｐゴシック" pitchFamily="34" charset="-128"/>
                <a:cs typeface="Arial" pitchFamily="34" charset="0"/>
              </a:rPr>
              <a:t>National regulation needs to truly embrace the objective of creating an internal market in gas within the whole Union</a:t>
            </a:r>
          </a:p>
          <a:p>
            <a:pPr marL="355600" indent="-355600" algn="just">
              <a:buFont typeface="Arial" pitchFamily="34" charset="0"/>
              <a:buNone/>
            </a:pPr>
            <a:endParaRPr lang="en-GB" sz="1800" i="1" smtClean="0">
              <a:ea typeface="ＭＳ Ｐゴシック" pitchFamily="34" charset="-128"/>
              <a:cs typeface="Arial" pitchFamily="34" charset="0"/>
            </a:endParaRPr>
          </a:p>
          <a:p>
            <a:pPr marL="355600" indent="-355600" algn="just">
              <a:buFont typeface="Wingdings" pitchFamily="2" charset="2"/>
              <a:buChar char="Ø"/>
            </a:pPr>
            <a:r>
              <a:rPr lang="en-GB" sz="2400" b="1" i="1" smtClean="0">
                <a:solidFill>
                  <a:srgbClr val="2A3C82"/>
                </a:solidFill>
                <a:ea typeface="ＭＳ Ｐゴシック" pitchFamily="34" charset="-128"/>
                <a:cs typeface="Arial" pitchFamily="34" charset="0"/>
              </a:rPr>
              <a:t>Only then it will be possible to realize an </a:t>
            </a:r>
            <a:r>
              <a:rPr lang="en-GB" sz="2400" b="1" i="1" u="sng" smtClean="0">
                <a:solidFill>
                  <a:srgbClr val="2A3C82"/>
                </a:solidFill>
                <a:ea typeface="ＭＳ Ｐゴシック" pitchFamily="34" charset="-128"/>
                <a:cs typeface="Arial" pitchFamily="34" charset="0"/>
              </a:rPr>
              <a:t>integrated</a:t>
            </a:r>
            <a:r>
              <a:rPr lang="en-GB" sz="2400" b="1" i="1" smtClean="0">
                <a:solidFill>
                  <a:srgbClr val="2A3C82"/>
                </a:solidFill>
                <a:ea typeface="ＭＳ Ｐゴシック" pitchFamily="34" charset="-128"/>
                <a:cs typeface="Arial" pitchFamily="34" charset="0"/>
              </a:rPr>
              <a:t> gas network supporting the vision for an internal market in gas</a:t>
            </a:r>
          </a:p>
          <a:p>
            <a:pPr marL="355600" indent="-355600" algn="just"/>
            <a:endParaRPr lang="en-GB" sz="2400" b="1" i="1" smtClean="0">
              <a:ea typeface="ＭＳ Ｐゴシック" pitchFamily="34" charset="-128"/>
              <a:cs typeface="Arial" pitchFamily="34" charset="0"/>
            </a:endParaRPr>
          </a:p>
          <a:p>
            <a:pPr marL="355600" indent="-355600" algn="just"/>
            <a:endParaRPr lang="en-GB" sz="2400" b="1" i="1" smtClean="0">
              <a:ea typeface="ＭＳ Ｐゴシック" pitchFamily="34" charset="-128"/>
            </a:endParaRPr>
          </a:p>
          <a:p>
            <a:pPr marL="355600" indent="-355600" algn="just">
              <a:buClr>
                <a:srgbClr val="666666"/>
              </a:buClr>
              <a:buFont typeface="Arial" pitchFamily="34" charset="0"/>
              <a:buChar char="−"/>
            </a:pPr>
            <a:endParaRPr lang="en-GB" sz="2000" smtClean="0">
              <a:ea typeface="ＭＳ Ｐゴシック" pitchFamily="34" charset="-128"/>
              <a:cs typeface="Arial" pitchFamily="34" charset="0"/>
            </a:endParaRPr>
          </a:p>
          <a:p>
            <a:pPr marL="355600" indent="-355600" algn="just">
              <a:buClr>
                <a:srgbClr val="666666"/>
              </a:buClr>
              <a:buFont typeface="Arial" pitchFamily="34" charset="0"/>
              <a:buChar char="−"/>
            </a:pPr>
            <a:endParaRPr lang="en-GB" sz="2000" smtClean="0">
              <a:ea typeface="ＭＳ Ｐゴシック" pitchFamily="34" charset="-128"/>
              <a:cs typeface="Arial" pitchFamily="34" charset="0"/>
            </a:endParaRPr>
          </a:p>
          <a:p>
            <a:pPr marL="355600" indent="-355600" algn="just">
              <a:buClr>
                <a:srgbClr val="666666"/>
              </a:buClr>
              <a:buFont typeface="Arial" pitchFamily="34" charset="0"/>
              <a:buNone/>
            </a:pPr>
            <a:endParaRPr lang="en-GB" sz="2000" smtClean="0">
              <a:ea typeface="ＭＳ Ｐゴシック" pitchFamily="34" charset="-128"/>
              <a:cs typeface="Arial" pitchFamily="34" charset="0"/>
            </a:endParaRPr>
          </a:p>
        </p:txBody>
      </p:sp>
      <p:sp>
        <p:nvSpPr>
          <p:cNvPr id="4" name="Slide Number Placeholder 3"/>
          <p:cNvSpPr txBox="1">
            <a:spLocks noGrp="1"/>
          </p:cNvSpPr>
          <p:nvPr/>
        </p:nvSpPr>
        <p:spPr>
          <a:xfrm>
            <a:off x="6553200" y="6356350"/>
            <a:ext cx="2133600" cy="365125"/>
          </a:xfrm>
          <a:prstGeom prst="rect">
            <a:avLst/>
          </a:prstGeom>
          <a:noFill/>
        </p:spPr>
        <p:txBody>
          <a:bodyPr/>
          <a:lstStyle/>
          <a:p>
            <a:pPr algn="r">
              <a:defRPr/>
            </a:pPr>
            <a:fld id="{56E11262-7841-4EE5-86AA-FABE6FA984CF}" type="slidenum">
              <a:rPr lang="fr-BE" sz="1200">
                <a:solidFill>
                  <a:srgbClr val="666666"/>
                </a:solidFill>
                <a:latin typeface="+mn-lt"/>
                <a:cs typeface="Arial" charset="0"/>
              </a:rPr>
              <a:pPr algn="r">
                <a:defRPr/>
              </a:pPr>
              <a:t>10</a:t>
            </a:fld>
            <a:endParaRPr lang="fr-BE" sz="1200" dirty="0">
              <a:solidFill>
                <a:srgbClr val="666666"/>
              </a:solidFill>
              <a:latin typeface="+mn-lt"/>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85B2C42-D06D-4A44-BBDF-9D37C4492C25}" type="slidenum">
              <a:rPr lang="fr-BE" smtClean="0">
                <a:solidFill>
                  <a:srgbClr val="666666"/>
                </a:solidFill>
                <a:latin typeface="Calibri" pitchFamily="34" charset="0"/>
              </a:rPr>
              <a:pPr eaLnBrk="1" hangingPunct="1"/>
              <a:t>11</a:t>
            </a:fld>
            <a:endParaRPr lang="fr-BE" smtClean="0">
              <a:solidFill>
                <a:srgbClr val="666666"/>
              </a:solidFill>
              <a:latin typeface="Calibri" pitchFamily="34" charset="0"/>
            </a:endParaRPr>
          </a:p>
        </p:txBody>
      </p:sp>
      <p:sp>
        <p:nvSpPr>
          <p:cNvPr id="4" name="Titre 1"/>
          <p:cNvSpPr>
            <a:spLocks noGrp="1"/>
          </p:cNvSpPr>
          <p:nvPr>
            <p:ph type="title"/>
          </p:nvPr>
        </p:nvSpPr>
        <p:spPr bwMode="auto">
          <a:xfrm>
            <a:off x="457200" y="2060575"/>
            <a:ext cx="8229600" cy="868363"/>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GB" dirty="0" smtClean="0">
                <a:latin typeface="+mn-lt"/>
                <a:ea typeface="ＭＳ Ｐゴシック" charset="-128"/>
                <a:cs typeface="+mj-cs"/>
              </a:rPr>
              <a:t>Thank You for Your Attention</a:t>
            </a:r>
          </a:p>
        </p:txBody>
      </p:sp>
      <p:sp>
        <p:nvSpPr>
          <p:cNvPr id="19460" name="TextBox 5"/>
          <p:cNvSpPr txBox="1">
            <a:spLocks noChangeArrowheads="1"/>
          </p:cNvSpPr>
          <p:nvPr/>
        </p:nvSpPr>
        <p:spPr bwMode="auto">
          <a:xfrm>
            <a:off x="2409825" y="3716338"/>
            <a:ext cx="6156325"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sz="2000" b="1" i="1">
                <a:solidFill>
                  <a:srgbClr val="666666"/>
                </a:solidFill>
                <a:latin typeface="Calibri" pitchFamily="34" charset="0"/>
              </a:rPr>
              <a:t>Wim Groenendijk, Member of the Board</a:t>
            </a:r>
          </a:p>
          <a:p>
            <a:pPr eaLnBrk="1" hangingPunct="1"/>
            <a:endParaRPr lang="en-GB" sz="2000" b="1" i="1">
              <a:solidFill>
                <a:srgbClr val="666666"/>
              </a:solidFill>
              <a:latin typeface="Calibri" pitchFamily="34" charset="0"/>
            </a:endParaRPr>
          </a:p>
          <a:p>
            <a:pPr eaLnBrk="1" hangingPunct="1"/>
            <a:r>
              <a:rPr lang="en-GB" sz="1600">
                <a:latin typeface="Calibri" pitchFamily="34" charset="0"/>
              </a:rPr>
              <a:t>ENTSOG -- European Network of Transmission System Operators for Gas</a:t>
            </a:r>
          </a:p>
          <a:p>
            <a:pPr eaLnBrk="1" hangingPunct="1"/>
            <a:r>
              <a:rPr lang="en-GB" sz="1600">
                <a:latin typeface="Calibri" pitchFamily="34" charset="0"/>
              </a:rPr>
              <a:t>Av de Cortenbergh 100, B-1000 Brussels</a:t>
            </a:r>
          </a:p>
          <a:p>
            <a:pPr eaLnBrk="1" hangingPunct="1"/>
            <a:r>
              <a:rPr lang="en-GB" sz="1300">
                <a:latin typeface="Calibri" pitchFamily="34" charset="0"/>
              </a:rPr>
              <a:t> </a:t>
            </a:r>
          </a:p>
          <a:p>
            <a:pPr eaLnBrk="1" hangingPunct="1"/>
            <a:endParaRPr lang="en-GB" sz="1300">
              <a:latin typeface="Calibri" pitchFamily="34" charset="0"/>
            </a:endParaRPr>
          </a:p>
          <a:p>
            <a:pPr eaLnBrk="1" hangingPunct="1"/>
            <a:r>
              <a:rPr lang="en-GB">
                <a:latin typeface="Calibri" pitchFamily="34" charset="0"/>
                <a:hlinkClick r:id="rId3"/>
              </a:rPr>
              <a:t>www.entsog.eu</a:t>
            </a:r>
            <a:endParaRPr lang="en-GB">
              <a:latin typeface="Calibri" pitchFamily="34" charset="0"/>
            </a:endParaRPr>
          </a:p>
          <a:p>
            <a:pPr eaLnBrk="1" hangingPunct="1"/>
            <a:endParaRPr lang="en-GB" sz="240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57200" y="417513"/>
            <a:ext cx="8229600" cy="868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3600" smtClean="0">
                <a:ea typeface="ＭＳ Ｐゴシック" pitchFamily="34" charset="-128"/>
              </a:rPr>
              <a:t>ENTSOG's Mission</a:t>
            </a:r>
          </a:p>
        </p:txBody>
      </p:sp>
      <p:sp>
        <p:nvSpPr>
          <p:cNvPr id="8195" name="Content Placeholder 2"/>
          <p:cNvSpPr>
            <a:spLocks noGrp="1"/>
          </p:cNvSpPr>
          <p:nvPr>
            <p:ph sz="quarter" idx="11"/>
          </p:nvPr>
        </p:nvSpPr>
        <p:spPr bwMode="auto">
          <a:xfrm>
            <a:off x="468313" y="1916113"/>
            <a:ext cx="8143875" cy="3025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400">
                <a:ea typeface="ＭＳ Ｐゴシック" pitchFamily="34" charset="-128"/>
                <a:cs typeface="Arial" pitchFamily="34" charset="0"/>
              </a:rPr>
              <a:t>… by fulfilling its tasks under the 3rd package and offering a platform for a truly European TSO cooperation, ENTSOG shall:</a:t>
            </a:r>
          </a:p>
          <a:p>
            <a:pPr lvl="1" eaLnBrk="1" hangingPunct="1"/>
            <a:r>
              <a:rPr lang="en-GB" sz="2400">
                <a:ea typeface="ＭＳ Ｐゴシック" pitchFamily="34" charset="-128"/>
                <a:cs typeface="Arial" pitchFamily="34" charset="0"/>
              </a:rPr>
              <a:t>- enable easy grid access</a:t>
            </a:r>
          </a:p>
          <a:p>
            <a:pPr lvl="1" eaLnBrk="1" hangingPunct="1"/>
            <a:r>
              <a:rPr lang="en-GB" sz="2400">
                <a:ea typeface="ＭＳ Ｐゴシック" pitchFamily="34" charset="-128"/>
                <a:cs typeface="Arial" pitchFamily="34" charset="0"/>
              </a:rPr>
              <a:t>- facilitate cross-border gas flows</a:t>
            </a:r>
          </a:p>
          <a:p>
            <a:pPr lvl="1" eaLnBrk="1" hangingPunct="1"/>
            <a:r>
              <a:rPr lang="en-GB" sz="2400">
                <a:ea typeface="ＭＳ Ｐゴシック" pitchFamily="34" charset="-128"/>
                <a:cs typeface="Arial" pitchFamily="34" charset="0"/>
              </a:rPr>
              <a:t>- promote the integration of the European energy market </a:t>
            </a:r>
          </a:p>
          <a:p>
            <a:pPr lvl="1" eaLnBrk="1" hangingPunct="1"/>
            <a:r>
              <a:rPr lang="en-GB" sz="2400">
                <a:ea typeface="ＭＳ Ｐゴシック" pitchFamily="34" charset="-128"/>
                <a:cs typeface="Arial" pitchFamily="34" charset="0"/>
              </a:rPr>
              <a:t>- be a fair partner to all stakeholders</a:t>
            </a:r>
          </a:p>
          <a:p>
            <a:endParaRPr lang="en-GB">
              <a:latin typeface="Arial" pitchFamily="34" charset="0"/>
              <a:ea typeface="ＭＳ Ｐゴシック" pitchFamily="34" charset="-128"/>
              <a:cs typeface="Arial" pitchFamily="34" charset="0"/>
            </a:endParaRPr>
          </a:p>
        </p:txBody>
      </p:sp>
      <p:sp>
        <p:nvSpPr>
          <p:cNvPr id="81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73C06C4-DDB3-4411-85E2-D034FC9B85F3}" type="slidenum">
              <a:rPr lang="fr-BE" smtClean="0">
                <a:solidFill>
                  <a:srgbClr val="666666"/>
                </a:solidFill>
              </a:rPr>
              <a:pPr eaLnBrk="1" hangingPunct="1"/>
              <a:t>2</a:t>
            </a:fld>
            <a:endParaRPr lang="fr-BE" smtClean="0">
              <a:solidFill>
                <a:srgbClr val="666666"/>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xfrm>
            <a:off x="457200" y="400050"/>
            <a:ext cx="82296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3600" smtClean="0">
                <a:ea typeface="ＭＳ Ｐゴシック" pitchFamily="34" charset="-128"/>
              </a:rPr>
              <a:t>ENTSOG  activity</a:t>
            </a:r>
          </a:p>
        </p:txBody>
      </p:sp>
      <p:sp>
        <p:nvSpPr>
          <p:cNvPr id="9219" name="Content Placeholder 2"/>
          <p:cNvSpPr>
            <a:spLocks noGrp="1"/>
          </p:cNvSpPr>
          <p:nvPr>
            <p:ph sz="quarter" idx="11"/>
          </p:nvPr>
        </p:nvSpPr>
        <p:spPr bwMode="auto">
          <a:xfrm>
            <a:off x="755650" y="836613"/>
            <a:ext cx="8064500" cy="54006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788988" lvl="1" indent="-331788" eaLnBrk="1" hangingPunct="1"/>
            <a:endParaRPr lang="en-GB">
              <a:ea typeface="ＭＳ Ｐゴシック" pitchFamily="34" charset="-128"/>
            </a:endParaRPr>
          </a:p>
          <a:p>
            <a:pPr eaLnBrk="1" hangingPunct="1">
              <a:lnSpc>
                <a:spcPct val="150000"/>
              </a:lnSpc>
              <a:buFont typeface="Arial" pitchFamily="34" charset="0"/>
              <a:buChar char="•"/>
            </a:pPr>
            <a:r>
              <a:rPr lang="en-GB" sz="2400">
                <a:ea typeface="ＭＳ Ｐゴシック" pitchFamily="34" charset="-128"/>
              </a:rPr>
              <a:t>Network Code Development</a:t>
            </a:r>
          </a:p>
          <a:p>
            <a:pPr eaLnBrk="1" hangingPunct="1">
              <a:lnSpc>
                <a:spcPct val="150000"/>
              </a:lnSpc>
              <a:buFont typeface="Arial" pitchFamily="34" charset="0"/>
              <a:buChar char="•"/>
            </a:pPr>
            <a:r>
              <a:rPr lang="en-US" sz="2400">
                <a:ea typeface="ＭＳ Ｐゴシック" pitchFamily="34" charset="-128"/>
              </a:rPr>
              <a:t>Ten Year Network Development Plan (TYNDP)</a:t>
            </a:r>
          </a:p>
          <a:p>
            <a:pPr eaLnBrk="1" hangingPunct="1">
              <a:lnSpc>
                <a:spcPct val="150000"/>
              </a:lnSpc>
              <a:buFont typeface="Arial" pitchFamily="34" charset="0"/>
              <a:buChar char="•"/>
            </a:pPr>
            <a:r>
              <a:rPr lang="en-US" sz="2400">
                <a:ea typeface="ＭＳ Ｐゴシック" pitchFamily="34" charset="-128"/>
              </a:rPr>
              <a:t>Summer and Winter Supply Outlook</a:t>
            </a:r>
          </a:p>
          <a:p>
            <a:pPr eaLnBrk="1" hangingPunct="1">
              <a:lnSpc>
                <a:spcPct val="150000"/>
              </a:lnSpc>
              <a:buFont typeface="Arial" pitchFamily="34" charset="0"/>
              <a:buChar char="•"/>
            </a:pPr>
            <a:r>
              <a:rPr lang="en-US" sz="2400">
                <a:ea typeface="ＭＳ Ｐゴシック" pitchFamily="34" charset="-128"/>
              </a:rPr>
              <a:t>Gas Regional Investment Plans (GRIP)</a:t>
            </a:r>
          </a:p>
          <a:p>
            <a:pPr eaLnBrk="1" hangingPunct="1">
              <a:lnSpc>
                <a:spcPct val="150000"/>
              </a:lnSpc>
              <a:buFont typeface="Arial" pitchFamily="34" charset="0"/>
              <a:buChar char="•"/>
            </a:pPr>
            <a:r>
              <a:rPr lang="en-GB" sz="2400">
                <a:ea typeface="ＭＳ Ｐゴシック" pitchFamily="34" charset="-128"/>
              </a:rPr>
              <a:t>Transparency Platform (</a:t>
            </a:r>
            <a:r>
              <a:rPr lang="en-GB" sz="2400">
                <a:ea typeface="ＭＳ Ｐゴシック" pitchFamily="34" charset="-128"/>
                <a:hlinkClick r:id="rId3"/>
              </a:rPr>
              <a:t>www.gas-roads.eu</a:t>
            </a:r>
            <a:r>
              <a:rPr lang="en-GB" sz="2400">
                <a:ea typeface="ＭＳ Ｐゴシック" pitchFamily="34" charset="-128"/>
              </a:rPr>
              <a:t>)</a:t>
            </a:r>
          </a:p>
          <a:p>
            <a:pPr eaLnBrk="1" hangingPunct="1">
              <a:lnSpc>
                <a:spcPct val="150000"/>
              </a:lnSpc>
              <a:buFont typeface="Arial" pitchFamily="34" charset="0"/>
              <a:buChar char="•"/>
            </a:pPr>
            <a:r>
              <a:rPr lang="en-US" sz="2400">
                <a:ea typeface="ＭＳ Ｐゴシック" pitchFamily="34" charset="-128"/>
              </a:rPr>
              <a:t>Regional cooperation</a:t>
            </a:r>
            <a:endParaRPr lang="en-GB" sz="2400">
              <a:ea typeface="ＭＳ Ｐゴシック" pitchFamily="34" charset="-128"/>
            </a:endParaRPr>
          </a:p>
          <a:p>
            <a:pPr eaLnBrk="1" hangingPunct="1">
              <a:lnSpc>
                <a:spcPct val="150000"/>
              </a:lnSpc>
              <a:buFont typeface="Arial" pitchFamily="34" charset="0"/>
              <a:buChar char="•"/>
            </a:pPr>
            <a:r>
              <a:rPr lang="en-GB" sz="2400">
                <a:ea typeface="ＭＳ Ｐゴシック" pitchFamily="34" charset="-128"/>
              </a:rPr>
              <a:t>Co-operation with EC and ACER</a:t>
            </a:r>
          </a:p>
        </p:txBody>
      </p:sp>
      <p:sp>
        <p:nvSpPr>
          <p:cNvPr id="9220" name="TextBox 3"/>
          <p:cNvSpPr txBox="1">
            <a:spLocks noChangeArrowheads="1"/>
          </p:cNvSpPr>
          <p:nvPr/>
        </p:nvSpPr>
        <p:spPr bwMode="auto">
          <a:xfrm>
            <a:off x="714375" y="57150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GB" i="1"/>
          </a:p>
        </p:txBody>
      </p:sp>
      <p:sp>
        <p:nvSpPr>
          <p:cNvPr id="922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85B85D7-C279-4672-AF6B-D8636E49644D}" type="slidenum">
              <a:rPr lang="fr-BE" smtClean="0">
                <a:solidFill>
                  <a:srgbClr val="666666"/>
                </a:solidFill>
              </a:rPr>
              <a:pPr eaLnBrk="1" hangingPunct="1"/>
              <a:t>3</a:t>
            </a:fld>
            <a:endParaRPr lang="fr-BE" smtClean="0">
              <a:solidFill>
                <a:srgbClr val="666666"/>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xfrm>
            <a:off x="457200" y="417513"/>
            <a:ext cx="8229600" cy="868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mtClean="0">
                <a:ea typeface="ＭＳ Ｐゴシック" pitchFamily="34" charset="-128"/>
              </a:rPr>
              <a:t>Network Code Development – Process &amp; Actors</a:t>
            </a:r>
          </a:p>
        </p:txBody>
      </p:sp>
      <p:sp>
        <p:nvSpPr>
          <p:cNvPr id="10243" name="Content Placeholder 19"/>
          <p:cNvSpPr>
            <a:spLocks noGrp="1"/>
          </p:cNvSpPr>
          <p:nvPr>
            <p:ph sz="quarter" idx="11"/>
          </p:nvPr>
        </p:nvSpPr>
        <p:spPr bwMode="auto">
          <a:xfrm>
            <a:off x="500063" y="1500188"/>
            <a:ext cx="8143875" cy="4500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ea typeface="ＭＳ Ｐゴシック" pitchFamily="34" charset="-128"/>
            </a:endParaRPr>
          </a:p>
          <a:p>
            <a:endParaRPr lang="en-US">
              <a:ea typeface="ＭＳ Ｐゴシック" pitchFamily="34" charset="-128"/>
            </a:endParaRPr>
          </a:p>
          <a:p>
            <a:endParaRPr lang="en-US">
              <a:ea typeface="ＭＳ Ｐゴシック" pitchFamily="34" charset="-128"/>
            </a:endParaRPr>
          </a:p>
          <a:p>
            <a:endParaRPr lang="en-US">
              <a:ea typeface="ＭＳ Ｐゴシック" pitchFamily="34" charset="-128"/>
            </a:endParaRPr>
          </a:p>
        </p:txBody>
      </p:sp>
      <p:grpSp>
        <p:nvGrpSpPr>
          <p:cNvPr id="10244" name="Group 18"/>
          <p:cNvGrpSpPr>
            <a:grpSpLocks/>
          </p:cNvGrpSpPr>
          <p:nvPr/>
        </p:nvGrpSpPr>
        <p:grpSpPr bwMode="auto">
          <a:xfrm>
            <a:off x="2857500" y="2201863"/>
            <a:ext cx="2786063" cy="3162300"/>
            <a:chOff x="2857488" y="1714488"/>
            <a:chExt cx="2786082" cy="3161763"/>
          </a:xfrm>
        </p:grpSpPr>
        <p:sp>
          <p:nvSpPr>
            <p:cNvPr id="10" name="TextBox 9"/>
            <p:cNvSpPr txBox="1">
              <a:spLocks noChangeArrowheads="1"/>
            </p:cNvSpPr>
            <p:nvPr/>
          </p:nvSpPr>
          <p:spPr bwMode="auto">
            <a:xfrm>
              <a:off x="3214678" y="1714488"/>
              <a:ext cx="2071702" cy="376174"/>
            </a:xfrm>
            <a:prstGeom prst="rect">
              <a:avLst/>
            </a:prstGeom>
            <a:solidFill>
              <a:srgbClr val="DCE6F2"/>
            </a:solidFill>
            <a:ln w="9525">
              <a:solidFill>
                <a:schemeClr val="hlink"/>
              </a:solidFill>
              <a:miter lim="800000"/>
              <a:headEnd/>
              <a:tailEnd/>
            </a:ln>
          </p:spPr>
          <p:txBody>
            <a:bodyPr>
              <a:spAutoFit/>
            </a:bodyPr>
            <a:lstStyle/>
            <a:p>
              <a:pPr algn="ctr">
                <a:defRPr/>
              </a:pPr>
              <a:r>
                <a:rPr lang="en-GB" b="1" dirty="0"/>
                <a:t>Priority setting</a:t>
              </a:r>
            </a:p>
          </p:txBody>
        </p:sp>
        <p:sp>
          <p:nvSpPr>
            <p:cNvPr id="11" name="TextBox 10"/>
            <p:cNvSpPr txBox="1">
              <a:spLocks noChangeArrowheads="1"/>
            </p:cNvSpPr>
            <p:nvPr/>
          </p:nvSpPr>
          <p:spPr bwMode="auto">
            <a:xfrm>
              <a:off x="2857488" y="2630320"/>
              <a:ext cx="2786082" cy="376174"/>
            </a:xfrm>
            <a:prstGeom prst="rect">
              <a:avLst/>
            </a:prstGeom>
            <a:solidFill>
              <a:srgbClr val="DCE6F2"/>
            </a:solidFill>
            <a:ln w="9525">
              <a:solidFill>
                <a:schemeClr val="hlink"/>
              </a:solidFill>
              <a:miter lim="800000"/>
              <a:headEnd/>
              <a:tailEnd/>
            </a:ln>
          </p:spPr>
          <p:txBody>
            <a:bodyPr>
              <a:spAutoFit/>
            </a:bodyPr>
            <a:lstStyle/>
            <a:p>
              <a:pPr algn="ctr">
                <a:defRPr/>
              </a:pPr>
              <a:r>
                <a:rPr lang="en-GB" b="1" dirty="0"/>
                <a:t>Framework Guidelines</a:t>
              </a:r>
            </a:p>
          </p:txBody>
        </p:sp>
        <p:sp>
          <p:nvSpPr>
            <p:cNvPr id="12" name="TextBox 11"/>
            <p:cNvSpPr txBox="1">
              <a:spLocks noChangeArrowheads="1"/>
            </p:cNvSpPr>
            <p:nvPr/>
          </p:nvSpPr>
          <p:spPr bwMode="auto">
            <a:xfrm>
              <a:off x="3000364" y="3571548"/>
              <a:ext cx="2500330" cy="376173"/>
            </a:xfrm>
            <a:prstGeom prst="rect">
              <a:avLst/>
            </a:prstGeom>
            <a:solidFill>
              <a:srgbClr val="DCE6F2"/>
            </a:solidFill>
            <a:ln w="9525">
              <a:solidFill>
                <a:schemeClr val="hlink"/>
              </a:solidFill>
              <a:miter lim="800000"/>
              <a:headEnd/>
              <a:tailEnd/>
            </a:ln>
          </p:spPr>
          <p:txBody>
            <a:bodyPr>
              <a:spAutoFit/>
            </a:bodyPr>
            <a:lstStyle/>
            <a:p>
              <a:pPr algn="ctr">
                <a:defRPr/>
              </a:pPr>
              <a:r>
                <a:rPr lang="en-GB" b="1" dirty="0"/>
                <a:t>Network Codes</a:t>
              </a:r>
            </a:p>
          </p:txBody>
        </p:sp>
        <p:sp>
          <p:nvSpPr>
            <p:cNvPr id="14" name="TextBox 13"/>
            <p:cNvSpPr txBox="1">
              <a:spLocks noChangeArrowheads="1"/>
            </p:cNvSpPr>
            <p:nvPr/>
          </p:nvSpPr>
          <p:spPr bwMode="auto">
            <a:xfrm>
              <a:off x="3000364" y="4500077"/>
              <a:ext cx="2500330" cy="376174"/>
            </a:xfrm>
            <a:prstGeom prst="rect">
              <a:avLst/>
            </a:prstGeom>
            <a:solidFill>
              <a:srgbClr val="DCE6F2"/>
            </a:solidFill>
            <a:ln w="9525">
              <a:solidFill>
                <a:schemeClr val="hlink"/>
              </a:solidFill>
              <a:miter lim="800000"/>
              <a:headEnd/>
              <a:tailEnd/>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GB" b="1"/>
                <a:t>Comitology</a:t>
              </a:r>
            </a:p>
          </p:txBody>
        </p:sp>
        <p:cxnSp>
          <p:nvCxnSpPr>
            <p:cNvPr id="16" name="Straight Arrow Connector 15"/>
            <p:cNvCxnSpPr>
              <a:cxnSpLocks noChangeShapeType="1"/>
              <a:stCxn id="10" idx="2"/>
              <a:endCxn id="11" idx="0"/>
            </p:cNvCxnSpPr>
            <p:nvPr/>
          </p:nvCxnSpPr>
          <p:spPr bwMode="auto">
            <a:xfrm rot="5400000">
              <a:off x="3976732" y="2357316"/>
              <a:ext cx="547595" cy="1587"/>
            </a:xfrm>
            <a:prstGeom prst="straightConnector1">
              <a:avLst/>
            </a:prstGeom>
            <a:noFill/>
            <a:ln w="50800" algn="ctr">
              <a:solidFill>
                <a:schemeClr val="hlink"/>
              </a:solidFill>
              <a:round/>
              <a:headEnd/>
              <a:tailEnd type="triangle" w="med" len="med"/>
            </a:ln>
            <a:extLst>
              <a:ext uri="{909E8E84-426E-40DD-AFC4-6F175D3DCCD1}">
                <a14:hiddenFill xmlns:a14="http://schemas.microsoft.com/office/drawing/2010/main">
                  <a:noFill/>
                </a14:hiddenFill>
              </a:ext>
            </a:extLst>
          </p:spPr>
        </p:cxnSp>
        <p:cxnSp>
          <p:nvCxnSpPr>
            <p:cNvPr id="17" name="Straight Arrow Connector 16"/>
            <p:cNvCxnSpPr>
              <a:cxnSpLocks noChangeShapeType="1"/>
            </p:cNvCxnSpPr>
            <p:nvPr/>
          </p:nvCxnSpPr>
          <p:spPr bwMode="auto">
            <a:xfrm rot="5400000">
              <a:off x="4011657" y="3296956"/>
              <a:ext cx="547595" cy="1587"/>
            </a:xfrm>
            <a:prstGeom prst="straightConnector1">
              <a:avLst/>
            </a:prstGeom>
            <a:noFill/>
            <a:ln w="50800" algn="ctr">
              <a:solidFill>
                <a:schemeClr val="hlink"/>
              </a:solidFill>
              <a:round/>
              <a:headEnd/>
              <a:tailEnd type="triangle" w="med" len="med"/>
            </a:ln>
            <a:extLst>
              <a:ext uri="{909E8E84-426E-40DD-AFC4-6F175D3DCCD1}">
                <a14:hiddenFill xmlns:a14="http://schemas.microsoft.com/office/drawing/2010/main">
                  <a:noFill/>
                </a14:hiddenFill>
              </a:ext>
            </a:extLst>
          </p:spPr>
        </p:cxnSp>
        <p:cxnSp>
          <p:nvCxnSpPr>
            <p:cNvPr id="18" name="Straight Arrow Connector 17"/>
            <p:cNvCxnSpPr>
              <a:cxnSpLocks noChangeShapeType="1"/>
            </p:cNvCxnSpPr>
            <p:nvPr/>
          </p:nvCxnSpPr>
          <p:spPr bwMode="auto">
            <a:xfrm rot="5400000">
              <a:off x="4014038" y="4226279"/>
              <a:ext cx="546007" cy="1588"/>
            </a:xfrm>
            <a:prstGeom prst="straightConnector1">
              <a:avLst/>
            </a:prstGeom>
            <a:noFill/>
            <a:ln w="50800" algn="ctr">
              <a:solidFill>
                <a:schemeClr val="hlink"/>
              </a:solidFill>
              <a:round/>
              <a:headEnd/>
              <a:tailEnd type="triangle" w="med" len="med"/>
            </a:ln>
            <a:extLst>
              <a:ext uri="{909E8E84-426E-40DD-AFC4-6F175D3DCCD1}">
                <a14:hiddenFill xmlns:a14="http://schemas.microsoft.com/office/drawing/2010/main">
                  <a:noFill/>
                </a14:hiddenFill>
              </a:ext>
            </a:extLst>
          </p:spPr>
        </p:cxnSp>
      </p:grpSp>
      <p:sp>
        <p:nvSpPr>
          <p:cNvPr id="10245" name="TextBox 19"/>
          <p:cNvSpPr txBox="1">
            <a:spLocks noChangeArrowheads="1"/>
          </p:cNvSpPr>
          <p:nvPr/>
        </p:nvSpPr>
        <p:spPr bwMode="auto">
          <a:xfrm>
            <a:off x="3429000" y="1500188"/>
            <a:ext cx="1643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GB"/>
              <a:t>Process </a:t>
            </a:r>
          </a:p>
        </p:txBody>
      </p:sp>
      <p:sp>
        <p:nvSpPr>
          <p:cNvPr id="10246" name="TextBox 20"/>
          <p:cNvSpPr txBox="1">
            <a:spLocks noChangeArrowheads="1"/>
          </p:cNvSpPr>
          <p:nvPr/>
        </p:nvSpPr>
        <p:spPr bwMode="auto">
          <a:xfrm>
            <a:off x="500063" y="1487488"/>
            <a:ext cx="13573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GB"/>
              <a:t>Lead</a:t>
            </a:r>
          </a:p>
        </p:txBody>
      </p:sp>
      <p:sp>
        <p:nvSpPr>
          <p:cNvPr id="23" name="TextBox 22"/>
          <p:cNvSpPr txBox="1">
            <a:spLocks noChangeArrowheads="1"/>
          </p:cNvSpPr>
          <p:nvPr/>
        </p:nvSpPr>
        <p:spPr bwMode="auto">
          <a:xfrm>
            <a:off x="285750" y="2201863"/>
            <a:ext cx="1857375" cy="376237"/>
          </a:xfrm>
          <a:prstGeom prst="rect">
            <a:avLst/>
          </a:prstGeom>
          <a:solidFill>
            <a:srgbClr val="DCE6F2"/>
          </a:solidFill>
          <a:ln w="9525">
            <a:solidFill>
              <a:schemeClr val="hlink"/>
            </a:solidFill>
            <a:miter lim="800000"/>
            <a:headEnd/>
            <a:tailEnd/>
          </a:ln>
        </p:spPr>
        <p:txBody>
          <a:bodyPr>
            <a:spAutoFit/>
          </a:bodyPr>
          <a:lstStyle/>
          <a:p>
            <a:pPr algn="ctr">
              <a:defRPr/>
            </a:pPr>
            <a:r>
              <a:rPr lang="en-GB" b="1" dirty="0"/>
              <a:t>Commission </a:t>
            </a:r>
          </a:p>
        </p:txBody>
      </p:sp>
      <p:sp>
        <p:nvSpPr>
          <p:cNvPr id="29" name="TextBox 28"/>
          <p:cNvSpPr txBox="1">
            <a:spLocks noChangeArrowheads="1"/>
          </p:cNvSpPr>
          <p:nvPr/>
        </p:nvSpPr>
        <p:spPr bwMode="auto">
          <a:xfrm>
            <a:off x="285750" y="3130550"/>
            <a:ext cx="1857375" cy="376238"/>
          </a:xfrm>
          <a:prstGeom prst="rect">
            <a:avLst/>
          </a:prstGeom>
          <a:solidFill>
            <a:srgbClr val="DCE6F2"/>
          </a:solidFill>
          <a:ln w="9525">
            <a:solidFill>
              <a:schemeClr val="hlink"/>
            </a:solidFill>
            <a:miter lim="800000"/>
            <a:headEnd/>
            <a:tailEnd/>
          </a:ln>
        </p:spPr>
        <p:txBody>
          <a:bodyPr>
            <a:spAutoFit/>
          </a:bodyPr>
          <a:lstStyle/>
          <a:p>
            <a:pPr algn="ctr">
              <a:defRPr/>
            </a:pPr>
            <a:r>
              <a:rPr lang="en-GB" b="1" dirty="0"/>
              <a:t>ACER </a:t>
            </a:r>
          </a:p>
        </p:txBody>
      </p:sp>
      <p:sp>
        <p:nvSpPr>
          <p:cNvPr id="30" name="TextBox 29"/>
          <p:cNvSpPr txBox="1">
            <a:spLocks noChangeArrowheads="1"/>
          </p:cNvSpPr>
          <p:nvPr/>
        </p:nvSpPr>
        <p:spPr bwMode="auto">
          <a:xfrm>
            <a:off x="285750" y="3987800"/>
            <a:ext cx="1857375" cy="376238"/>
          </a:xfrm>
          <a:prstGeom prst="rect">
            <a:avLst/>
          </a:prstGeom>
          <a:solidFill>
            <a:srgbClr val="DCE6F2"/>
          </a:solidFill>
          <a:ln w="9525">
            <a:solidFill>
              <a:schemeClr val="hlink"/>
            </a:solidFill>
            <a:miter lim="800000"/>
            <a:headEnd/>
            <a:tailEnd/>
          </a:ln>
        </p:spPr>
        <p:txBody>
          <a:bodyPr>
            <a:spAutoFit/>
          </a:bodyPr>
          <a:lstStyle/>
          <a:p>
            <a:pPr algn="ctr">
              <a:defRPr/>
            </a:pPr>
            <a:r>
              <a:rPr lang="en-GB" b="1" dirty="0"/>
              <a:t>ENTSOG </a:t>
            </a:r>
          </a:p>
        </p:txBody>
      </p:sp>
      <p:sp>
        <p:nvSpPr>
          <p:cNvPr id="31" name="TextBox 30"/>
          <p:cNvSpPr txBox="1">
            <a:spLocks noChangeArrowheads="1"/>
          </p:cNvSpPr>
          <p:nvPr/>
        </p:nvSpPr>
        <p:spPr bwMode="auto">
          <a:xfrm>
            <a:off x="285750" y="4857750"/>
            <a:ext cx="1857375" cy="650875"/>
          </a:xfrm>
          <a:prstGeom prst="rect">
            <a:avLst/>
          </a:prstGeom>
          <a:solidFill>
            <a:srgbClr val="DCE6F2"/>
          </a:solidFill>
          <a:ln w="9525">
            <a:solidFill>
              <a:schemeClr val="hlink"/>
            </a:solidFill>
            <a:miter lim="800000"/>
            <a:headEnd/>
            <a:tailEnd/>
          </a:ln>
        </p:spPr>
        <p:txBody>
          <a:bodyPr>
            <a:spAutoFit/>
          </a:bodyPr>
          <a:lstStyle/>
          <a:p>
            <a:pPr algn="ctr">
              <a:defRPr/>
            </a:pPr>
            <a:r>
              <a:rPr lang="en-GB" b="1" dirty="0"/>
              <a:t>Council / Parliament</a:t>
            </a:r>
          </a:p>
        </p:txBody>
      </p:sp>
      <p:sp>
        <p:nvSpPr>
          <p:cNvPr id="10251" name="TextBox 31"/>
          <p:cNvSpPr txBox="1">
            <a:spLocks noChangeArrowheads="1"/>
          </p:cNvSpPr>
          <p:nvPr/>
        </p:nvSpPr>
        <p:spPr bwMode="auto">
          <a:xfrm>
            <a:off x="6500813" y="1214438"/>
            <a:ext cx="25717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GB"/>
              <a:t>Participation and contribution throughout</a:t>
            </a:r>
          </a:p>
        </p:txBody>
      </p:sp>
      <p:sp>
        <p:nvSpPr>
          <p:cNvPr id="33" name="TextBox 32"/>
          <p:cNvSpPr txBox="1">
            <a:spLocks noChangeArrowheads="1"/>
          </p:cNvSpPr>
          <p:nvPr/>
        </p:nvSpPr>
        <p:spPr bwMode="auto">
          <a:xfrm>
            <a:off x="6786563" y="1916113"/>
            <a:ext cx="2000250" cy="3746500"/>
          </a:xfrm>
          <a:prstGeom prst="rect">
            <a:avLst/>
          </a:prstGeom>
          <a:solidFill>
            <a:srgbClr val="DCE6F2"/>
          </a:solidFill>
          <a:ln w="9525">
            <a:solidFill>
              <a:schemeClr val="hlink"/>
            </a:solidFill>
            <a:miter lim="800000"/>
            <a:headEnd/>
            <a:tailEnd/>
          </a:ln>
        </p:spPr>
        <p:txBody>
          <a:bodyPr t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GB"/>
          </a:p>
          <a:p>
            <a:pPr algn="ctr" eaLnBrk="1" hangingPunct="1">
              <a:lnSpc>
                <a:spcPct val="130000"/>
              </a:lnSpc>
            </a:pPr>
            <a:r>
              <a:rPr lang="en-GB"/>
              <a:t>Stakeholders</a:t>
            </a:r>
          </a:p>
          <a:p>
            <a:pPr algn="ctr" eaLnBrk="1" hangingPunct="1">
              <a:lnSpc>
                <a:spcPct val="120000"/>
              </a:lnSpc>
            </a:pPr>
            <a:endParaRPr lang="en-GB"/>
          </a:p>
          <a:p>
            <a:pPr algn="ctr" eaLnBrk="1" hangingPunct="1">
              <a:lnSpc>
                <a:spcPct val="130000"/>
              </a:lnSpc>
            </a:pPr>
            <a:r>
              <a:rPr lang="en-GB"/>
              <a:t>Member States</a:t>
            </a:r>
          </a:p>
          <a:p>
            <a:pPr algn="ctr" eaLnBrk="1" hangingPunct="1">
              <a:lnSpc>
                <a:spcPct val="130000"/>
              </a:lnSpc>
            </a:pPr>
            <a:endParaRPr lang="en-GB"/>
          </a:p>
          <a:p>
            <a:pPr algn="ctr" eaLnBrk="1" hangingPunct="1">
              <a:lnSpc>
                <a:spcPct val="130000"/>
              </a:lnSpc>
            </a:pPr>
            <a:r>
              <a:rPr lang="en-GB"/>
              <a:t>Commission</a:t>
            </a:r>
          </a:p>
          <a:p>
            <a:pPr algn="ctr" eaLnBrk="1" hangingPunct="1">
              <a:lnSpc>
                <a:spcPct val="130000"/>
              </a:lnSpc>
            </a:pPr>
            <a:endParaRPr lang="en-GB"/>
          </a:p>
          <a:p>
            <a:pPr algn="ctr" eaLnBrk="1" hangingPunct="1">
              <a:lnSpc>
                <a:spcPct val="130000"/>
              </a:lnSpc>
            </a:pPr>
            <a:r>
              <a:rPr lang="en-GB"/>
              <a:t>Regulators</a:t>
            </a:r>
          </a:p>
          <a:p>
            <a:pPr algn="ctr" eaLnBrk="1" hangingPunct="1">
              <a:lnSpc>
                <a:spcPct val="130000"/>
              </a:lnSpc>
            </a:pPr>
            <a:endParaRPr lang="en-GB"/>
          </a:p>
          <a:p>
            <a:pPr algn="ctr" eaLnBrk="1" hangingPunct="1">
              <a:lnSpc>
                <a:spcPct val="130000"/>
              </a:lnSpc>
            </a:pPr>
            <a:r>
              <a:rPr lang="en-GB"/>
              <a:t>TSOs</a:t>
            </a:r>
          </a:p>
          <a:p>
            <a:pPr algn="ctr" eaLnBrk="1" hangingPunct="1"/>
            <a:endParaRPr lang="en-GB"/>
          </a:p>
        </p:txBody>
      </p:sp>
      <p:sp>
        <p:nvSpPr>
          <p:cNvPr id="1025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4BAEC0C-65E6-4F61-8873-6972CB222151}" type="slidenum">
              <a:rPr lang="fr-BE" smtClean="0">
                <a:solidFill>
                  <a:srgbClr val="666666"/>
                </a:solidFill>
              </a:rPr>
              <a:pPr eaLnBrk="1" hangingPunct="1"/>
              <a:t>4</a:t>
            </a:fld>
            <a:endParaRPr lang="fr-BE" smtClean="0">
              <a:solidFill>
                <a:srgbClr val="666666"/>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7"/>
          <p:cNvGrpSpPr>
            <a:grpSpLocks/>
          </p:cNvGrpSpPr>
          <p:nvPr/>
        </p:nvGrpSpPr>
        <p:grpSpPr bwMode="auto">
          <a:xfrm>
            <a:off x="1908175" y="1125538"/>
            <a:ext cx="5078413" cy="935037"/>
            <a:chOff x="1487630" y="1124744"/>
            <a:chExt cx="5078831" cy="936105"/>
          </a:xfrm>
        </p:grpSpPr>
        <p:sp>
          <p:nvSpPr>
            <p:cNvPr id="5" name="Rectangle 4"/>
            <p:cNvSpPr/>
            <p:nvPr/>
          </p:nvSpPr>
          <p:spPr>
            <a:xfrm>
              <a:off x="1487630" y="1278907"/>
              <a:ext cx="5078831" cy="781942"/>
            </a:xfrm>
            <a:prstGeom prst="rect">
              <a:avLst/>
            </a:prstGeom>
            <a:solidFill>
              <a:schemeClr val="bg1">
                <a:alpha val="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1" name="Rounded Rectangle 20"/>
            <p:cNvSpPr/>
            <p:nvPr/>
          </p:nvSpPr>
          <p:spPr>
            <a:xfrm>
              <a:off x="1487630" y="1124744"/>
              <a:ext cx="5078831" cy="30832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de-DE" sz="1600" b="1" dirty="0">
                  <a:solidFill>
                    <a:schemeClr val="tx1"/>
                  </a:solidFill>
                </a:rPr>
                <a:t>Network Code development: 12 months</a:t>
              </a:r>
            </a:p>
          </p:txBody>
        </p:sp>
      </p:grpSp>
      <p:sp>
        <p:nvSpPr>
          <p:cNvPr id="32" name="Rounded Rectangle 31"/>
          <p:cNvSpPr/>
          <p:nvPr/>
        </p:nvSpPr>
        <p:spPr>
          <a:xfrm>
            <a:off x="971550" y="4924425"/>
            <a:ext cx="863600" cy="460375"/>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31" name="Rounded Rectangle 30"/>
          <p:cNvSpPr/>
          <p:nvPr/>
        </p:nvSpPr>
        <p:spPr>
          <a:xfrm>
            <a:off x="873125" y="4065588"/>
            <a:ext cx="5392738" cy="4603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30" name="Rounded Rectangle 29"/>
          <p:cNvSpPr/>
          <p:nvPr/>
        </p:nvSpPr>
        <p:spPr>
          <a:xfrm>
            <a:off x="971550" y="5751513"/>
            <a:ext cx="360363" cy="4603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7" name="Rounded Rectangle 6"/>
          <p:cNvSpPr/>
          <p:nvPr/>
        </p:nvSpPr>
        <p:spPr>
          <a:xfrm>
            <a:off x="971550" y="2276475"/>
            <a:ext cx="1728788" cy="4603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12295" name="Title 1"/>
          <p:cNvSpPr>
            <a:spLocks noGrp="1"/>
          </p:cNvSpPr>
          <p:nvPr>
            <p:ph type="title"/>
          </p:nvPr>
        </p:nvSpPr>
        <p:spPr bwMode="auto">
          <a:xfrm>
            <a:off x="457200" y="184150"/>
            <a:ext cx="82296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3600" smtClean="0">
                <a:ea typeface="ＭＳ Ｐゴシック" pitchFamily="34" charset="-128"/>
              </a:rPr>
              <a:t>On the way to EU law</a:t>
            </a:r>
          </a:p>
        </p:txBody>
      </p:sp>
      <p:graphicFrame>
        <p:nvGraphicFramePr>
          <p:cNvPr id="6" name="Diagram 5"/>
          <p:cNvGraphicFramePr/>
          <p:nvPr/>
        </p:nvGraphicFramePr>
        <p:xfrm>
          <a:off x="395536" y="1108869"/>
          <a:ext cx="8621054" cy="12386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ounded Rectangle 2"/>
          <p:cNvSpPr/>
          <p:nvPr/>
        </p:nvSpPr>
        <p:spPr>
          <a:xfrm>
            <a:off x="179388" y="2276475"/>
            <a:ext cx="1019175" cy="4603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t>BAL</a:t>
            </a:r>
            <a:endParaRPr lang="en-US" dirty="0"/>
          </a:p>
        </p:txBody>
      </p:sp>
      <p:sp>
        <p:nvSpPr>
          <p:cNvPr id="26" name="Rounded Rectangle 25"/>
          <p:cNvSpPr/>
          <p:nvPr/>
        </p:nvSpPr>
        <p:spPr>
          <a:xfrm>
            <a:off x="179388" y="5751513"/>
            <a:ext cx="1019175" cy="4603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de-DE">
                <a:solidFill>
                  <a:srgbClr val="FFFFFF"/>
                </a:solidFill>
                <a:cs typeface="Arial" pitchFamily="34" charset="0"/>
              </a:rPr>
              <a:t>INT</a:t>
            </a:r>
            <a:endParaRPr lang="en-US">
              <a:solidFill>
                <a:srgbClr val="FFFFFF"/>
              </a:solidFill>
              <a:cs typeface="Arial" pitchFamily="34" charset="0"/>
            </a:endParaRPr>
          </a:p>
        </p:txBody>
      </p:sp>
      <p:sp>
        <p:nvSpPr>
          <p:cNvPr id="27" name="Rounded Rectangle 26"/>
          <p:cNvSpPr/>
          <p:nvPr/>
        </p:nvSpPr>
        <p:spPr>
          <a:xfrm>
            <a:off x="168275" y="4065588"/>
            <a:ext cx="1019175" cy="46196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t>CAM</a:t>
            </a:r>
            <a:endParaRPr lang="en-US" dirty="0"/>
          </a:p>
        </p:txBody>
      </p:sp>
      <p:sp>
        <p:nvSpPr>
          <p:cNvPr id="28" name="Rounded Rectangle 27"/>
          <p:cNvSpPr/>
          <p:nvPr/>
        </p:nvSpPr>
        <p:spPr>
          <a:xfrm>
            <a:off x="179388" y="4924425"/>
            <a:ext cx="1019175" cy="4603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t>CMP</a:t>
            </a:r>
            <a:endParaRPr lang="en-US" dirty="0"/>
          </a:p>
        </p:txBody>
      </p:sp>
      <p:sp>
        <p:nvSpPr>
          <p:cNvPr id="9" name="TextBox 8"/>
          <p:cNvSpPr txBox="1"/>
          <p:nvPr/>
        </p:nvSpPr>
        <p:spPr>
          <a:xfrm>
            <a:off x="2843213" y="4111625"/>
            <a:ext cx="5992812" cy="641350"/>
          </a:xfrm>
          <a:prstGeom prst="rect">
            <a:avLst/>
          </a:prstGeom>
          <a:noFill/>
        </p:spPr>
        <p:txBody>
          <a:bodyPr>
            <a:spAutoFit/>
          </a:bodyPr>
          <a:lstStyle/>
          <a:p>
            <a:pPr algn="r">
              <a:defRPr/>
            </a:pPr>
            <a:r>
              <a:rPr lang="en-GB" dirty="0">
                <a:latin typeface="+mj-lt"/>
                <a:cs typeface="Arial" charset="0"/>
              </a:rPr>
              <a:t>Final Draft NC through internal approval process: delivery date 6 March 2012</a:t>
            </a:r>
          </a:p>
        </p:txBody>
      </p:sp>
      <p:sp>
        <p:nvSpPr>
          <p:cNvPr id="34" name="TextBox 33"/>
          <p:cNvSpPr txBox="1"/>
          <p:nvPr/>
        </p:nvSpPr>
        <p:spPr>
          <a:xfrm>
            <a:off x="3203575" y="2322513"/>
            <a:ext cx="5632450" cy="366712"/>
          </a:xfrm>
          <a:prstGeom prst="rect">
            <a:avLst/>
          </a:prstGeom>
          <a:noFill/>
        </p:spPr>
        <p:txBody>
          <a:bodyPr>
            <a:spAutoFit/>
          </a:bodyPr>
          <a:lstStyle/>
          <a:p>
            <a:pPr algn="r">
              <a:defRPr/>
            </a:pPr>
            <a:r>
              <a:rPr lang="en-GB" dirty="0">
                <a:latin typeface="+mj-lt"/>
                <a:cs typeface="Arial" charset="0"/>
              </a:rPr>
              <a:t>Invitation from EC to prepare NC received on Nov 4</a:t>
            </a:r>
            <a:r>
              <a:rPr lang="en-GB" baseline="30000" dirty="0">
                <a:latin typeface="+mj-lt"/>
                <a:cs typeface="Arial" charset="0"/>
              </a:rPr>
              <a:t>th</a:t>
            </a:r>
            <a:r>
              <a:rPr lang="en-GB" dirty="0">
                <a:latin typeface="+mj-lt"/>
                <a:cs typeface="Arial" charset="0"/>
              </a:rPr>
              <a:t> 2011</a:t>
            </a:r>
          </a:p>
        </p:txBody>
      </p:sp>
      <p:sp>
        <p:nvSpPr>
          <p:cNvPr id="37" name="TextBox 36"/>
          <p:cNvSpPr txBox="1"/>
          <p:nvPr/>
        </p:nvSpPr>
        <p:spPr>
          <a:xfrm>
            <a:off x="3695700" y="5564188"/>
            <a:ext cx="5140325" cy="641350"/>
          </a:xfrm>
          <a:prstGeom prst="rect">
            <a:avLst/>
          </a:prstGeom>
          <a:noFill/>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en-GB">
                <a:latin typeface="Calibri" pitchFamily="34" charset="0"/>
              </a:rPr>
              <a:t>Prepare for delivery of NC in the area of interoperability rules in 2013</a:t>
            </a:r>
          </a:p>
        </p:txBody>
      </p:sp>
      <p:sp>
        <p:nvSpPr>
          <p:cNvPr id="38" name="TextBox 37"/>
          <p:cNvSpPr txBox="1"/>
          <p:nvPr/>
        </p:nvSpPr>
        <p:spPr>
          <a:xfrm>
            <a:off x="3695700" y="4830763"/>
            <a:ext cx="5140325" cy="641350"/>
          </a:xfrm>
          <a:prstGeom prst="rect">
            <a:avLst/>
          </a:prstGeom>
          <a:noFill/>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en-GB">
                <a:latin typeface="Calibri" pitchFamily="34" charset="0"/>
              </a:rPr>
              <a:t>EC currently reviewing text; </a:t>
            </a:r>
          </a:p>
          <a:p>
            <a:pPr algn="r" eaLnBrk="1" hangingPunct="1"/>
            <a:r>
              <a:rPr lang="en-GB">
                <a:latin typeface="Calibri" pitchFamily="34" charset="0"/>
              </a:rPr>
              <a:t>direct comitology process</a:t>
            </a:r>
          </a:p>
        </p:txBody>
      </p:sp>
      <p:sp>
        <p:nvSpPr>
          <p:cNvPr id="12305" name="Slide Number Placeholder 3"/>
          <p:cNvSpPr txBox="1">
            <a:spLocks/>
          </p:cNvSpPr>
          <p:nvPr/>
        </p:nvSpPr>
        <p:spPr bwMode="auto">
          <a:xfrm>
            <a:off x="6705600" y="621982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D979C6BE-BAB3-4D4D-9276-5995A7006CD3}" type="slidenum">
              <a:rPr lang="fr-BE" sz="1200">
                <a:solidFill>
                  <a:srgbClr val="666666"/>
                </a:solidFill>
              </a:rPr>
              <a:pPr algn="r" eaLnBrk="1" hangingPunct="1"/>
              <a:t>5</a:t>
            </a:fld>
            <a:endParaRPr lang="fr-BE" sz="1200">
              <a:solidFill>
                <a:srgbClr val="666666"/>
              </a:solidFill>
            </a:endParaRPr>
          </a:p>
        </p:txBody>
      </p:sp>
      <p:sp>
        <p:nvSpPr>
          <p:cNvPr id="2" name="Rounded Rectangle 29"/>
          <p:cNvSpPr/>
          <p:nvPr/>
        </p:nvSpPr>
        <p:spPr>
          <a:xfrm>
            <a:off x="971550" y="3211513"/>
            <a:ext cx="360363" cy="4603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4" name="Rounded Rectangle 25"/>
          <p:cNvSpPr/>
          <p:nvPr/>
        </p:nvSpPr>
        <p:spPr>
          <a:xfrm>
            <a:off x="179388" y="3211513"/>
            <a:ext cx="1019175" cy="4603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t>TAR</a:t>
            </a:r>
            <a:endParaRPr lang="en-US" dirty="0"/>
          </a:p>
        </p:txBody>
      </p:sp>
      <p:sp>
        <p:nvSpPr>
          <p:cNvPr id="8" name="TextBox 36"/>
          <p:cNvSpPr txBox="1"/>
          <p:nvPr/>
        </p:nvSpPr>
        <p:spPr>
          <a:xfrm>
            <a:off x="3695700" y="3024188"/>
            <a:ext cx="5140325" cy="915987"/>
          </a:xfrm>
          <a:prstGeom prst="rect">
            <a:avLst/>
          </a:prstGeom>
          <a:noFill/>
        </p:spPr>
        <p:txBody>
          <a:bodyPr>
            <a:spAutoFit/>
          </a:bodyPr>
          <a:lstStyle/>
          <a:p>
            <a:pPr algn="r">
              <a:defRPr/>
            </a:pPr>
            <a:r>
              <a:rPr lang="en-GB" dirty="0">
                <a:latin typeface="+mj-lt"/>
                <a:cs typeface="Arial" charset="0"/>
              </a:rPr>
              <a:t>Tariff provisions form an important part of CAM NC.</a:t>
            </a:r>
          </a:p>
          <a:p>
            <a:pPr algn="r">
              <a:defRPr/>
            </a:pPr>
            <a:r>
              <a:rPr lang="en-GB" dirty="0">
                <a:latin typeface="+mj-lt"/>
                <a:cs typeface="Arial" charset="0"/>
              </a:rPr>
              <a:t>Process for producing separate tariff legislation currently  under discussion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bwMode="auto">
          <a:xfrm>
            <a:off x="457200" y="373063"/>
            <a:ext cx="8229600" cy="868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3600" smtClean="0">
                <a:ea typeface="ＭＳ Ｐゴシック" pitchFamily="34" charset="-128"/>
              </a:rPr>
              <a:t>Ten Year Network Development Plan</a:t>
            </a:r>
          </a:p>
        </p:txBody>
      </p:sp>
      <p:sp>
        <p:nvSpPr>
          <p:cNvPr id="7171" name="Espace réservé du contenu 2"/>
          <p:cNvSpPr>
            <a:spLocks noGrp="1"/>
          </p:cNvSpPr>
          <p:nvPr>
            <p:ph sz="quarter" idx="11"/>
          </p:nvPr>
        </p:nvSpPr>
        <p:spPr bwMode="auto">
          <a:xfrm>
            <a:off x="395288" y="1412875"/>
            <a:ext cx="8353425" cy="3743325"/>
          </a:xfrm>
          <a:ln>
            <a:miter lim="800000"/>
            <a:headEnd/>
            <a:tailEnd/>
          </a:ln>
        </p:spPr>
        <p:txBody>
          <a:bodyPr vert="horz" wrap="square" lIns="91440" tIns="45720" rIns="91440" bIns="45720" numCol="1" anchor="t" anchorCtr="0" compatLnSpc="1">
            <a:prstTxWarp prst="textNoShape">
              <a:avLst/>
            </a:prstTxWarp>
          </a:bodyPr>
          <a:lstStyle/>
          <a:p>
            <a:pPr marL="444500" indent="-444500" algn="just" eaLnBrk="1" hangingPunct="1">
              <a:buClr>
                <a:schemeClr val="tx1"/>
              </a:buClr>
              <a:buFont typeface="Arial" pitchFamily="34" charset="0"/>
              <a:buChar char="•"/>
            </a:pPr>
            <a:r>
              <a:rPr lang="en-GB" sz="2400">
                <a:ea typeface="ＭＳ Ｐゴシック" pitchFamily="34" charset="-128"/>
                <a:cs typeface="Arial" pitchFamily="34" charset="0"/>
              </a:rPr>
              <a:t>Published bi-annually</a:t>
            </a:r>
          </a:p>
          <a:p>
            <a:pPr marL="444500" indent="-444500" algn="just" eaLnBrk="1" hangingPunct="1">
              <a:buClr>
                <a:schemeClr val="tx1"/>
              </a:buClr>
              <a:buFont typeface="Arial" pitchFamily="34" charset="0"/>
              <a:buChar char="•"/>
            </a:pPr>
            <a:endParaRPr lang="en-GB" sz="800">
              <a:ea typeface="ＭＳ Ｐゴシック" pitchFamily="34" charset="-128"/>
              <a:cs typeface="Arial" pitchFamily="34" charset="0"/>
            </a:endParaRPr>
          </a:p>
          <a:p>
            <a:pPr marL="444500" indent="-444500" algn="just" eaLnBrk="1" hangingPunct="1">
              <a:buClr>
                <a:schemeClr val="tx1"/>
              </a:buClr>
              <a:buFont typeface="Arial" pitchFamily="34" charset="0"/>
              <a:buChar char="•"/>
            </a:pPr>
            <a:r>
              <a:rPr lang="en-GB" sz="2400">
                <a:ea typeface="ＭＳ Ｐゴシック" pitchFamily="34" charset="-128"/>
                <a:cs typeface="Arial" pitchFamily="34" charset="0"/>
              </a:rPr>
              <a:t>1</a:t>
            </a:r>
            <a:r>
              <a:rPr lang="en-GB" sz="2400" baseline="30000">
                <a:ea typeface="ＭＳ Ｐゴシック" pitchFamily="34" charset="-128"/>
                <a:cs typeface="Arial" pitchFamily="34" charset="0"/>
              </a:rPr>
              <a:t>st</a:t>
            </a:r>
            <a:r>
              <a:rPr lang="en-GB" sz="2400">
                <a:ea typeface="ＭＳ Ｐゴシック" pitchFamily="34" charset="-128"/>
                <a:cs typeface="Arial" pitchFamily="34" charset="0"/>
              </a:rPr>
              <a:t> (pilot) edition of TYNDP published Dec 2009</a:t>
            </a:r>
          </a:p>
          <a:p>
            <a:pPr marL="788988" lvl="1" indent="379413" eaLnBrk="1" hangingPunct="1">
              <a:buClr>
                <a:schemeClr val="tx1"/>
              </a:buClr>
              <a:buFont typeface="Arial" pitchFamily="34" charset="0"/>
              <a:buChar char="−"/>
            </a:pPr>
            <a:endParaRPr lang="en-GB" sz="800">
              <a:ea typeface="ＭＳ Ｐゴシック" pitchFamily="34" charset="-128"/>
              <a:cs typeface="Arial" pitchFamily="34" charset="0"/>
            </a:endParaRPr>
          </a:p>
          <a:p>
            <a:pPr marL="444500" indent="-444500" eaLnBrk="1" hangingPunct="1">
              <a:buClr>
                <a:schemeClr val="tx1"/>
              </a:buClr>
              <a:buFontTx/>
              <a:buChar char="•"/>
            </a:pPr>
            <a:r>
              <a:rPr lang="en-GB" sz="2400">
                <a:ea typeface="ＭＳ Ｐゴシック" pitchFamily="34" charset="-128"/>
                <a:cs typeface="Arial" pitchFamily="34" charset="0"/>
              </a:rPr>
              <a:t>2</a:t>
            </a:r>
            <a:r>
              <a:rPr lang="en-GB" sz="2400" baseline="30000">
                <a:ea typeface="ＭＳ Ｐゴシック" pitchFamily="34" charset="-128"/>
                <a:cs typeface="Arial" pitchFamily="34" charset="0"/>
              </a:rPr>
              <a:t>nd</a:t>
            </a:r>
            <a:r>
              <a:rPr lang="en-GB" sz="2400">
                <a:ea typeface="ＭＳ Ｐゴシック" pitchFamily="34" charset="-128"/>
                <a:cs typeface="Arial" pitchFamily="34" charset="0"/>
              </a:rPr>
              <a:t> (first formal) edition of TYNDP published 17 Feb 2011</a:t>
            </a:r>
          </a:p>
          <a:p>
            <a:pPr marL="788988" lvl="1" indent="379413" eaLnBrk="1" hangingPunct="1">
              <a:buClr>
                <a:schemeClr val="tx1"/>
              </a:buClr>
              <a:buFontTx/>
              <a:buChar char="•"/>
            </a:pPr>
            <a:endParaRPr lang="en-GB" sz="700">
              <a:ea typeface="ＭＳ Ｐゴシック" pitchFamily="34" charset="-128"/>
              <a:cs typeface="Arial" pitchFamily="34" charset="0"/>
            </a:endParaRPr>
          </a:p>
          <a:p>
            <a:pPr marL="444500" indent="-444500" eaLnBrk="1" hangingPunct="1">
              <a:buClr>
                <a:schemeClr val="tx1"/>
              </a:buClr>
              <a:buFontTx/>
              <a:buChar char="•"/>
            </a:pPr>
            <a:r>
              <a:rPr lang="en-GB" sz="2400">
                <a:ea typeface="ＭＳ Ｐゴシック" pitchFamily="34" charset="-128"/>
                <a:cs typeface="Arial" pitchFamily="34" charset="0"/>
              </a:rPr>
              <a:t>3-month consultation process finished on 25 June</a:t>
            </a:r>
          </a:p>
          <a:p>
            <a:pPr marL="444500" indent="-444500" eaLnBrk="1" hangingPunct="1">
              <a:buClr>
                <a:schemeClr val="tx1"/>
              </a:buClr>
              <a:buFontTx/>
              <a:buChar char="•"/>
            </a:pPr>
            <a:endParaRPr lang="en-GB" sz="800">
              <a:ea typeface="ＭＳ Ｐゴシック" pitchFamily="34" charset="-128"/>
              <a:cs typeface="Arial" pitchFamily="34" charset="0"/>
            </a:endParaRPr>
          </a:p>
          <a:p>
            <a:pPr marL="444500" indent="-444500" eaLnBrk="1" hangingPunct="1">
              <a:buClr>
                <a:schemeClr val="tx1"/>
              </a:buClr>
              <a:buFontTx/>
              <a:buChar char="•"/>
            </a:pPr>
            <a:r>
              <a:rPr lang="en-GB" sz="2400">
                <a:ea typeface="ＭＳ Ｐゴシック" pitchFamily="34" charset="-128"/>
                <a:cs typeface="Arial" pitchFamily="34" charset="0"/>
              </a:rPr>
              <a:t>TYNDP 2011-2020 formally submitted to ACER  July 2011</a:t>
            </a:r>
          </a:p>
          <a:p>
            <a:pPr marL="444500" indent="-444500" eaLnBrk="1" hangingPunct="1">
              <a:buClr>
                <a:schemeClr val="tx1"/>
              </a:buClr>
              <a:buFontTx/>
              <a:buChar char="•"/>
            </a:pPr>
            <a:endParaRPr lang="en-GB" sz="800">
              <a:ea typeface="ＭＳ Ｐゴシック" pitchFamily="34" charset="-128"/>
              <a:cs typeface="Arial" pitchFamily="34" charset="0"/>
            </a:endParaRPr>
          </a:p>
          <a:p>
            <a:pPr marL="444500" indent="-444500" eaLnBrk="1" hangingPunct="1">
              <a:buClr>
                <a:schemeClr val="tx1"/>
              </a:buClr>
              <a:buFontTx/>
              <a:buChar char="•"/>
            </a:pPr>
            <a:r>
              <a:rPr lang="en-GB" sz="2400">
                <a:ea typeface="ＭＳ Ｐゴシック" pitchFamily="34" charset="-128"/>
                <a:cs typeface="Arial" pitchFamily="34" charset="0"/>
              </a:rPr>
              <a:t>As of September, work started on TYNDP 2013-2022 </a:t>
            </a:r>
          </a:p>
          <a:p>
            <a:pPr marL="444500" indent="-444500" eaLnBrk="1" hangingPunct="1">
              <a:buClr>
                <a:schemeClr val="tx1"/>
              </a:buClr>
              <a:buFontTx/>
              <a:buChar char="•"/>
            </a:pPr>
            <a:endParaRPr lang="en-GB" sz="2400">
              <a:ea typeface="ＭＳ Ｐゴシック" pitchFamily="34" charset="-128"/>
              <a:cs typeface="Arial" pitchFamily="34" charset="0"/>
            </a:endParaRPr>
          </a:p>
          <a:p>
            <a:pPr marL="444500" indent="-444500" eaLnBrk="1" hangingPunct="1">
              <a:buClr>
                <a:schemeClr val="tx1"/>
              </a:buClr>
              <a:buFontTx/>
              <a:buChar char="•"/>
            </a:pPr>
            <a:endParaRPr lang="en-GB" sz="900">
              <a:ea typeface="ＭＳ Ｐゴシック" pitchFamily="34" charset="-128"/>
              <a:cs typeface="Arial" pitchFamily="34" charset="0"/>
            </a:endParaRPr>
          </a:p>
          <a:p>
            <a:pPr marL="444500" indent="-444500" eaLnBrk="1" hangingPunct="1">
              <a:buClr>
                <a:schemeClr val="tx1"/>
              </a:buClr>
              <a:buFont typeface="Wingdings" pitchFamily="2" charset="2"/>
              <a:buChar char="Ø"/>
            </a:pPr>
            <a:r>
              <a:rPr lang="en-GB" sz="2400">
                <a:ea typeface="ＭＳ Ｐゴシック" pitchFamily="34" charset="-128"/>
                <a:cs typeface="Arial" pitchFamily="34" charset="0"/>
              </a:rPr>
              <a:t>Next TYNDP to be published Q1 2013</a:t>
            </a:r>
          </a:p>
        </p:txBody>
      </p:sp>
      <p:sp>
        <p:nvSpPr>
          <p:cNvPr id="13317" name="Slide Number Placeholder 3"/>
          <p:cNvSpPr txBox="1">
            <a:spLocks/>
          </p:cNvSpPr>
          <p:nvPr/>
        </p:nvSpPr>
        <p:spPr bwMode="auto">
          <a:xfrm>
            <a:off x="6705600" y="6508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0E8CA23F-CD9A-406B-A1D9-F4B464E5536F}" type="slidenum">
              <a:rPr lang="fr-BE" sz="1200">
                <a:solidFill>
                  <a:srgbClr val="666666"/>
                </a:solidFill>
              </a:rPr>
              <a:pPr algn="r" eaLnBrk="1" hangingPunct="1"/>
              <a:t>6</a:t>
            </a:fld>
            <a:endParaRPr lang="fr-BE" sz="1200">
              <a:solidFill>
                <a:srgbClr val="666666"/>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bwMode="auto">
          <a:xfrm>
            <a:off x="457200" y="373063"/>
            <a:ext cx="8229600" cy="868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3600" smtClean="0">
                <a:ea typeface="ＭＳ Ｐゴシック" pitchFamily="34" charset="-128"/>
              </a:rPr>
              <a:t>Summer / Winter Supply Outlooks</a:t>
            </a:r>
          </a:p>
        </p:txBody>
      </p:sp>
      <p:sp>
        <p:nvSpPr>
          <p:cNvPr id="7171" name="Espace réservé du contenu 2"/>
          <p:cNvSpPr>
            <a:spLocks noGrp="1"/>
          </p:cNvSpPr>
          <p:nvPr>
            <p:ph sz="quarter" idx="11"/>
          </p:nvPr>
        </p:nvSpPr>
        <p:spPr bwMode="auto">
          <a:xfrm>
            <a:off x="395288" y="1557338"/>
            <a:ext cx="8353425" cy="3743325"/>
          </a:xfrm>
          <a:ln>
            <a:miter lim="800000"/>
            <a:headEnd/>
            <a:tailEnd/>
          </a:ln>
        </p:spPr>
        <p:txBody>
          <a:bodyPr vert="horz" wrap="square" lIns="91440" tIns="45720" rIns="91440" bIns="45720" numCol="1" anchor="t" anchorCtr="0" compatLnSpc="1">
            <a:prstTxWarp prst="textNoShape">
              <a:avLst/>
            </a:prstTxWarp>
          </a:bodyPr>
          <a:lstStyle/>
          <a:p>
            <a:pPr marL="342900" lvl="1" indent="-342900" eaLnBrk="1" hangingPunct="1">
              <a:buClr>
                <a:schemeClr val="tx1"/>
              </a:buClr>
              <a:buFontTx/>
              <a:buChar char="•"/>
            </a:pPr>
            <a:r>
              <a:rPr lang="en-GB" sz="2400">
                <a:ea typeface="ＭＳ Ｐゴシック" pitchFamily="34" charset="-128"/>
                <a:cs typeface="Arial" pitchFamily="34" charset="0"/>
              </a:rPr>
              <a:t>Published six-monthly</a:t>
            </a:r>
          </a:p>
          <a:p>
            <a:pPr marL="342900" lvl="1" indent="-342900" eaLnBrk="1" hangingPunct="1">
              <a:buClr>
                <a:schemeClr val="tx1"/>
              </a:buClr>
              <a:buFontTx/>
              <a:buChar char="•"/>
            </a:pPr>
            <a:endParaRPr lang="en-GB" sz="800">
              <a:ea typeface="ＭＳ Ｐゴシック" pitchFamily="34" charset="-128"/>
              <a:cs typeface="Arial" pitchFamily="34" charset="0"/>
            </a:endParaRPr>
          </a:p>
          <a:p>
            <a:pPr marL="342900" lvl="1" indent="-342900" eaLnBrk="1" hangingPunct="1">
              <a:buClr>
                <a:schemeClr val="tx1"/>
              </a:buClr>
              <a:buFontTx/>
              <a:buChar char="•"/>
            </a:pPr>
            <a:r>
              <a:rPr lang="en-GB" sz="2400">
                <a:ea typeface="ＭＳ Ｐゴシック" pitchFamily="34" charset="-128"/>
                <a:cs typeface="Arial" pitchFamily="34" charset="0"/>
              </a:rPr>
              <a:t>1</a:t>
            </a:r>
            <a:r>
              <a:rPr lang="en-GB" sz="2400" baseline="30000">
                <a:ea typeface="ＭＳ Ｐゴシック" pitchFamily="34" charset="-128"/>
                <a:cs typeface="Arial" pitchFamily="34" charset="0"/>
              </a:rPr>
              <a:t>st</a:t>
            </a:r>
            <a:r>
              <a:rPr lang="en-GB" sz="2400">
                <a:ea typeface="ＭＳ Ｐゴシック" pitchFamily="34" charset="-128"/>
                <a:cs typeface="Arial" pitchFamily="34" charset="0"/>
              </a:rPr>
              <a:t> Winter Outlook was published Oct 2007 by GTE</a:t>
            </a:r>
          </a:p>
          <a:p>
            <a:pPr marL="342900" lvl="1" indent="-342900" eaLnBrk="1" hangingPunct="1">
              <a:buClr>
                <a:schemeClr val="tx1"/>
              </a:buClr>
              <a:buFontTx/>
              <a:buChar char="•"/>
            </a:pPr>
            <a:endParaRPr lang="en-GB" sz="800">
              <a:ea typeface="ＭＳ Ｐゴシック" pitchFamily="34" charset="-128"/>
              <a:cs typeface="Arial" pitchFamily="34" charset="0"/>
            </a:endParaRPr>
          </a:p>
          <a:p>
            <a:pPr marL="342900" lvl="1" indent="-342900" eaLnBrk="1" hangingPunct="1">
              <a:buClr>
                <a:schemeClr val="tx1"/>
              </a:buClr>
              <a:buFontTx/>
              <a:buChar char="•"/>
            </a:pPr>
            <a:r>
              <a:rPr lang="en-GB" sz="2400">
                <a:ea typeface="ＭＳ Ｐゴシック" pitchFamily="34" charset="-128"/>
                <a:cs typeface="Arial" pitchFamily="34" charset="0"/>
              </a:rPr>
              <a:t>1</a:t>
            </a:r>
            <a:r>
              <a:rPr lang="en-GB" sz="2400" baseline="30000">
                <a:ea typeface="ＭＳ Ｐゴシック" pitchFamily="34" charset="-128"/>
                <a:cs typeface="Arial" pitchFamily="34" charset="0"/>
              </a:rPr>
              <a:t>st</a:t>
            </a:r>
            <a:r>
              <a:rPr lang="en-GB" sz="2400">
                <a:ea typeface="ＭＳ Ｐゴシック" pitchFamily="34" charset="-128"/>
                <a:cs typeface="Arial" pitchFamily="34" charset="0"/>
              </a:rPr>
              <a:t> Summer Supply Outlook was published in June 2010</a:t>
            </a:r>
          </a:p>
          <a:p>
            <a:pPr marL="342900" lvl="1" indent="-342900" eaLnBrk="1" hangingPunct="1">
              <a:buClr>
                <a:schemeClr val="tx1"/>
              </a:buClr>
              <a:buFontTx/>
              <a:buChar char="•"/>
            </a:pPr>
            <a:endParaRPr lang="en-GB" sz="800">
              <a:ea typeface="ＭＳ Ｐゴシック" pitchFamily="34" charset="-128"/>
              <a:cs typeface="Arial" pitchFamily="34" charset="0"/>
            </a:endParaRPr>
          </a:p>
          <a:p>
            <a:pPr marL="342900" lvl="1" indent="-342900" eaLnBrk="1" hangingPunct="1">
              <a:buClr>
                <a:schemeClr val="tx1"/>
              </a:buClr>
              <a:buFontTx/>
              <a:buChar char="•"/>
            </a:pPr>
            <a:r>
              <a:rPr lang="en-GB" sz="2400">
                <a:ea typeface="ＭＳ Ｐゴシック" pitchFamily="34" charset="-128"/>
                <a:cs typeface="Arial" pitchFamily="34" charset="0"/>
              </a:rPr>
              <a:t>Some Outlook </a:t>
            </a:r>
            <a:r>
              <a:rPr lang="en-GB" sz="2400" i="1">
                <a:ea typeface="ＭＳ Ｐゴシック" pitchFamily="34" charset="-128"/>
                <a:cs typeface="Arial" pitchFamily="34" charset="0"/>
              </a:rPr>
              <a:t>Reviews</a:t>
            </a:r>
            <a:r>
              <a:rPr lang="en-GB" sz="2400">
                <a:ea typeface="ＭＳ Ｐゴシック" pitchFamily="34" charset="-128"/>
                <a:cs typeface="Arial" pitchFamily="34" charset="0"/>
              </a:rPr>
              <a:t> are planned to provide a retrospective of actual situation</a:t>
            </a:r>
          </a:p>
          <a:p>
            <a:pPr marL="342900" lvl="1" indent="-342900" eaLnBrk="1" hangingPunct="1">
              <a:buClr>
                <a:schemeClr val="tx1"/>
              </a:buClr>
              <a:buFontTx/>
              <a:buChar char="•"/>
            </a:pPr>
            <a:endParaRPr lang="en-GB" sz="800">
              <a:ea typeface="ＭＳ Ｐゴシック" pitchFamily="34" charset="-128"/>
              <a:cs typeface="Arial" pitchFamily="34" charset="0"/>
            </a:endParaRPr>
          </a:p>
          <a:p>
            <a:pPr marL="342900" lvl="1" indent="-342900" eaLnBrk="1" hangingPunct="1">
              <a:buClr>
                <a:schemeClr val="tx1"/>
              </a:buClr>
              <a:buFontTx/>
              <a:buChar char="•"/>
            </a:pPr>
            <a:r>
              <a:rPr lang="en-GB" sz="2400">
                <a:ea typeface="ＭＳ Ｐゴシック" pitchFamily="34" charset="-128"/>
                <a:cs typeface="Arial" pitchFamily="34" charset="0"/>
              </a:rPr>
              <a:t>1</a:t>
            </a:r>
            <a:r>
              <a:rPr lang="en-GB" sz="2400" baseline="30000">
                <a:ea typeface="ＭＳ Ｐゴシック" pitchFamily="34" charset="-128"/>
                <a:cs typeface="Arial" pitchFamily="34" charset="0"/>
              </a:rPr>
              <a:t>st</a:t>
            </a:r>
            <a:r>
              <a:rPr lang="en-GB" sz="2400">
                <a:ea typeface="ＭＳ Ｐゴシック" pitchFamily="34" charset="-128"/>
                <a:cs typeface="Arial" pitchFamily="34" charset="0"/>
              </a:rPr>
              <a:t> Review of Summer and Winter Supply Outlooks is planned for Q4 this year, included with Winter Outlook 2011-2012</a:t>
            </a:r>
          </a:p>
        </p:txBody>
      </p:sp>
      <p:sp>
        <p:nvSpPr>
          <p:cNvPr id="14341" name="Slide Number Placeholder 3"/>
          <p:cNvSpPr txBox="1">
            <a:spLocks/>
          </p:cNvSpPr>
          <p:nvPr/>
        </p:nvSpPr>
        <p:spPr bwMode="auto">
          <a:xfrm>
            <a:off x="6705600" y="6508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ADAE3ED9-D24B-4568-A486-A797189D6D13}" type="slidenum">
              <a:rPr lang="fr-BE" sz="1200">
                <a:solidFill>
                  <a:srgbClr val="666666"/>
                </a:solidFill>
              </a:rPr>
              <a:pPr algn="r" eaLnBrk="1" hangingPunct="1"/>
              <a:t>7</a:t>
            </a:fld>
            <a:endParaRPr lang="fr-BE" sz="1200">
              <a:solidFill>
                <a:srgbClr val="666666"/>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bwMode="auto">
          <a:xfrm>
            <a:off x="457200" y="373063"/>
            <a:ext cx="8229600" cy="868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3600" smtClean="0">
                <a:ea typeface="ＭＳ Ｐゴシック" pitchFamily="34" charset="-128"/>
              </a:rPr>
              <a:t>Gas Regional Development Plans (GRIPs)</a:t>
            </a:r>
          </a:p>
        </p:txBody>
      </p:sp>
      <p:sp>
        <p:nvSpPr>
          <p:cNvPr id="7171" name="Espace réservé du contenu 2"/>
          <p:cNvSpPr>
            <a:spLocks noGrp="1"/>
          </p:cNvSpPr>
          <p:nvPr>
            <p:ph sz="quarter" idx="11"/>
          </p:nvPr>
        </p:nvSpPr>
        <p:spPr bwMode="auto">
          <a:xfrm>
            <a:off x="395288" y="1412875"/>
            <a:ext cx="8353425" cy="4103688"/>
          </a:xfrm>
          <a:ln>
            <a:miter lim="800000"/>
            <a:headEnd/>
            <a:tailEnd/>
          </a:ln>
        </p:spPr>
        <p:txBody>
          <a:bodyPr vert="horz" wrap="square" lIns="91440" tIns="45720" rIns="91440" bIns="45720" numCol="1" anchor="t" anchorCtr="0" compatLnSpc="1">
            <a:prstTxWarp prst="textNoShape">
              <a:avLst/>
            </a:prstTxWarp>
          </a:bodyPr>
          <a:lstStyle/>
          <a:p>
            <a:pPr marL="0" indent="0" algn="just" eaLnBrk="1" hangingPunct="1"/>
            <a:r>
              <a:rPr lang="en-GB" sz="2400" b="1">
                <a:ea typeface="ＭＳ Ｐゴシック" pitchFamily="34" charset="-128"/>
              </a:rPr>
              <a:t>A new process for most TSOs (started in Feb 2011)</a:t>
            </a:r>
          </a:p>
          <a:p>
            <a:pPr marL="0" indent="0" algn="just" eaLnBrk="1" hangingPunct="1"/>
            <a:endParaRPr lang="en-GB" sz="2400" b="1">
              <a:ea typeface="ＭＳ Ｐゴシック" pitchFamily="34" charset="-128"/>
            </a:endParaRPr>
          </a:p>
          <a:p>
            <a:pPr marL="342900" lvl="1" indent="-342900" eaLnBrk="1" hangingPunct="1">
              <a:buClr>
                <a:srgbClr val="666666"/>
              </a:buClr>
              <a:buFont typeface="Arial" pitchFamily="34" charset="0"/>
              <a:buChar char="−"/>
            </a:pPr>
            <a:r>
              <a:rPr lang="en-GB" sz="2400">
                <a:ea typeface="ＭＳ Ｐゴシック" pitchFamily="34" charset="-128"/>
                <a:cs typeface="Arial" pitchFamily="34" charset="0"/>
              </a:rPr>
              <a:t>Different framework than for TYNDP; management is with TSOs of the respective regions; ENTSOG to ensure consistency between GRIPs and TYNDP and between GRIPs themselves</a:t>
            </a:r>
          </a:p>
          <a:p>
            <a:pPr marL="342900" lvl="1" indent="-342900" eaLnBrk="1" hangingPunct="1">
              <a:buClr>
                <a:srgbClr val="666666"/>
              </a:buClr>
              <a:buFont typeface="Arial" pitchFamily="34" charset="0"/>
              <a:buChar char="−"/>
            </a:pPr>
            <a:endParaRPr lang="en-GB" sz="2400">
              <a:ea typeface="ＭＳ Ｐゴシック" pitchFamily="34" charset="-128"/>
              <a:cs typeface="Arial" pitchFamily="34" charset="0"/>
            </a:endParaRPr>
          </a:p>
          <a:p>
            <a:pPr marL="342900" lvl="1" indent="-342900" eaLnBrk="1" hangingPunct="1">
              <a:buClr>
                <a:srgbClr val="666666"/>
              </a:buClr>
              <a:buFont typeface="Arial" pitchFamily="34" charset="0"/>
              <a:buChar char="−"/>
            </a:pPr>
            <a:r>
              <a:rPr lang="en-GB" sz="2400">
                <a:ea typeface="ＭＳ Ｐゴシック" pitchFamily="34" charset="-128"/>
                <a:cs typeface="Arial" pitchFamily="34" charset="0"/>
              </a:rPr>
              <a:t>Whereas a minimum set of requirements will be agreed for all (six) regions, the GRIPs will nevertheless have a specific regional focus possibly addressing different issues</a:t>
            </a:r>
          </a:p>
        </p:txBody>
      </p:sp>
      <p:sp>
        <p:nvSpPr>
          <p:cNvPr id="15366" name="Slide Number Placeholder 3"/>
          <p:cNvSpPr txBox="1">
            <a:spLocks/>
          </p:cNvSpPr>
          <p:nvPr/>
        </p:nvSpPr>
        <p:spPr bwMode="auto">
          <a:xfrm>
            <a:off x="6705600" y="6508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2175F24E-D610-4814-A889-8F631A46672C}" type="slidenum">
              <a:rPr lang="fr-BE" sz="1200">
                <a:solidFill>
                  <a:srgbClr val="666666"/>
                </a:solidFill>
              </a:rPr>
              <a:pPr algn="r" eaLnBrk="1" hangingPunct="1"/>
              <a:t>8</a:t>
            </a:fld>
            <a:endParaRPr lang="fr-BE" sz="1200">
              <a:solidFill>
                <a:srgbClr val="666666"/>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bwMode="auto">
          <a:xfrm>
            <a:off x="457200" y="274638"/>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eaLnBrk="1" hangingPunct="1"/>
            <a:r>
              <a:rPr lang="en-US" sz="3200" b="1" smtClean="0">
                <a:solidFill>
                  <a:srgbClr val="2A3F82"/>
                </a:solidFill>
                <a:ea typeface="ＭＳ Ｐゴシック" pitchFamily="34" charset="-128"/>
                <a:cs typeface="Arial" pitchFamily="34" charset="0"/>
              </a:rPr>
              <a:t>Infrastructure investment influenced by, and in line with, political goals</a:t>
            </a:r>
            <a:r>
              <a:rPr lang="de-DE" sz="3600" b="1" smtClean="0">
                <a:solidFill>
                  <a:srgbClr val="2A3F82"/>
                </a:solidFill>
                <a:ea typeface="ＭＳ Ｐゴシック" pitchFamily="34" charset="-128"/>
                <a:cs typeface="Arial" pitchFamily="34" charset="0"/>
              </a:rPr>
              <a:t> </a:t>
            </a:r>
          </a:p>
        </p:txBody>
      </p:sp>
      <p:sp>
        <p:nvSpPr>
          <p:cNvPr id="18435" name="Rectangle 7"/>
          <p:cNvSpPr>
            <a:spLocks noChangeAspect="1" noChangeArrowheads="1"/>
          </p:cNvSpPr>
          <p:nvPr/>
        </p:nvSpPr>
        <p:spPr bwMode="auto">
          <a:xfrm>
            <a:off x="612775" y="1555750"/>
            <a:ext cx="3814763" cy="441325"/>
          </a:xfrm>
          <a:prstGeom prst="rect">
            <a:avLst/>
          </a:prstGeom>
          <a:solidFill>
            <a:schemeClr val="tx2"/>
          </a:solidFill>
          <a:ln>
            <a:noFill/>
          </a:ln>
          <a:effectLst>
            <a:outerShdw dist="17961" dir="2700000" algn="ctr" rotWithShape="0">
              <a:schemeClr val="hlink"/>
            </a:outerShdw>
          </a:effectLst>
          <a:extLst>
            <a:ext uri="{91240B29-F687-4F45-9708-019B960494DF}">
              <a14:hiddenLine xmlns:a14="http://schemas.microsoft.com/office/drawing/2010/main" w="6350">
                <a:solidFill>
                  <a:srgbClr val="000000"/>
                </a:solidFill>
                <a:miter lim="800000"/>
                <a:headEnd/>
                <a:tailEnd/>
              </a14:hiddenLine>
            </a:ext>
          </a:extLst>
        </p:spPr>
        <p:txBody>
          <a:bodyPr lIns="0" tIns="0" rIns="0" bIns="0" anchor="ctr"/>
          <a:lstStyle/>
          <a:p>
            <a:pPr algn="ctr"/>
            <a:r>
              <a:rPr lang="en-US" sz="2400" b="1">
                <a:solidFill>
                  <a:schemeClr val="bg1"/>
                </a:solidFill>
                <a:latin typeface="Calibri" pitchFamily="34" charset="0"/>
              </a:rPr>
              <a:t>Single European gas market</a:t>
            </a:r>
          </a:p>
        </p:txBody>
      </p:sp>
      <p:sp>
        <p:nvSpPr>
          <p:cNvPr id="18436" name="Rectangle 8"/>
          <p:cNvSpPr>
            <a:spLocks noChangeAspect="1" noChangeArrowheads="1"/>
          </p:cNvSpPr>
          <p:nvPr/>
        </p:nvSpPr>
        <p:spPr bwMode="auto">
          <a:xfrm>
            <a:off x="612775" y="2138363"/>
            <a:ext cx="3814763" cy="1506537"/>
          </a:xfrm>
          <a:prstGeom prst="rect">
            <a:avLst/>
          </a:prstGeom>
          <a:noFill/>
          <a:ln w="38100" cmpd="dbl">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108000" tIns="180000" rIns="108000" bIns="180000" anchor="ctr"/>
          <a:lstStyle/>
          <a:p>
            <a:pPr marL="269875" indent="-269875" eaLnBrk="0" hangingPunct="0">
              <a:spcBef>
                <a:spcPct val="20000"/>
              </a:spcBef>
              <a:buClr>
                <a:srgbClr val="2A3C82"/>
              </a:buClr>
              <a:buFont typeface="Wingdings" pitchFamily="2" charset="2"/>
              <a:buChar char="§"/>
            </a:pPr>
            <a:r>
              <a:rPr lang="en-US" sz="2000">
                <a:latin typeface="Calibri" pitchFamily="34" charset="0"/>
                <a:ea typeface="ＭＳ Ｐゴシック" pitchFamily="34" charset="-128"/>
              </a:rPr>
              <a:t>Third Energy Package</a:t>
            </a:r>
          </a:p>
          <a:p>
            <a:pPr marL="269875" indent="-269875" eaLnBrk="0" hangingPunct="0">
              <a:spcBef>
                <a:spcPct val="20000"/>
              </a:spcBef>
              <a:buClr>
                <a:srgbClr val="2A3C82"/>
              </a:buClr>
              <a:buFont typeface="Wingdings" pitchFamily="2" charset="2"/>
              <a:buChar char="§"/>
            </a:pPr>
            <a:r>
              <a:rPr lang="en-US" sz="2000">
                <a:latin typeface="Calibri" pitchFamily="34" charset="0"/>
                <a:ea typeface="ＭＳ Ｐゴシック" pitchFamily="34" charset="-128"/>
              </a:rPr>
              <a:t>Internal market deadline 2014</a:t>
            </a:r>
          </a:p>
          <a:p>
            <a:pPr marL="269875" indent="-269875" eaLnBrk="0" hangingPunct="0">
              <a:spcBef>
                <a:spcPct val="20000"/>
              </a:spcBef>
              <a:buClr>
                <a:srgbClr val="2A3C82"/>
              </a:buClr>
              <a:buFont typeface="Wingdings" pitchFamily="2" charset="2"/>
              <a:buChar char="§"/>
            </a:pPr>
            <a:r>
              <a:rPr lang="en-US" sz="2000">
                <a:latin typeface="Calibri" pitchFamily="34" charset="0"/>
                <a:ea typeface="ＭＳ Ｐゴシック" pitchFamily="34" charset="-128"/>
              </a:rPr>
              <a:t>Target Model &amp; market rules</a:t>
            </a:r>
          </a:p>
        </p:txBody>
      </p:sp>
      <p:sp>
        <p:nvSpPr>
          <p:cNvPr id="18437" name="Rectangle 9"/>
          <p:cNvSpPr>
            <a:spLocks noChangeAspect="1" noChangeArrowheads="1"/>
          </p:cNvSpPr>
          <p:nvPr/>
        </p:nvSpPr>
        <p:spPr bwMode="auto">
          <a:xfrm>
            <a:off x="4808538" y="1555750"/>
            <a:ext cx="3867150" cy="441325"/>
          </a:xfrm>
          <a:prstGeom prst="rect">
            <a:avLst/>
          </a:prstGeom>
          <a:solidFill>
            <a:schemeClr val="tx2"/>
          </a:solidFill>
          <a:ln>
            <a:noFill/>
          </a:ln>
          <a:effectLst>
            <a:outerShdw dist="17961" dir="2700000" algn="ctr" rotWithShape="0">
              <a:schemeClr val="hlink"/>
            </a:outerShdw>
          </a:effectLst>
          <a:extLst>
            <a:ext uri="{91240B29-F687-4F45-9708-019B960494DF}">
              <a14:hiddenLine xmlns:a14="http://schemas.microsoft.com/office/drawing/2010/main" w="6350">
                <a:solidFill>
                  <a:srgbClr val="000000"/>
                </a:solidFill>
                <a:miter lim="800000"/>
                <a:headEnd/>
                <a:tailEnd/>
              </a14:hiddenLine>
            </a:ext>
          </a:extLst>
        </p:spPr>
        <p:txBody>
          <a:bodyPr lIns="0" tIns="0" rIns="0" bIns="0" anchor="ctr"/>
          <a:lstStyle/>
          <a:p>
            <a:pPr algn="ctr"/>
            <a:r>
              <a:rPr lang="en-US" sz="2400" b="1">
                <a:solidFill>
                  <a:schemeClr val="bg1"/>
                </a:solidFill>
                <a:latin typeface="Calibri" pitchFamily="34" charset="0"/>
              </a:rPr>
              <a:t>Security of supply</a:t>
            </a:r>
          </a:p>
        </p:txBody>
      </p:sp>
      <p:sp>
        <p:nvSpPr>
          <p:cNvPr id="18438" name="Rectangle 10"/>
          <p:cNvSpPr>
            <a:spLocks noChangeArrowheads="1"/>
          </p:cNvSpPr>
          <p:nvPr/>
        </p:nvSpPr>
        <p:spPr bwMode="auto">
          <a:xfrm>
            <a:off x="4859338" y="2138363"/>
            <a:ext cx="3816350" cy="1506537"/>
          </a:xfrm>
          <a:prstGeom prst="rect">
            <a:avLst/>
          </a:prstGeom>
          <a:noFill/>
          <a:ln w="38100" cmpd="dbl">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108000" tIns="180000" rIns="108000" bIns="180000" anchor="ctr"/>
          <a:lstStyle/>
          <a:p>
            <a:pPr marL="374650" indent="-285750" eaLnBrk="0" hangingPunct="0">
              <a:spcBef>
                <a:spcPct val="20000"/>
              </a:spcBef>
              <a:buClr>
                <a:srgbClr val="2A3C82"/>
              </a:buClr>
              <a:buFont typeface="Wingdings" pitchFamily="2" charset="2"/>
              <a:buChar char="§"/>
            </a:pPr>
            <a:endParaRPr lang="en-GB" sz="2000">
              <a:latin typeface="Calibri" pitchFamily="34" charset="0"/>
              <a:ea typeface="ＭＳ Ｐゴシック" pitchFamily="34" charset="-128"/>
            </a:endParaRPr>
          </a:p>
          <a:p>
            <a:pPr marL="374650" indent="-285750" eaLnBrk="0" hangingPunct="0">
              <a:spcBef>
                <a:spcPct val="20000"/>
              </a:spcBef>
              <a:buClr>
                <a:srgbClr val="2A3C82"/>
              </a:buClr>
              <a:buFont typeface="Wingdings" pitchFamily="2" charset="2"/>
              <a:buChar char="§"/>
            </a:pPr>
            <a:r>
              <a:rPr lang="en-GB" sz="2000">
                <a:latin typeface="Calibri" pitchFamily="34" charset="0"/>
                <a:ea typeface="ＭＳ Ｐゴシック" pitchFamily="34" charset="-128"/>
              </a:rPr>
              <a:t>No energy islands after 2015</a:t>
            </a:r>
          </a:p>
          <a:p>
            <a:pPr marL="374650" indent="-285750" eaLnBrk="0" hangingPunct="0">
              <a:spcBef>
                <a:spcPct val="20000"/>
              </a:spcBef>
              <a:buClr>
                <a:srgbClr val="2A3C82"/>
              </a:buClr>
              <a:buFont typeface="Wingdings" pitchFamily="2" charset="2"/>
              <a:buChar char="§"/>
            </a:pPr>
            <a:r>
              <a:rPr lang="en-GB" sz="2000">
                <a:latin typeface="Calibri" pitchFamily="34" charset="0"/>
                <a:ea typeface="ＭＳ Ｐゴシック" pitchFamily="34" charset="-128"/>
              </a:rPr>
              <a:t>SoS Regulation</a:t>
            </a:r>
          </a:p>
          <a:p>
            <a:pPr marL="374650" indent="-285750" eaLnBrk="0" hangingPunct="0">
              <a:spcBef>
                <a:spcPct val="20000"/>
              </a:spcBef>
              <a:buClr>
                <a:srgbClr val="2A3C82"/>
              </a:buClr>
              <a:buFont typeface="Wingdings" pitchFamily="2" charset="2"/>
              <a:buChar char="§"/>
            </a:pPr>
            <a:r>
              <a:rPr lang="en-GB" sz="2000">
                <a:latin typeface="Calibri" pitchFamily="34" charset="0"/>
                <a:ea typeface="ＭＳ Ｐゴシック" pitchFamily="34" charset="-128"/>
              </a:rPr>
              <a:t>Energy infrastructure package</a:t>
            </a:r>
          </a:p>
          <a:p>
            <a:pPr marL="374650" indent="-285750" eaLnBrk="0" hangingPunct="0">
              <a:spcBef>
                <a:spcPct val="20000"/>
              </a:spcBef>
              <a:buClr>
                <a:srgbClr val="2A3C82"/>
              </a:buClr>
              <a:buFont typeface="Wingdings" pitchFamily="2" charset="2"/>
              <a:buChar char="§"/>
            </a:pPr>
            <a:endParaRPr lang="en-GB" sz="2000">
              <a:latin typeface="Calibri" pitchFamily="34" charset="0"/>
              <a:ea typeface="ＭＳ Ｐゴシック" pitchFamily="34" charset="-128"/>
            </a:endParaRPr>
          </a:p>
        </p:txBody>
      </p:sp>
      <p:sp>
        <p:nvSpPr>
          <p:cNvPr id="18439" name="Rectangle 7"/>
          <p:cNvSpPr>
            <a:spLocks noChangeAspect="1" noChangeArrowheads="1"/>
          </p:cNvSpPr>
          <p:nvPr/>
        </p:nvSpPr>
        <p:spPr bwMode="auto">
          <a:xfrm>
            <a:off x="2411413" y="3925888"/>
            <a:ext cx="4248150" cy="441325"/>
          </a:xfrm>
          <a:prstGeom prst="rect">
            <a:avLst/>
          </a:prstGeom>
          <a:solidFill>
            <a:schemeClr val="tx2"/>
          </a:solidFill>
          <a:ln>
            <a:noFill/>
          </a:ln>
          <a:effectLst>
            <a:outerShdw dist="17961" dir="2700000" algn="ctr" rotWithShape="0">
              <a:schemeClr val="hlink"/>
            </a:outerShdw>
          </a:effectLst>
          <a:extLst>
            <a:ext uri="{91240B29-F687-4F45-9708-019B960494DF}">
              <a14:hiddenLine xmlns:a14="http://schemas.microsoft.com/office/drawing/2010/main" w="6350">
                <a:solidFill>
                  <a:srgbClr val="000000"/>
                </a:solidFill>
                <a:miter lim="800000"/>
                <a:headEnd/>
                <a:tailEnd/>
              </a14:hiddenLine>
            </a:ext>
          </a:extLst>
        </p:spPr>
        <p:txBody>
          <a:bodyPr lIns="0" tIns="0" rIns="0" bIns="0" anchor="ctr"/>
          <a:lstStyle/>
          <a:p>
            <a:pPr algn="ctr"/>
            <a:r>
              <a:rPr lang="en-US" sz="2400" b="1">
                <a:solidFill>
                  <a:schemeClr val="bg1"/>
                </a:solidFill>
                <a:latin typeface="Calibri" pitchFamily="34" charset="0"/>
              </a:rPr>
              <a:t>Sustainability</a:t>
            </a:r>
          </a:p>
        </p:txBody>
      </p:sp>
      <p:sp>
        <p:nvSpPr>
          <p:cNvPr id="18440" name="Rectangle 8"/>
          <p:cNvSpPr>
            <a:spLocks noChangeAspect="1" noChangeArrowheads="1"/>
          </p:cNvSpPr>
          <p:nvPr/>
        </p:nvSpPr>
        <p:spPr bwMode="auto">
          <a:xfrm>
            <a:off x="2411413" y="4508500"/>
            <a:ext cx="4248150" cy="1441450"/>
          </a:xfrm>
          <a:prstGeom prst="rect">
            <a:avLst/>
          </a:prstGeom>
          <a:noFill/>
          <a:ln w="38100" cmpd="dbl">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108000" tIns="180000" rIns="108000" bIns="180000" anchor="ctr"/>
          <a:lstStyle/>
          <a:p>
            <a:pPr marL="266700" indent="-266700" eaLnBrk="0" hangingPunct="0">
              <a:spcBef>
                <a:spcPct val="20000"/>
              </a:spcBef>
              <a:buClr>
                <a:srgbClr val="2A3C82"/>
              </a:buClr>
              <a:buFont typeface="Wingdings" pitchFamily="2" charset="2"/>
              <a:buChar char="§"/>
            </a:pPr>
            <a:endParaRPr lang="en-US" sz="2000">
              <a:latin typeface="Calibri" pitchFamily="34" charset="0"/>
              <a:ea typeface="ＭＳ Ｐゴシック" pitchFamily="34" charset="-128"/>
            </a:endParaRPr>
          </a:p>
          <a:p>
            <a:pPr marL="266700" indent="-266700" eaLnBrk="0" hangingPunct="0">
              <a:spcBef>
                <a:spcPct val="20000"/>
              </a:spcBef>
              <a:buClr>
                <a:srgbClr val="2A3C82"/>
              </a:buClr>
              <a:buFont typeface="Wingdings" pitchFamily="2" charset="2"/>
              <a:buChar char="§"/>
            </a:pPr>
            <a:r>
              <a:rPr lang="en-US" sz="2000">
                <a:latin typeface="Calibri" pitchFamily="34" charset="0"/>
                <a:ea typeface="ＭＳ Ｐゴシック" pitchFamily="34" charset="-128"/>
              </a:rPr>
              <a:t>Climate goals</a:t>
            </a:r>
          </a:p>
          <a:p>
            <a:pPr marL="266700" indent="-266700" eaLnBrk="0" hangingPunct="0">
              <a:spcBef>
                <a:spcPct val="20000"/>
              </a:spcBef>
              <a:buClr>
                <a:srgbClr val="2A3C82"/>
              </a:buClr>
              <a:buFont typeface="Wingdings" pitchFamily="2" charset="2"/>
              <a:buChar char="§"/>
            </a:pPr>
            <a:r>
              <a:rPr lang="en-US" sz="2000">
                <a:latin typeface="Calibri" pitchFamily="34" charset="0"/>
                <a:ea typeface="ＭＳ Ｐゴシック" pitchFamily="34" charset="-128"/>
              </a:rPr>
              <a:t>Renewables &amp; Emissions Directives</a:t>
            </a:r>
          </a:p>
          <a:p>
            <a:pPr marL="266700" indent="-266700" eaLnBrk="0" hangingPunct="0">
              <a:spcBef>
                <a:spcPct val="20000"/>
              </a:spcBef>
              <a:buClr>
                <a:srgbClr val="2A3C82"/>
              </a:buClr>
              <a:buFont typeface="Wingdings" pitchFamily="2" charset="2"/>
              <a:buChar char="§"/>
            </a:pPr>
            <a:r>
              <a:rPr lang="en-US" sz="2000">
                <a:latin typeface="Calibri" pitchFamily="34" charset="0"/>
                <a:ea typeface="ＭＳ Ｐゴシック" pitchFamily="34" charset="-128"/>
              </a:rPr>
              <a:t>Nuclear Phase-Out</a:t>
            </a:r>
          </a:p>
          <a:p>
            <a:pPr marL="266700" indent="-266700" eaLnBrk="0" hangingPunct="0">
              <a:spcBef>
                <a:spcPct val="20000"/>
              </a:spcBef>
              <a:buClr>
                <a:srgbClr val="2A3C82"/>
              </a:buClr>
              <a:buFont typeface="Wingdings" pitchFamily="2" charset="2"/>
              <a:buChar char="§"/>
            </a:pPr>
            <a:endParaRPr lang="en-US" sz="2000">
              <a:latin typeface="Calibri" pitchFamily="34" charset="0"/>
              <a:ea typeface="ＭＳ Ｐゴシック" pitchFamily="34" charset="-128"/>
            </a:endParaRPr>
          </a:p>
        </p:txBody>
      </p:sp>
      <p:sp>
        <p:nvSpPr>
          <p:cNvPr id="4" name="Slide Number Placeholder 3"/>
          <p:cNvSpPr txBox="1">
            <a:spLocks noGrp="1"/>
          </p:cNvSpPr>
          <p:nvPr/>
        </p:nvSpPr>
        <p:spPr>
          <a:xfrm>
            <a:off x="6553200" y="6356350"/>
            <a:ext cx="2133600" cy="365125"/>
          </a:xfrm>
          <a:prstGeom prst="rect">
            <a:avLst/>
          </a:prstGeom>
          <a:noFill/>
        </p:spPr>
        <p:txBody>
          <a:bodyPr/>
          <a:lstStyle/>
          <a:p>
            <a:pPr algn="r">
              <a:defRPr/>
            </a:pPr>
            <a:fld id="{CEC61DA9-0B33-47A2-8EFD-92AC9F7A365E}" type="slidenum">
              <a:rPr lang="fr-BE" sz="1200">
                <a:solidFill>
                  <a:srgbClr val="666666"/>
                </a:solidFill>
                <a:latin typeface="+mn-lt"/>
                <a:cs typeface="Arial" charset="0"/>
              </a:rPr>
              <a:pPr algn="r">
                <a:defRPr/>
              </a:pPr>
              <a:t>9</a:t>
            </a:fld>
            <a:endParaRPr lang="fr-BE" sz="1200" dirty="0">
              <a:solidFill>
                <a:srgbClr val="666666"/>
              </a:solidFill>
              <a:latin typeface="+mn-lt"/>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NTSOG_ppt_template_10022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D13B"/>
        </a:solidFill>
        <a:ln>
          <a:noFill/>
        </a:ln>
      </a:spPr>
      <a:bodyPr rtlCol="0" anchor="ctr"/>
      <a:lstStyle>
        <a:defPPr algn="ctr">
          <a:defRPr>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ENTSOG_ppt_template_100222</Template>
  <TotalTime>9475</TotalTime>
  <Words>964</Words>
  <Application>Microsoft Office PowerPoint</Application>
  <PresentationFormat>Affichage à l'écran (4:3)</PresentationFormat>
  <Paragraphs>175</Paragraphs>
  <Slides>11</Slides>
  <Notes>11</Notes>
  <HiddenSlides>0</HiddenSlides>
  <MMClips>0</MMClips>
  <ScaleCrop>false</ScaleCrop>
  <HeadingPairs>
    <vt:vector size="6" baseType="variant">
      <vt:variant>
        <vt:lpstr>Thème</vt:lpstr>
      </vt:variant>
      <vt:variant>
        <vt:i4>1</vt:i4>
      </vt:variant>
      <vt:variant>
        <vt:lpstr>Titres des diapositives</vt:lpstr>
      </vt:variant>
      <vt:variant>
        <vt:i4>11</vt:i4>
      </vt:variant>
      <vt:variant>
        <vt:lpstr>Diaporamas personnalisés</vt:lpstr>
      </vt:variant>
      <vt:variant>
        <vt:i4>1</vt:i4>
      </vt:variant>
    </vt:vector>
  </HeadingPairs>
  <TitlesOfParts>
    <vt:vector size="13" baseType="lpstr">
      <vt:lpstr>ENTSOG_ppt_template_100222</vt:lpstr>
      <vt:lpstr>Global Competitiveness in a Liberalised EU Energy Market </vt:lpstr>
      <vt:lpstr>ENTSOG's Mission</vt:lpstr>
      <vt:lpstr>ENTSOG  activity</vt:lpstr>
      <vt:lpstr>Network Code Development – Process &amp; Actors</vt:lpstr>
      <vt:lpstr>On the way to EU law</vt:lpstr>
      <vt:lpstr>Ten Year Network Development Plan</vt:lpstr>
      <vt:lpstr>Summer / Winter Supply Outlooks</vt:lpstr>
      <vt:lpstr>Gas Regional Development Plans (GRIPs)</vt:lpstr>
      <vt:lpstr>Infrastructure investment influenced by, and in line with, political goals </vt:lpstr>
      <vt:lpstr>Ambitious goals require large investments</vt:lpstr>
      <vt:lpstr>Thank You for Your Attention</vt:lpstr>
      <vt:lpstr>Custom Show 1</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Infrastructure Investments &amp; TYNDP 2011-2020</dc:title>
  <dc:creator>Andrea Cirlicova</dc:creator>
  <cp:keywords>Conference of the Hungarian Presidency of the European Council and the European Commission on Energy Infrastructures</cp:keywords>
  <dc:description>Test file to explore size and formatting issues</dc:description>
  <cp:lastModifiedBy>Roger Goffin</cp:lastModifiedBy>
  <cp:revision>597</cp:revision>
  <cp:lastPrinted>2011-01-20T11:35:48Z</cp:lastPrinted>
  <dcterms:created xsi:type="dcterms:W3CDTF">2010-02-22T09:21:19Z</dcterms:created>
  <dcterms:modified xsi:type="dcterms:W3CDTF">2011-11-23T16:29:12Z</dcterms:modified>
</cp:coreProperties>
</file>